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4"/>
  </p:notesMasterIdLst>
  <p:sldIdLst>
    <p:sldId id="256" r:id="rId5"/>
    <p:sldId id="299" r:id="rId6"/>
    <p:sldId id="432" r:id="rId7"/>
    <p:sldId id="433" r:id="rId8"/>
    <p:sldId id="436" r:id="rId9"/>
    <p:sldId id="258" r:id="rId10"/>
    <p:sldId id="435" r:id="rId11"/>
    <p:sldId id="308" r:id="rId12"/>
    <p:sldId id="420" r:id="rId13"/>
    <p:sldId id="421" r:id="rId14"/>
    <p:sldId id="413" r:id="rId15"/>
    <p:sldId id="418" r:id="rId16"/>
    <p:sldId id="416" r:id="rId17"/>
    <p:sldId id="417" r:id="rId18"/>
    <p:sldId id="419" r:id="rId19"/>
    <p:sldId id="414" r:id="rId20"/>
    <p:sldId id="358" r:id="rId21"/>
    <p:sldId id="359" r:id="rId22"/>
    <p:sldId id="415" r:id="rId23"/>
    <p:sldId id="409" r:id="rId24"/>
    <p:sldId id="424" r:id="rId25"/>
    <p:sldId id="306" r:id="rId26"/>
    <p:sldId id="345" r:id="rId27"/>
    <p:sldId id="440" r:id="rId28"/>
    <p:sldId id="346" r:id="rId29"/>
    <p:sldId id="313" r:id="rId30"/>
    <p:sldId id="344" r:id="rId31"/>
    <p:sldId id="426" r:id="rId32"/>
    <p:sldId id="316" r:id="rId33"/>
    <p:sldId id="357" r:id="rId34"/>
    <p:sldId id="361" r:id="rId35"/>
    <p:sldId id="310" r:id="rId36"/>
    <p:sldId id="363" r:id="rId37"/>
    <p:sldId id="342" r:id="rId38"/>
    <p:sldId id="425" r:id="rId39"/>
    <p:sldId id="364" r:id="rId40"/>
    <p:sldId id="365" r:id="rId41"/>
    <p:sldId id="368" r:id="rId42"/>
    <p:sldId id="367" r:id="rId43"/>
    <p:sldId id="369" r:id="rId44"/>
    <p:sldId id="371" r:id="rId45"/>
    <p:sldId id="370" r:id="rId46"/>
    <p:sldId id="321" r:id="rId47"/>
    <p:sldId id="348" r:id="rId48"/>
    <p:sldId id="430" r:id="rId49"/>
    <p:sldId id="439" r:id="rId50"/>
    <p:sldId id="412" r:id="rId51"/>
    <p:sldId id="347" r:id="rId52"/>
    <p:sldId id="399" r:id="rId53"/>
    <p:sldId id="404" r:id="rId54"/>
    <p:sldId id="403" r:id="rId55"/>
    <p:sldId id="402" r:id="rId56"/>
    <p:sldId id="401" r:id="rId57"/>
    <p:sldId id="400" r:id="rId58"/>
    <p:sldId id="405" r:id="rId59"/>
    <p:sldId id="407" r:id="rId60"/>
    <p:sldId id="406" r:id="rId61"/>
    <p:sldId id="408" r:id="rId62"/>
    <p:sldId id="320" r:id="rId63"/>
    <p:sldId id="391" r:id="rId64"/>
    <p:sldId id="382" r:id="rId65"/>
    <p:sldId id="390" r:id="rId66"/>
    <p:sldId id="389" r:id="rId67"/>
    <p:sldId id="387" r:id="rId68"/>
    <p:sldId id="388" r:id="rId69"/>
    <p:sldId id="386" r:id="rId70"/>
    <p:sldId id="385" r:id="rId71"/>
    <p:sldId id="384" r:id="rId72"/>
    <p:sldId id="383" r:id="rId73"/>
    <p:sldId id="393" r:id="rId74"/>
    <p:sldId id="392" r:id="rId75"/>
    <p:sldId id="396" r:id="rId76"/>
    <p:sldId id="395" r:id="rId77"/>
    <p:sldId id="394" r:id="rId78"/>
    <p:sldId id="398" r:id="rId79"/>
    <p:sldId id="328" r:id="rId80"/>
    <p:sldId id="350" r:id="rId81"/>
    <p:sldId id="431" r:id="rId82"/>
    <p:sldId id="318" r:id="rId83"/>
    <p:sldId id="351" r:id="rId84"/>
    <p:sldId id="427" r:id="rId85"/>
    <p:sldId id="309" r:id="rId86"/>
    <p:sldId id="352" r:id="rId87"/>
    <p:sldId id="428" r:id="rId88"/>
    <p:sldId id="353" r:id="rId89"/>
    <p:sldId id="315" r:id="rId90"/>
    <p:sldId id="410" r:id="rId91"/>
    <p:sldId id="356" r:id="rId92"/>
    <p:sldId id="375" r:id="rId93"/>
    <p:sldId id="374" r:id="rId94"/>
    <p:sldId id="373" r:id="rId95"/>
    <p:sldId id="378" r:id="rId96"/>
    <p:sldId id="377" r:id="rId97"/>
    <p:sldId id="376" r:id="rId98"/>
    <p:sldId id="372" r:id="rId99"/>
    <p:sldId id="380" r:id="rId100"/>
    <p:sldId id="379" r:id="rId101"/>
    <p:sldId id="381" r:id="rId102"/>
    <p:sldId id="366" r:id="rId103"/>
    <p:sldId id="319" r:id="rId104"/>
    <p:sldId id="354" r:id="rId105"/>
    <p:sldId id="314" r:id="rId106"/>
    <p:sldId id="355" r:id="rId107"/>
    <p:sldId id="437" r:id="rId108"/>
    <p:sldId id="307" r:id="rId109"/>
    <p:sldId id="360" r:id="rId110"/>
    <p:sldId id="434" r:id="rId111"/>
    <p:sldId id="438" r:id="rId112"/>
    <p:sldId id="257" r:id="rId1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24F111-421E-7222-FD86-1957577C0296}" name="ANCEL, Delphine" initials="AD" userId="S::delphine.ancel@solidaris.be::48889653-552d-4acf-a912-04b0f9c791c0" providerId="AD"/>
  <p188:author id="{4BF705DC-1C4D-101D-1D8D-8FFD66831321}" name="Quoirin, Ambre" initials="QA" userId="S::ambre.quoirin@solidaris.be::cc2a0d75-3a4f-4c4d-be26-d8e74d0f8d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E35E"/>
    <a:srgbClr val="5FC9B7"/>
    <a:srgbClr val="959CB1"/>
    <a:srgbClr val="646E89"/>
    <a:srgbClr val="E39B91"/>
    <a:srgbClr val="D36556"/>
    <a:srgbClr val="F3B453"/>
    <a:srgbClr val="37B777"/>
    <a:srgbClr val="A4B4D4"/>
    <a:srgbClr val="476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3" autoAdjust="0"/>
    <p:restoredTop sz="95182" autoAdjust="0"/>
  </p:normalViewPr>
  <p:slideViewPr>
    <p:cSldViewPr snapToGrid="0">
      <p:cViewPr varScale="1">
        <p:scale>
          <a:sx n="82" d="100"/>
          <a:sy n="82" d="100"/>
        </p:scale>
        <p:origin x="8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19"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015BD-6DFB-49A4-9659-F697209D9896}" type="datetimeFigureOut">
              <a:rPr lang="fr-BE" smtClean="0"/>
              <a:t>07/09/2023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1973A-462C-495B-8C22-D3668077CF4E}" type="slidenum">
              <a:rPr lang="fr-BE" smtClean="0"/>
              <a:t>‹N°›</a:t>
            </a:fld>
            <a:endParaRPr lang="fr-BE"/>
          </a:p>
        </p:txBody>
      </p:sp>
    </p:spTree>
    <p:extLst>
      <p:ext uri="{BB962C8B-B14F-4D97-AF65-F5344CB8AC3E}">
        <p14:creationId xmlns:p14="http://schemas.microsoft.com/office/powerpoint/2010/main" val="428755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973A-462C-495B-8C22-D3668077CF4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905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15</a:t>
            </a:fld>
            <a:endParaRPr lang="fr-BE"/>
          </a:p>
        </p:txBody>
      </p:sp>
    </p:spTree>
    <p:extLst>
      <p:ext uri="{BB962C8B-B14F-4D97-AF65-F5344CB8AC3E}">
        <p14:creationId xmlns:p14="http://schemas.microsoft.com/office/powerpoint/2010/main" val="326839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25</a:t>
            </a:fld>
            <a:endParaRPr lang="fr-BE"/>
          </a:p>
        </p:txBody>
      </p:sp>
    </p:spTree>
    <p:extLst>
      <p:ext uri="{BB962C8B-B14F-4D97-AF65-F5344CB8AC3E}">
        <p14:creationId xmlns:p14="http://schemas.microsoft.com/office/powerpoint/2010/main" val="381315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29</a:t>
            </a:fld>
            <a:endParaRPr lang="fr-BE"/>
          </a:p>
        </p:txBody>
      </p:sp>
    </p:spTree>
    <p:extLst>
      <p:ext uri="{BB962C8B-B14F-4D97-AF65-F5344CB8AC3E}">
        <p14:creationId xmlns:p14="http://schemas.microsoft.com/office/powerpoint/2010/main" val="131519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30</a:t>
            </a:fld>
            <a:endParaRPr lang="fr-BE"/>
          </a:p>
        </p:txBody>
      </p:sp>
    </p:spTree>
    <p:extLst>
      <p:ext uri="{BB962C8B-B14F-4D97-AF65-F5344CB8AC3E}">
        <p14:creationId xmlns:p14="http://schemas.microsoft.com/office/powerpoint/2010/main" val="2050903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33</a:t>
            </a:fld>
            <a:endParaRPr lang="fr-BE"/>
          </a:p>
        </p:txBody>
      </p:sp>
    </p:spTree>
    <p:extLst>
      <p:ext uri="{BB962C8B-B14F-4D97-AF65-F5344CB8AC3E}">
        <p14:creationId xmlns:p14="http://schemas.microsoft.com/office/powerpoint/2010/main" val="86016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34</a:t>
            </a:fld>
            <a:endParaRPr lang="fr-BE"/>
          </a:p>
        </p:txBody>
      </p:sp>
    </p:spTree>
    <p:extLst>
      <p:ext uri="{BB962C8B-B14F-4D97-AF65-F5344CB8AC3E}">
        <p14:creationId xmlns:p14="http://schemas.microsoft.com/office/powerpoint/2010/main" val="260744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35</a:t>
            </a:fld>
            <a:endParaRPr lang="fr-BE"/>
          </a:p>
        </p:txBody>
      </p:sp>
    </p:spTree>
    <p:extLst>
      <p:ext uri="{BB962C8B-B14F-4D97-AF65-F5344CB8AC3E}">
        <p14:creationId xmlns:p14="http://schemas.microsoft.com/office/powerpoint/2010/main" val="181440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36</a:t>
            </a:fld>
            <a:endParaRPr lang="fr-BE"/>
          </a:p>
        </p:txBody>
      </p:sp>
    </p:spTree>
    <p:extLst>
      <p:ext uri="{BB962C8B-B14F-4D97-AF65-F5344CB8AC3E}">
        <p14:creationId xmlns:p14="http://schemas.microsoft.com/office/powerpoint/2010/main" val="151574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37</a:t>
            </a:fld>
            <a:endParaRPr lang="fr-BE"/>
          </a:p>
        </p:txBody>
      </p:sp>
    </p:spTree>
    <p:extLst>
      <p:ext uri="{BB962C8B-B14F-4D97-AF65-F5344CB8AC3E}">
        <p14:creationId xmlns:p14="http://schemas.microsoft.com/office/powerpoint/2010/main" val="2256407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38</a:t>
            </a:fld>
            <a:endParaRPr lang="fr-BE"/>
          </a:p>
        </p:txBody>
      </p:sp>
    </p:spTree>
    <p:extLst>
      <p:ext uri="{BB962C8B-B14F-4D97-AF65-F5344CB8AC3E}">
        <p14:creationId xmlns:p14="http://schemas.microsoft.com/office/powerpoint/2010/main" val="266556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973A-462C-495B-8C22-D3668077CF4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622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39</a:t>
            </a:fld>
            <a:endParaRPr lang="fr-BE"/>
          </a:p>
        </p:txBody>
      </p:sp>
    </p:spTree>
    <p:extLst>
      <p:ext uri="{BB962C8B-B14F-4D97-AF65-F5344CB8AC3E}">
        <p14:creationId xmlns:p14="http://schemas.microsoft.com/office/powerpoint/2010/main" val="3547392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40</a:t>
            </a:fld>
            <a:endParaRPr lang="fr-BE"/>
          </a:p>
        </p:txBody>
      </p:sp>
    </p:spTree>
    <p:extLst>
      <p:ext uri="{BB962C8B-B14F-4D97-AF65-F5344CB8AC3E}">
        <p14:creationId xmlns:p14="http://schemas.microsoft.com/office/powerpoint/2010/main" val="1357154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41</a:t>
            </a:fld>
            <a:endParaRPr lang="fr-BE"/>
          </a:p>
        </p:txBody>
      </p:sp>
    </p:spTree>
    <p:extLst>
      <p:ext uri="{BB962C8B-B14F-4D97-AF65-F5344CB8AC3E}">
        <p14:creationId xmlns:p14="http://schemas.microsoft.com/office/powerpoint/2010/main" val="545674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42</a:t>
            </a:fld>
            <a:endParaRPr lang="fr-BE"/>
          </a:p>
        </p:txBody>
      </p:sp>
    </p:spTree>
    <p:extLst>
      <p:ext uri="{BB962C8B-B14F-4D97-AF65-F5344CB8AC3E}">
        <p14:creationId xmlns:p14="http://schemas.microsoft.com/office/powerpoint/2010/main" val="2024215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45</a:t>
            </a:fld>
            <a:endParaRPr lang="fr-BE"/>
          </a:p>
        </p:txBody>
      </p:sp>
    </p:spTree>
    <p:extLst>
      <p:ext uri="{BB962C8B-B14F-4D97-AF65-F5344CB8AC3E}">
        <p14:creationId xmlns:p14="http://schemas.microsoft.com/office/powerpoint/2010/main" val="1480324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46</a:t>
            </a:fld>
            <a:endParaRPr lang="fr-BE"/>
          </a:p>
        </p:txBody>
      </p:sp>
    </p:spTree>
    <p:extLst>
      <p:ext uri="{BB962C8B-B14F-4D97-AF65-F5344CB8AC3E}">
        <p14:creationId xmlns:p14="http://schemas.microsoft.com/office/powerpoint/2010/main" val="1171838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93</a:t>
            </a:fld>
            <a:endParaRPr lang="fr-BE"/>
          </a:p>
        </p:txBody>
      </p:sp>
    </p:spTree>
    <p:extLst>
      <p:ext uri="{BB962C8B-B14F-4D97-AF65-F5344CB8AC3E}">
        <p14:creationId xmlns:p14="http://schemas.microsoft.com/office/powerpoint/2010/main" val="286578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973A-462C-495B-8C22-D3668077CF4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9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973A-462C-495B-8C22-D3668077CF4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12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973A-462C-495B-8C22-D3668077CF4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47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973A-462C-495B-8C22-D3668077CF4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0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10</a:t>
            </a:fld>
            <a:endParaRPr lang="fr-BE"/>
          </a:p>
        </p:txBody>
      </p:sp>
    </p:spTree>
    <p:extLst>
      <p:ext uri="{BB962C8B-B14F-4D97-AF65-F5344CB8AC3E}">
        <p14:creationId xmlns:p14="http://schemas.microsoft.com/office/powerpoint/2010/main" val="168214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12</a:t>
            </a:fld>
            <a:endParaRPr lang="fr-BE"/>
          </a:p>
        </p:txBody>
      </p:sp>
    </p:spTree>
    <p:extLst>
      <p:ext uri="{BB962C8B-B14F-4D97-AF65-F5344CB8AC3E}">
        <p14:creationId xmlns:p14="http://schemas.microsoft.com/office/powerpoint/2010/main" val="59277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921973A-462C-495B-8C22-D3668077CF4E}" type="slidenum">
              <a:rPr lang="fr-BE" smtClean="0"/>
              <a:t>14</a:t>
            </a:fld>
            <a:endParaRPr lang="fr-BE"/>
          </a:p>
        </p:txBody>
      </p:sp>
    </p:spTree>
    <p:extLst>
      <p:ext uri="{BB962C8B-B14F-4D97-AF65-F5344CB8AC3E}">
        <p14:creationId xmlns:p14="http://schemas.microsoft.com/office/powerpoint/2010/main" val="106207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B76F2-5ADD-4F5E-A3FB-343427C40E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173F601F-60FF-4B13-8613-7883DA5C9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F364EC35-5BE0-44AB-B1BB-E5419E200DF4}"/>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5" name="Espace réservé du pied de page 4">
            <a:extLst>
              <a:ext uri="{FF2B5EF4-FFF2-40B4-BE49-F238E27FC236}">
                <a16:creationId xmlns:a16="http://schemas.microsoft.com/office/drawing/2014/main" id="{E0D1AB05-DF8C-4B0C-A0F7-9B570BC75D1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0F05709-E02E-4850-BE6A-31B632B643A8}"/>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133507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68E78-7E04-453C-88FB-1892EF00CF68}"/>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6F20F40-BD15-4AB0-B0D2-0774181EFC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6A2E5D1-1C3A-4F8E-9F98-C3007AAD5B7A}"/>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5" name="Espace réservé du pied de page 4">
            <a:extLst>
              <a:ext uri="{FF2B5EF4-FFF2-40B4-BE49-F238E27FC236}">
                <a16:creationId xmlns:a16="http://schemas.microsoft.com/office/drawing/2014/main" id="{E47FF5F9-0BC8-4F89-AF5A-3D8B2DDCF05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7782B22-72A5-4DA6-9BAE-FBBEAA54DEEA}"/>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18155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DE66BAB-E30A-4D72-92C7-C1C3F8B1925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99AE23F-89C6-4D26-869F-60AB5D8DA4E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43C3E3F-3A26-498F-B68F-2A7A9011580E}"/>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5" name="Espace réservé du pied de page 4">
            <a:extLst>
              <a:ext uri="{FF2B5EF4-FFF2-40B4-BE49-F238E27FC236}">
                <a16:creationId xmlns:a16="http://schemas.microsoft.com/office/drawing/2014/main" id="{7C18A3F8-9125-4583-B5E3-509DF1AF96C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73471DB-B6A4-4038-84DB-6D0D46B647A9}"/>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382576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3F511-87ED-428B-BB27-B5D03CE61272}"/>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A6F3EA3-7ACF-42DD-9B1F-17A9155C5C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A5E66E1-2EE8-4ED6-8558-AA1040984D17}"/>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5" name="Espace réservé du pied de page 4">
            <a:extLst>
              <a:ext uri="{FF2B5EF4-FFF2-40B4-BE49-F238E27FC236}">
                <a16:creationId xmlns:a16="http://schemas.microsoft.com/office/drawing/2014/main" id="{E88C7D63-74C8-4CAB-86CA-92D95D3592C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9C73E59-C42A-436F-A0A0-77E3BFE3AF2D}"/>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321323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2A159-8AD9-4405-8247-F1BCB6F7C47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1E4A5DF2-5146-4236-BB8E-6E06D8B61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D12A522-4E5D-4418-9475-32FD1DF74D53}"/>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5" name="Espace réservé du pied de page 4">
            <a:extLst>
              <a:ext uri="{FF2B5EF4-FFF2-40B4-BE49-F238E27FC236}">
                <a16:creationId xmlns:a16="http://schemas.microsoft.com/office/drawing/2014/main" id="{15C7B87F-620F-4F55-AD19-46AF719252A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63A51D9-1A61-4963-86F5-A68E310C1A3F}"/>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114677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6D942-BEA2-42D5-BB77-3AB4E30B8F2B}"/>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66484F5-0042-4BC4-8C61-FCFAB7459FD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2DB1543-2093-4790-9537-AE534ED877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6DEC7A0-4684-42F5-A9BC-DEB2742383CC}"/>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6" name="Espace réservé du pied de page 5">
            <a:extLst>
              <a:ext uri="{FF2B5EF4-FFF2-40B4-BE49-F238E27FC236}">
                <a16:creationId xmlns:a16="http://schemas.microsoft.com/office/drawing/2014/main" id="{70AF90DA-C1F6-4FBD-937B-40743634659F}"/>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F222CBFD-1F6B-4F6B-9F4B-E63AFCA77BCA}"/>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53610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1D3722-6805-42C1-B90B-4BD25DCEB735}"/>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FAEF079-76F9-4394-B85F-B0B76801A4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F1214A-9073-4C5C-8E56-1A31F98EB8B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71C674E-8507-4039-80D7-E00EB58C6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BB8890-BA6B-40D2-B48C-AC49C54941C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9A38BC2D-ED4B-49BB-879C-2801F37E0DF0}"/>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8" name="Espace réservé du pied de page 7">
            <a:extLst>
              <a:ext uri="{FF2B5EF4-FFF2-40B4-BE49-F238E27FC236}">
                <a16:creationId xmlns:a16="http://schemas.microsoft.com/office/drawing/2014/main" id="{C009B1B4-B0C3-427D-B28D-895EE8A385C4}"/>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EFF974CD-88FB-44C9-A34A-9BAB402DFEAF}"/>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15889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FF5C4-B0F4-4E90-AE9C-4C81B03688F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5672C25-7785-43F7-820C-16E087036F53}"/>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4" name="Espace réservé du pied de page 3">
            <a:extLst>
              <a:ext uri="{FF2B5EF4-FFF2-40B4-BE49-F238E27FC236}">
                <a16:creationId xmlns:a16="http://schemas.microsoft.com/office/drawing/2014/main" id="{61E8D841-A328-4A57-8CD1-B818811419DC}"/>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212D92F2-3246-4A33-9D7E-7A1F3C728448}"/>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31830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28211FA-88BA-4A59-9BB9-EF24E62339B0}"/>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3" name="Espace réservé du pied de page 2">
            <a:extLst>
              <a:ext uri="{FF2B5EF4-FFF2-40B4-BE49-F238E27FC236}">
                <a16:creationId xmlns:a16="http://schemas.microsoft.com/office/drawing/2014/main" id="{3D4A5106-E2CB-44A6-AC45-72096F5D24DC}"/>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039892FC-819C-4B9B-A0FE-F209F54FB29E}"/>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86305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6561B-28F4-402F-ABB7-B6E5178349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BC1713F-78B3-4CFE-BF42-2DA721306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88C693B9-3D53-4E3A-9D8A-8332513A6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CDB3B6-CFED-4E58-9FE9-91BACEE5BBC1}"/>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6" name="Espace réservé du pied de page 5">
            <a:extLst>
              <a:ext uri="{FF2B5EF4-FFF2-40B4-BE49-F238E27FC236}">
                <a16:creationId xmlns:a16="http://schemas.microsoft.com/office/drawing/2014/main" id="{A6C5FA8C-C84D-417B-A3F0-DFB187FD5EB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92B8267-BB10-46D6-A750-FFB5878F0926}"/>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216552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726DB-C4D3-4871-A688-D315A4487D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D96406F-FE26-481F-9507-AEB00ABDC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DF89AB16-A35B-41E1-B6A1-5DA36A41E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A0B660-9924-4782-B8A9-22DAB52976DB}"/>
              </a:ext>
            </a:extLst>
          </p:cNvPr>
          <p:cNvSpPr>
            <a:spLocks noGrp="1"/>
          </p:cNvSpPr>
          <p:nvPr>
            <p:ph type="dt" sz="half" idx="10"/>
          </p:nvPr>
        </p:nvSpPr>
        <p:spPr/>
        <p:txBody>
          <a:bodyPr/>
          <a:lstStyle/>
          <a:p>
            <a:fld id="{3E92C1A8-2A1C-4E79-8DAD-B69619774EF0}" type="datetimeFigureOut">
              <a:rPr lang="fr-BE" smtClean="0"/>
              <a:t>07/09/2023</a:t>
            </a:fld>
            <a:endParaRPr lang="fr-BE"/>
          </a:p>
        </p:txBody>
      </p:sp>
      <p:sp>
        <p:nvSpPr>
          <p:cNvPr id="6" name="Espace réservé du pied de page 5">
            <a:extLst>
              <a:ext uri="{FF2B5EF4-FFF2-40B4-BE49-F238E27FC236}">
                <a16:creationId xmlns:a16="http://schemas.microsoft.com/office/drawing/2014/main" id="{32B6A862-B5C6-4293-A81A-4582E1631D2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BB7B769-D30E-4F52-B0B8-155A87F3E885}"/>
              </a:ext>
            </a:extLst>
          </p:cNvPr>
          <p:cNvSpPr>
            <a:spLocks noGrp="1"/>
          </p:cNvSpPr>
          <p:nvPr>
            <p:ph type="sldNum" sz="quarter" idx="12"/>
          </p:nvPr>
        </p:nvSpPr>
        <p:spPr/>
        <p:txBody>
          <a:bodyPr/>
          <a:lstStyle/>
          <a:p>
            <a:fld id="{E7EC8477-0083-483A-9DD0-453B4510FFAF}" type="slidenum">
              <a:rPr lang="fr-BE" smtClean="0"/>
              <a:t>‹N°›</a:t>
            </a:fld>
            <a:endParaRPr lang="fr-BE"/>
          </a:p>
        </p:txBody>
      </p:sp>
    </p:spTree>
    <p:extLst>
      <p:ext uri="{BB962C8B-B14F-4D97-AF65-F5344CB8AC3E}">
        <p14:creationId xmlns:p14="http://schemas.microsoft.com/office/powerpoint/2010/main" val="184463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E315E4-6AC3-4643-B855-7618B7A7F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8DCA23A-72C5-41FE-A73C-B4E5130F4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23669AC-409F-45A0-B233-6EFF954CA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2C1A8-2A1C-4E79-8DAD-B69619774EF0}" type="datetimeFigureOut">
              <a:rPr lang="fr-BE" smtClean="0"/>
              <a:t>07/09/2023</a:t>
            </a:fld>
            <a:endParaRPr lang="fr-BE"/>
          </a:p>
        </p:txBody>
      </p:sp>
      <p:sp>
        <p:nvSpPr>
          <p:cNvPr id="5" name="Espace réservé du pied de page 4">
            <a:extLst>
              <a:ext uri="{FF2B5EF4-FFF2-40B4-BE49-F238E27FC236}">
                <a16:creationId xmlns:a16="http://schemas.microsoft.com/office/drawing/2014/main" id="{B954AFE9-5007-43C3-A32A-222138A69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E669A491-024C-4801-B87A-F605FA0DB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C8477-0083-483A-9DD0-453B4510FFAF}" type="slidenum">
              <a:rPr lang="fr-BE" smtClean="0"/>
              <a:t>‹N°›</a:t>
            </a:fld>
            <a:endParaRPr lang="fr-BE"/>
          </a:p>
        </p:txBody>
      </p:sp>
    </p:spTree>
    <p:extLst>
      <p:ext uri="{BB962C8B-B14F-4D97-AF65-F5344CB8AC3E}">
        <p14:creationId xmlns:p14="http://schemas.microsoft.com/office/powerpoint/2010/main" val="24597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bmp"/></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3.sv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3.sv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3.svg"/></Relationships>
</file>

<file path=ppt/slides/_rels/slide1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bmp"/><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bmp"/><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9.bmp"/><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0.bmp"/><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12.bmp"/><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4.bmp"/><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bmp"/></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17.bmp"/><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4.bmp"/></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bmp"/><Relationship Id="rId4" Type="http://schemas.openxmlformats.org/officeDocument/2006/relationships/image" Target="../media/image24.bmp"/></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sv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bmp"/><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sv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bmp"/><Relationship Id="rId5" Type="http://schemas.openxmlformats.org/officeDocument/2006/relationships/image" Target="../media/image3.sv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sv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sv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4.xml.rels><?xml version="1.0" encoding="UTF-8" standalone="yes"?>
<Relationships xmlns="http://schemas.openxmlformats.org/package/2006/relationships"><Relationship Id="rId3" Type="http://schemas.openxmlformats.org/officeDocument/2006/relationships/image" Target="../media/image33.bmp"/><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sv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svg"/></Relationships>
</file>

<file path=ppt/slides/_rels/slide49.xml.rels><?xml version="1.0" encoding="UTF-8" standalone="yes"?>
<Relationships xmlns="http://schemas.openxmlformats.org/package/2006/relationships"><Relationship Id="rId3" Type="http://schemas.openxmlformats.org/officeDocument/2006/relationships/image" Target="../media/image37.bmp"/><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0.bmp"/><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43.bmp"/><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sv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sv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sv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3.sv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3.sv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3.sv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sv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3.sv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3.sv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sv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3.svg"/></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3.sv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3.sv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3.sv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3.sv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3.sv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3.sv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3.sv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3.sv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3.sv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3.sv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3.svg"/></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8.png"/></Relationships>
</file>

<file path=ppt/slides/_rels/slide9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46DFFC-654F-4E76-862C-0A2E63F5CA1B}"/>
              </a:ext>
            </a:extLst>
          </p:cNvPr>
          <p:cNvSpPr/>
          <p:nvPr/>
        </p:nvSpPr>
        <p:spPr>
          <a:xfrm>
            <a:off x="4470087" y="2166261"/>
            <a:ext cx="4796506" cy="769441"/>
          </a:xfrm>
          <a:prstGeom prst="rect">
            <a:avLst/>
          </a:prstGeom>
        </p:spPr>
        <p:txBody>
          <a:bodyPr wrap="none">
            <a:spAutoFit/>
          </a:bodyPr>
          <a:lstStyle/>
          <a:p>
            <a:r>
              <a:rPr lang="fr-FR" altLang="fr-FR" sz="4400" b="1" dirty="0">
                <a:solidFill>
                  <a:srgbClr val="5F686F"/>
                </a:solidFill>
                <a:latin typeface="Open Sans" pitchFamily="2" charset="0"/>
                <a:ea typeface="Open Sans" pitchFamily="2" charset="0"/>
                <a:cs typeface="Open Sans" pitchFamily="2" charset="0"/>
              </a:rPr>
              <a:t>Enquêtes jeunes</a:t>
            </a:r>
          </a:p>
        </p:txBody>
      </p:sp>
      <p:sp>
        <p:nvSpPr>
          <p:cNvPr id="6" name="Rectangle 5">
            <a:extLst>
              <a:ext uri="{FF2B5EF4-FFF2-40B4-BE49-F238E27FC236}">
                <a16:creationId xmlns:a16="http://schemas.microsoft.com/office/drawing/2014/main" id="{CDF15B65-79E3-4824-8151-D1C9D0752B79}"/>
              </a:ext>
            </a:extLst>
          </p:cNvPr>
          <p:cNvSpPr/>
          <p:nvPr/>
        </p:nvSpPr>
        <p:spPr>
          <a:xfrm>
            <a:off x="4490950" y="2783248"/>
            <a:ext cx="5052863" cy="707886"/>
          </a:xfrm>
          <a:prstGeom prst="rect">
            <a:avLst/>
          </a:prstGeom>
        </p:spPr>
        <p:txBody>
          <a:bodyPr wrap="square">
            <a:spAutoFit/>
          </a:bodyPr>
          <a:lstStyle/>
          <a:p>
            <a:r>
              <a:rPr lang="fr-FR" altLang="fr-FR" sz="4000" dirty="0">
                <a:solidFill>
                  <a:srgbClr val="E31A1C"/>
                </a:solidFill>
                <a:latin typeface="Open Sans" pitchFamily="2" charset="0"/>
                <a:ea typeface="Open Sans" pitchFamily="2" charset="0"/>
                <a:cs typeface="Open Sans" pitchFamily="2" charset="0"/>
              </a:rPr>
              <a:t>2023</a:t>
            </a:r>
          </a:p>
        </p:txBody>
      </p:sp>
      <p:sp>
        <p:nvSpPr>
          <p:cNvPr id="7" name="Espace réservé de la date 3">
            <a:extLst>
              <a:ext uri="{FF2B5EF4-FFF2-40B4-BE49-F238E27FC236}">
                <a16:creationId xmlns:a16="http://schemas.microsoft.com/office/drawing/2014/main" id="{5E00E057-77E6-425B-9586-804B08ED2277}"/>
              </a:ext>
            </a:extLst>
          </p:cNvPr>
          <p:cNvSpPr txBox="1">
            <a:spLocks/>
          </p:cNvSpPr>
          <p:nvPr/>
        </p:nvSpPr>
        <p:spPr bwMode="auto">
          <a:xfrm>
            <a:off x="230188" y="6336869"/>
            <a:ext cx="2933700" cy="213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dirty="0">
                <a:solidFill>
                  <a:srgbClr val="5F686F"/>
                </a:solidFill>
              </a:rPr>
              <a:t>Direction marketing</a:t>
            </a:r>
            <a:r>
              <a:rPr lang="fr-FR" sz="1200" dirty="0">
                <a:solidFill>
                  <a:srgbClr val="5F686F"/>
                </a:solidFill>
                <a:latin typeface="Wingdings"/>
                <a:ea typeface="Wingdings"/>
                <a:cs typeface="Wingdings"/>
                <a:sym typeface="Wingdings"/>
              </a:rPr>
              <a:t> </a:t>
            </a:r>
            <a:r>
              <a:rPr lang="fr-FR" sz="1200" dirty="0">
                <a:solidFill>
                  <a:srgbClr val="5F686F"/>
                </a:solidFill>
              </a:rPr>
              <a:t> </a:t>
            </a:r>
            <a:r>
              <a:rPr lang="fr-FR" sz="1200" dirty="0">
                <a:solidFill>
                  <a:srgbClr val="5F686F"/>
                </a:solidFill>
                <a:latin typeface="Wingdings"/>
                <a:ea typeface="Wingdings"/>
                <a:cs typeface="Wingdings"/>
                <a:sym typeface="Wingdings"/>
              </a:rPr>
              <a:t> </a:t>
            </a:r>
            <a:r>
              <a:rPr lang="fr-FR" sz="1200" dirty="0">
                <a:solidFill>
                  <a:srgbClr val="5F686F"/>
                </a:solidFill>
              </a:rPr>
              <a:t>Août 2023</a:t>
            </a:r>
          </a:p>
        </p:txBody>
      </p:sp>
      <p:pic>
        <p:nvPicPr>
          <p:cNvPr id="9" name="Graphique 8">
            <a:extLst>
              <a:ext uri="{FF2B5EF4-FFF2-40B4-BE49-F238E27FC236}">
                <a16:creationId xmlns:a16="http://schemas.microsoft.com/office/drawing/2014/main" id="{A7EFBC4D-DFCD-4CEC-A275-629CCBBD43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3266" y="5292961"/>
            <a:ext cx="2933700" cy="1257300"/>
          </a:xfrm>
          <a:prstGeom prst="rect">
            <a:avLst/>
          </a:prstGeom>
        </p:spPr>
      </p:pic>
    </p:spTree>
    <p:extLst>
      <p:ext uri="{BB962C8B-B14F-4D97-AF65-F5344CB8AC3E}">
        <p14:creationId xmlns:p14="http://schemas.microsoft.com/office/powerpoint/2010/main" val="210701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28065C4-168F-29BB-D9F7-13B48926370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77788" y="1984884"/>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04FCF036-509B-7839-EBF4-8668B5907A0D}"/>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Profil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85D2D96-9535-4C88-F9DC-29C69E2924EA}"/>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Occupation</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04F29DF7-176F-94E7-1845-27D7BFC7064A}"/>
              </a:ext>
            </a:extLst>
          </p:cNvPr>
          <p:cNvSpPr txBox="1"/>
          <p:nvPr/>
        </p:nvSpPr>
        <p:spPr>
          <a:xfrm>
            <a:off x="8218307" y="2083931"/>
            <a:ext cx="2752077" cy="2893100"/>
          </a:xfrm>
          <a:prstGeom prst="rect">
            <a:avLst/>
          </a:prstGeom>
          <a:noFill/>
        </p:spPr>
        <p:txBody>
          <a:bodyPr wrap="square" rtlCol="0">
            <a:spAutoFit/>
          </a:bodyPr>
          <a:lstStyle/>
          <a:p>
            <a:r>
              <a:rPr lang="nl-BE" sz="1400" dirty="0"/>
              <a:t>Les Neet </a:t>
            </a:r>
            <a:r>
              <a:rPr lang="nl-BE" sz="1400" dirty="0" err="1"/>
              <a:t>sont</a:t>
            </a:r>
            <a:r>
              <a:rPr lang="nl-BE" sz="1400" dirty="0"/>
              <a:t> des </a:t>
            </a:r>
            <a:r>
              <a:rPr lang="nl-BE" sz="1400" dirty="0" err="1"/>
              <a:t>jeunes</a:t>
            </a:r>
            <a:r>
              <a:rPr lang="nl-BE" sz="1400" dirty="0"/>
              <a:t> </a:t>
            </a:r>
            <a:r>
              <a:rPr lang="nl-BE" sz="1400" dirty="0" err="1"/>
              <a:t>qui</a:t>
            </a:r>
            <a:r>
              <a:rPr lang="nl-BE" sz="1400" dirty="0"/>
              <a:t> ne </a:t>
            </a:r>
            <a:r>
              <a:rPr lang="nl-BE" sz="1400" dirty="0" err="1"/>
              <a:t>sont</a:t>
            </a:r>
            <a:r>
              <a:rPr lang="nl-BE" sz="1400" dirty="0"/>
              <a:t> ni </a:t>
            </a:r>
            <a:r>
              <a:rPr lang="nl-BE" sz="1400" dirty="0" err="1"/>
              <a:t>aux</a:t>
            </a:r>
            <a:r>
              <a:rPr lang="nl-BE" sz="1400" dirty="0"/>
              <a:t> études ni en </a:t>
            </a:r>
            <a:r>
              <a:rPr lang="nl-BE" sz="1400" dirty="0" err="1"/>
              <a:t>emploi</a:t>
            </a:r>
            <a:r>
              <a:rPr lang="nl-BE" sz="1400" dirty="0"/>
              <a:t>. </a:t>
            </a:r>
            <a:r>
              <a:rPr lang="nl-BE" sz="1400" dirty="0" err="1"/>
              <a:t>Cette</a:t>
            </a:r>
            <a:r>
              <a:rPr lang="nl-BE" sz="1400" dirty="0"/>
              <a:t> catégorie </a:t>
            </a:r>
            <a:r>
              <a:rPr lang="nl-BE" sz="1400" dirty="0" err="1"/>
              <a:t>reprend</a:t>
            </a:r>
            <a:r>
              <a:rPr lang="nl-BE" sz="1400" dirty="0"/>
              <a:t> </a:t>
            </a:r>
            <a:r>
              <a:rPr lang="nl-BE" sz="1400" dirty="0" err="1"/>
              <a:t>donc</a:t>
            </a:r>
            <a:r>
              <a:rPr lang="nl-BE" sz="1400" dirty="0"/>
              <a:t> :</a:t>
            </a:r>
          </a:p>
          <a:p>
            <a:pPr marL="285750" indent="-285750">
              <a:buFontTx/>
              <a:buChar char="-"/>
            </a:pPr>
            <a:r>
              <a:rPr lang="nl-BE" sz="1400" dirty="0" err="1"/>
              <a:t>Demandeur·euse</a:t>
            </a:r>
            <a:r>
              <a:rPr lang="nl-BE" sz="1400" dirty="0"/>
              <a:t> </a:t>
            </a:r>
            <a:r>
              <a:rPr lang="nl-BE" sz="1400" dirty="0" err="1"/>
              <a:t>d’emploi</a:t>
            </a:r>
            <a:r>
              <a:rPr lang="nl-BE" sz="1400" dirty="0"/>
              <a:t>, </a:t>
            </a:r>
            <a:r>
              <a:rPr lang="nl-BE" sz="1400" dirty="0" err="1"/>
              <a:t>personnes</a:t>
            </a:r>
            <a:r>
              <a:rPr lang="nl-BE" sz="1400" dirty="0"/>
              <a:t> au </a:t>
            </a:r>
            <a:r>
              <a:rPr lang="nl-BE" sz="1400" dirty="0" err="1"/>
              <a:t>chômage</a:t>
            </a:r>
            <a:r>
              <a:rPr lang="nl-BE" sz="1400" dirty="0"/>
              <a:t>, CPAS</a:t>
            </a:r>
          </a:p>
          <a:p>
            <a:pPr marL="285750" indent="-285750">
              <a:buFontTx/>
              <a:buChar char="-"/>
            </a:pPr>
            <a:r>
              <a:rPr lang="nl-BE" sz="1400" dirty="0"/>
              <a:t>Homme-femme au foyer</a:t>
            </a:r>
          </a:p>
          <a:p>
            <a:pPr marL="285750" indent="-285750">
              <a:buFontTx/>
              <a:buChar char="-"/>
            </a:pPr>
            <a:r>
              <a:rPr lang="nl-BE" sz="1400" dirty="0" err="1"/>
              <a:t>Personnes</a:t>
            </a:r>
            <a:r>
              <a:rPr lang="nl-BE" sz="1400" dirty="0"/>
              <a:t> en </a:t>
            </a:r>
            <a:r>
              <a:rPr lang="nl-BE" sz="1400" dirty="0" err="1"/>
              <a:t>incapacité</a:t>
            </a:r>
            <a:r>
              <a:rPr lang="nl-BE" sz="1400" dirty="0"/>
              <a:t> de </a:t>
            </a:r>
            <a:r>
              <a:rPr lang="nl-BE" sz="1400" dirty="0" err="1"/>
              <a:t>travail</a:t>
            </a:r>
            <a:endParaRPr lang="nl-BE" sz="1400" dirty="0"/>
          </a:p>
          <a:p>
            <a:pPr marL="285750" indent="-285750">
              <a:buFontTx/>
              <a:buChar char="-"/>
            </a:pPr>
            <a:r>
              <a:rPr lang="nl-BE" sz="1400" dirty="0" err="1"/>
              <a:t>Personnes</a:t>
            </a:r>
            <a:r>
              <a:rPr lang="nl-BE" sz="1400" dirty="0"/>
              <a:t> </a:t>
            </a:r>
            <a:r>
              <a:rPr lang="nl-BE" sz="1400" dirty="0" err="1"/>
              <a:t>n’ayant</a:t>
            </a:r>
            <a:r>
              <a:rPr lang="nl-BE" sz="1400" dirty="0"/>
              <a:t> </a:t>
            </a:r>
            <a:r>
              <a:rPr lang="nl-BE" sz="1400" dirty="0" err="1"/>
              <a:t>jamais</a:t>
            </a:r>
            <a:r>
              <a:rPr lang="nl-BE" sz="1400" dirty="0"/>
              <a:t> </a:t>
            </a:r>
            <a:r>
              <a:rPr lang="nl-BE" sz="1400" dirty="0" err="1"/>
              <a:t>travaillé</a:t>
            </a:r>
            <a:endParaRPr lang="nl-BE" sz="1400" dirty="0"/>
          </a:p>
          <a:p>
            <a:pPr marL="285750" indent="-285750">
              <a:buFontTx/>
              <a:buChar char="-"/>
            </a:pPr>
            <a:r>
              <a:rPr lang="nl-BE" sz="1400" dirty="0"/>
              <a:t>Les deux </a:t>
            </a:r>
            <a:r>
              <a:rPr lang="nl-BE" sz="1400" dirty="0" err="1"/>
              <a:t>personnes</a:t>
            </a:r>
            <a:r>
              <a:rPr lang="nl-BE" sz="1400" dirty="0"/>
              <a:t> </a:t>
            </a:r>
            <a:r>
              <a:rPr lang="nl-BE" sz="1400" dirty="0" err="1"/>
              <a:t>ayant</a:t>
            </a:r>
            <a:r>
              <a:rPr lang="nl-BE" sz="1400" dirty="0"/>
              <a:t> </a:t>
            </a:r>
            <a:r>
              <a:rPr lang="nl-BE" sz="1400" dirty="0" err="1"/>
              <a:t>répondu</a:t>
            </a:r>
            <a:r>
              <a:rPr lang="nl-BE" sz="1400" dirty="0"/>
              <a:t> “je ne </a:t>
            </a:r>
            <a:r>
              <a:rPr lang="nl-BE" sz="1400" dirty="0" err="1"/>
              <a:t>sais</a:t>
            </a:r>
            <a:r>
              <a:rPr lang="nl-BE" sz="1400" dirty="0"/>
              <a:t> pas”</a:t>
            </a:r>
          </a:p>
          <a:p>
            <a:pPr marL="285750" indent="-285750">
              <a:buFontTx/>
              <a:buChar char="-"/>
            </a:pPr>
            <a:endParaRPr lang="fr-BE" sz="1400" dirty="0"/>
          </a:p>
        </p:txBody>
      </p:sp>
      <p:cxnSp>
        <p:nvCxnSpPr>
          <p:cNvPr id="12" name="Connecteur droit avec flèche 11">
            <a:extLst>
              <a:ext uri="{FF2B5EF4-FFF2-40B4-BE49-F238E27FC236}">
                <a16:creationId xmlns:a16="http://schemas.microsoft.com/office/drawing/2014/main" id="{EA627F7F-FCE9-DEE8-41B3-384438A1A00D}"/>
              </a:ext>
            </a:extLst>
          </p:cNvPr>
          <p:cNvCxnSpPr>
            <a:cxnSpLocks/>
          </p:cNvCxnSpPr>
          <p:nvPr/>
        </p:nvCxnSpPr>
        <p:spPr>
          <a:xfrm flipV="1">
            <a:off x="4977517" y="2342430"/>
            <a:ext cx="3092285" cy="162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7280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Évolution</a:t>
            </a:r>
            <a:r>
              <a:rPr lang="nl-BE" sz="5400" b="1" dirty="0">
                <a:solidFill>
                  <a:srgbClr val="E31A1C"/>
                </a:solidFill>
                <a:latin typeface="Calibri Light" panose="020F0302020204030204"/>
              </a:rPr>
              <a:t> des </a:t>
            </a:r>
            <a:r>
              <a:rPr lang="nl-BE" sz="5400" b="1" dirty="0" err="1">
                <a:solidFill>
                  <a:srgbClr val="E31A1C"/>
                </a:solidFill>
                <a:latin typeface="Calibri Light" panose="020F0302020204030204"/>
              </a:rPr>
              <a:t>conditions</a:t>
            </a:r>
            <a:r>
              <a:rPr lang="nl-BE" sz="5400" b="1" dirty="0">
                <a:solidFill>
                  <a:srgbClr val="E31A1C"/>
                </a:solidFill>
                <a:latin typeface="Calibri Light" panose="020F0302020204030204"/>
              </a:rPr>
              <a:t> de </a:t>
            </a:r>
            <a:r>
              <a:rPr lang="nl-BE" sz="5400" b="1" dirty="0" err="1">
                <a:solidFill>
                  <a:srgbClr val="E31A1C"/>
                </a:solidFill>
                <a:latin typeface="Calibri Light" panose="020F0302020204030204"/>
              </a:rPr>
              <a:t>vie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399542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BC2264B-FA40-082E-545B-6CE10F4C4D47}"/>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Evolution</a:t>
            </a: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 des </a:t>
            </a: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conditions</a:t>
            </a: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 de </a:t>
            </a: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vie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4F21972A-CCB0-AD0A-EA22-2E9A4E4E2210}"/>
              </a:ext>
            </a:extLst>
          </p:cNvPr>
          <p:cNvSpPr txBox="1"/>
          <p:nvPr/>
        </p:nvSpPr>
        <p:spPr>
          <a:xfrm>
            <a:off x="865451" y="1274815"/>
            <a:ext cx="9876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Pensez-vous que lorsque votre génération aura 40 ans, par rapport à la génération de vos parents à 40 ans, elle aura : </a:t>
            </a:r>
          </a:p>
        </p:txBody>
      </p:sp>
      <p:pic>
        <p:nvPicPr>
          <p:cNvPr id="8" name="Image 7">
            <a:extLst>
              <a:ext uri="{FF2B5EF4-FFF2-40B4-BE49-F238E27FC236}">
                <a16:creationId xmlns:a16="http://schemas.microsoft.com/office/drawing/2014/main" id="{056007B4-E9F8-B501-7D4F-111064798F2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DFE05B98-7C60-E983-48E5-5023FFFE753C}"/>
              </a:ext>
            </a:extLst>
          </p:cNvPr>
          <p:cNvSpPr txBox="1"/>
          <p:nvPr/>
        </p:nvSpPr>
        <p:spPr>
          <a:xfrm>
            <a:off x="7429470" y="2025399"/>
            <a:ext cx="4563977" cy="2308324"/>
          </a:xfrm>
          <a:prstGeom prst="rect">
            <a:avLst/>
          </a:prstGeom>
          <a:noFill/>
        </p:spPr>
        <p:txBody>
          <a:bodyPr wrap="square" rtlCol="0">
            <a:spAutoFit/>
          </a:bodyPr>
          <a:lstStyle/>
          <a:p>
            <a:r>
              <a:rPr lang="nl-BE" sz="1200" dirty="0"/>
              <a:t>Plus de 7 </a:t>
            </a:r>
            <a:r>
              <a:rPr lang="nl-BE" sz="1200" dirty="0" err="1"/>
              <a:t>jeunes</a:t>
            </a:r>
            <a:r>
              <a:rPr lang="nl-BE" sz="1200" dirty="0"/>
              <a:t> </a:t>
            </a:r>
            <a:r>
              <a:rPr lang="nl-BE" sz="1200" dirty="0" err="1"/>
              <a:t>sur</a:t>
            </a:r>
            <a:r>
              <a:rPr lang="nl-BE" sz="1200" dirty="0"/>
              <a:t> 10 </a:t>
            </a:r>
            <a:r>
              <a:rPr lang="nl-BE" sz="1200" dirty="0" err="1"/>
              <a:t>pensent</a:t>
            </a:r>
            <a:r>
              <a:rPr lang="nl-BE" sz="1200" dirty="0"/>
              <a:t> que leur </a:t>
            </a:r>
            <a:r>
              <a:rPr lang="nl-BE" sz="1200" dirty="0" err="1"/>
              <a:t>génération</a:t>
            </a:r>
            <a:r>
              <a:rPr lang="nl-BE" sz="1200" dirty="0"/>
              <a:t> aura de </a:t>
            </a:r>
            <a:r>
              <a:rPr lang="nl-BE" sz="1200" dirty="0" err="1"/>
              <a:t>moins</a:t>
            </a:r>
            <a:r>
              <a:rPr lang="nl-BE" sz="1200" dirty="0"/>
              <a:t> </a:t>
            </a:r>
            <a:r>
              <a:rPr lang="nl-BE" sz="1200" dirty="0" err="1"/>
              <a:t>bonnes</a:t>
            </a:r>
            <a:r>
              <a:rPr lang="nl-BE" sz="1200" dirty="0"/>
              <a:t> </a:t>
            </a:r>
            <a:r>
              <a:rPr lang="nl-BE" sz="1200" dirty="0" err="1"/>
              <a:t>conditions</a:t>
            </a:r>
            <a:r>
              <a:rPr lang="nl-BE" sz="1200" dirty="0"/>
              <a:t> de </a:t>
            </a:r>
            <a:r>
              <a:rPr lang="nl-BE" sz="1200" dirty="0" err="1"/>
              <a:t>vie</a:t>
            </a:r>
            <a:r>
              <a:rPr lang="nl-BE" sz="1200" dirty="0"/>
              <a:t> à 40 </a:t>
            </a:r>
            <a:r>
              <a:rPr lang="nl-BE" sz="1200" dirty="0" err="1"/>
              <a:t>ans</a:t>
            </a:r>
            <a:r>
              <a:rPr lang="nl-BE" sz="1200" dirty="0"/>
              <a:t> par rapport à la </a:t>
            </a:r>
            <a:r>
              <a:rPr lang="nl-BE" sz="1200" dirty="0" err="1"/>
              <a:t>génération</a:t>
            </a:r>
            <a:r>
              <a:rPr lang="nl-BE" sz="1200" dirty="0"/>
              <a:t> de </a:t>
            </a:r>
            <a:r>
              <a:rPr lang="nl-BE" sz="1200" dirty="0" err="1"/>
              <a:t>leurs</a:t>
            </a:r>
            <a:r>
              <a:rPr lang="nl-BE" sz="1200" dirty="0"/>
              <a:t> </a:t>
            </a:r>
            <a:r>
              <a:rPr lang="nl-BE" sz="1200" dirty="0" err="1"/>
              <a:t>parents</a:t>
            </a:r>
            <a:r>
              <a:rPr lang="nl-BE" sz="1200" dirty="0"/>
              <a:t> à 40 </a:t>
            </a:r>
            <a:r>
              <a:rPr lang="nl-BE" sz="1200" dirty="0" err="1"/>
              <a:t>ans</a:t>
            </a:r>
            <a:r>
              <a:rPr lang="nl-BE" sz="1200" dirty="0"/>
              <a:t>. </a:t>
            </a:r>
          </a:p>
          <a:p>
            <a:r>
              <a:rPr lang="nl-BE" sz="1200" dirty="0" err="1"/>
              <a:t>Cette</a:t>
            </a:r>
            <a:r>
              <a:rPr lang="nl-BE" sz="1200" dirty="0"/>
              <a:t> </a:t>
            </a:r>
            <a:r>
              <a:rPr lang="nl-BE" sz="1200" dirty="0" err="1"/>
              <a:t>proportion</a:t>
            </a:r>
            <a:r>
              <a:rPr lang="nl-BE" sz="1200" dirty="0"/>
              <a:t> </a:t>
            </a:r>
            <a:r>
              <a:rPr lang="nl-BE" sz="1200" dirty="0" err="1"/>
              <a:t>est</a:t>
            </a:r>
            <a:r>
              <a:rPr lang="nl-BE" sz="1200" dirty="0"/>
              <a:t> plus </a:t>
            </a:r>
            <a:r>
              <a:rPr lang="nl-BE" sz="1200" dirty="0" err="1"/>
              <a:t>élevée</a:t>
            </a:r>
            <a:r>
              <a:rPr lang="nl-BE" sz="1200" dirty="0"/>
              <a:t> </a:t>
            </a:r>
            <a:r>
              <a:rPr lang="nl-BE" sz="1200" dirty="0" err="1"/>
              <a:t>chez</a:t>
            </a:r>
            <a:r>
              <a:rPr lang="nl-BE" sz="1200" dirty="0"/>
              <a:t> :</a:t>
            </a:r>
          </a:p>
          <a:p>
            <a:pPr marL="171450" indent="-171450">
              <a:buFont typeface="Wingdings" panose="05000000000000000000" pitchFamily="2" charset="2"/>
              <a:buChar char="§"/>
            </a:pPr>
            <a:r>
              <a:rPr lang="nl-BE" sz="1200" dirty="0"/>
              <a:t>les </a:t>
            </a:r>
            <a:r>
              <a:rPr lang="nl-BE" sz="1200" dirty="0" err="1"/>
              <a:t>femmes</a:t>
            </a:r>
            <a:r>
              <a:rPr lang="nl-BE" sz="1200" dirty="0"/>
              <a:t> (78%) que </a:t>
            </a:r>
            <a:r>
              <a:rPr lang="nl-BE" sz="1200" dirty="0" err="1"/>
              <a:t>chez</a:t>
            </a:r>
            <a:r>
              <a:rPr lang="nl-BE" sz="1200" dirty="0"/>
              <a:t> les </a:t>
            </a:r>
            <a:r>
              <a:rPr lang="nl-BE" sz="1200" dirty="0" err="1"/>
              <a:t>hommes</a:t>
            </a:r>
            <a:r>
              <a:rPr lang="nl-BE" sz="1200" dirty="0"/>
              <a:t> (68%) </a:t>
            </a:r>
          </a:p>
          <a:p>
            <a:pPr marL="171450" indent="-171450">
              <a:buFont typeface="Wingdings" panose="05000000000000000000" pitchFamily="2" charset="2"/>
              <a:buChar char="§"/>
            </a:pPr>
            <a:r>
              <a:rPr lang="nl-BE" sz="1200" dirty="0"/>
              <a:t>les </a:t>
            </a:r>
            <a:r>
              <a:rPr lang="nl-BE" sz="1200" dirty="0" err="1"/>
              <a:t>Wallon·ne·s</a:t>
            </a:r>
            <a:r>
              <a:rPr lang="nl-BE" sz="1200" dirty="0"/>
              <a:t> (75%) que </a:t>
            </a:r>
            <a:r>
              <a:rPr lang="nl-BE" sz="1200" dirty="0" err="1"/>
              <a:t>chez</a:t>
            </a:r>
            <a:r>
              <a:rPr lang="nl-BE" sz="1200" dirty="0"/>
              <a:t> les </a:t>
            </a:r>
            <a:r>
              <a:rPr lang="nl-BE" sz="1200" dirty="0" err="1"/>
              <a:t>Bruxellois·es</a:t>
            </a:r>
            <a:r>
              <a:rPr lang="nl-BE" sz="1200" dirty="0"/>
              <a:t> (66%)</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ayant</a:t>
            </a:r>
            <a:r>
              <a:rPr lang="nl-BE" sz="1200" dirty="0"/>
              <a:t> des </a:t>
            </a:r>
            <a:r>
              <a:rPr lang="nl-BE" sz="1200" dirty="0" err="1"/>
              <a:t>difficultés</a:t>
            </a:r>
            <a:r>
              <a:rPr lang="nl-BE" sz="1200" dirty="0"/>
              <a:t> </a:t>
            </a:r>
            <a:r>
              <a:rPr lang="nl-BE" sz="1200" dirty="0" err="1"/>
              <a:t>financières</a:t>
            </a:r>
            <a:r>
              <a:rPr lang="nl-BE" sz="1200" dirty="0"/>
              <a:t> (79%)</a:t>
            </a:r>
          </a:p>
          <a:p>
            <a:r>
              <a:rPr lang="fr-BE" sz="1200" dirty="0"/>
              <a:t>Les jeunes très </a:t>
            </a:r>
            <a:r>
              <a:rPr lang="fr-BE" sz="1200" dirty="0" err="1"/>
              <a:t>engagé·e·s</a:t>
            </a:r>
            <a:r>
              <a:rPr lang="fr-BE" sz="1200" dirty="0"/>
              <a:t> sont également plus </a:t>
            </a:r>
            <a:r>
              <a:rPr lang="fr-BE" sz="1200" dirty="0" err="1"/>
              <a:t>nombreux·ses</a:t>
            </a:r>
            <a:r>
              <a:rPr lang="fr-BE" sz="1200" dirty="0"/>
              <a:t> à penser qu’il y aura un déclin des conditions de vie (81,8%). </a:t>
            </a:r>
          </a:p>
          <a:p>
            <a:r>
              <a:rPr lang="fr-BE" sz="1200" dirty="0"/>
              <a:t>Les jeunes qui se sentent très souvent </a:t>
            </a:r>
            <a:r>
              <a:rPr lang="fr-BE" sz="1200" dirty="0" err="1"/>
              <a:t>anxieux·ses</a:t>
            </a:r>
            <a:r>
              <a:rPr lang="fr-BE" sz="1200" dirty="0"/>
              <a:t>, </a:t>
            </a:r>
            <a:r>
              <a:rPr lang="fr-BE" sz="1200" dirty="0" err="1"/>
              <a:t>angoissé·e·s</a:t>
            </a:r>
            <a:r>
              <a:rPr lang="fr-BE" sz="1200" dirty="0"/>
              <a:t> voire en dépression sont également plus </a:t>
            </a:r>
            <a:r>
              <a:rPr lang="fr-BE" sz="1200" dirty="0" err="1"/>
              <a:t>nombreux·ses</a:t>
            </a:r>
            <a:r>
              <a:rPr lang="fr-BE" sz="1200" dirty="0"/>
              <a:t> à penser qu’il y aura un déclin des conditions de vie (83%).</a:t>
            </a:r>
          </a:p>
        </p:txBody>
      </p:sp>
    </p:spTree>
    <p:extLst>
      <p:ext uri="{BB962C8B-B14F-4D97-AF65-F5344CB8AC3E}">
        <p14:creationId xmlns:p14="http://schemas.microsoft.com/office/powerpoint/2010/main" val="8886434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Souhait</a:t>
            </a:r>
            <a:r>
              <a:rPr lang="nl-BE" sz="5400" b="1" dirty="0">
                <a:solidFill>
                  <a:srgbClr val="E31A1C"/>
                </a:solidFill>
                <a:latin typeface="Calibri Light" panose="020F0302020204030204"/>
              </a:rPr>
              <a:t> </a:t>
            </a:r>
            <a:r>
              <a:rPr lang="nl-BE" sz="5400" b="1" dirty="0" err="1">
                <a:solidFill>
                  <a:srgbClr val="E31A1C"/>
                </a:solidFill>
                <a:latin typeface="Calibri Light" panose="020F0302020204030204"/>
              </a:rPr>
              <a:t>d’avoir</a:t>
            </a:r>
            <a:r>
              <a:rPr lang="nl-BE" sz="5400" b="1" dirty="0">
                <a:solidFill>
                  <a:srgbClr val="E31A1C"/>
                </a:solidFill>
                <a:latin typeface="Calibri Light" panose="020F0302020204030204"/>
              </a:rPr>
              <a:t> des </a:t>
            </a:r>
            <a:r>
              <a:rPr lang="nl-BE" sz="5400" b="1" dirty="0" err="1">
                <a:solidFill>
                  <a:srgbClr val="E31A1C"/>
                </a:solidFill>
                <a:latin typeface="Calibri Light" panose="020F0302020204030204"/>
              </a:rPr>
              <a:t>enfants</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7628143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2AC2B6F-A757-786C-1958-A104F101F6CB}"/>
              </a:ext>
            </a:extLst>
          </p:cNvPr>
          <p:cNvPicPr>
            <a:picLocks/>
          </p:cNvPicPr>
          <p:nvPr/>
        </p:nvPicPr>
        <p:blipFill rotWithShape="1">
          <a:blip r:embed="rId3">
            <a:extLst>
              <a:ext uri="{28A0092B-C50C-407E-A947-70E740481C1C}">
                <a14:useLocalDpi xmlns:a14="http://schemas.microsoft.com/office/drawing/2010/main" val="0"/>
              </a:ext>
            </a:extLst>
          </a:blip>
          <a:srcRect l="21072" r="20622"/>
          <a:stretch/>
        </p:blipFill>
        <p:spPr>
          <a:xfrm>
            <a:off x="1316881" y="1445714"/>
            <a:ext cx="4524375"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738664"/>
          </a:xfrm>
          <a:prstGeom prst="rect">
            <a:avLst/>
          </a:prstGeom>
          <a:solidFill>
            <a:srgbClr val="E31A1C"/>
          </a:solidFill>
        </p:spPr>
        <p:txBody>
          <a:bodyPr wrap="square" rtlCol="0">
            <a:spAutoFit/>
          </a:bodyPr>
          <a:lstStyle/>
          <a:p>
            <a:pPr algn="ctr"/>
            <a:r>
              <a:rPr lang="fr-BE" sz="1400" b="1" dirty="0">
                <a:solidFill>
                  <a:schemeClr val="bg1"/>
                </a:solidFill>
              </a:rPr>
              <a:t>Ceux qui n’ont pas d’enfants</a:t>
            </a:r>
          </a:p>
          <a:p>
            <a:pPr algn="ctr"/>
            <a:r>
              <a:rPr lang="fr-BE" sz="1400" b="1" dirty="0">
                <a:solidFill>
                  <a:schemeClr val="bg1"/>
                </a:solidFill>
              </a:rPr>
              <a:t>N = 670</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9D0CFA4-ADB0-78CF-D07B-6801B5FA429F}"/>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Enfants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81BE9F91-C0F9-B0AC-ECFC-22E93CF53DDD}"/>
              </a:ext>
            </a:extLst>
          </p:cNvPr>
          <p:cNvSpPr txBox="1"/>
          <p:nvPr/>
        </p:nvSpPr>
        <p:spPr>
          <a:xfrm>
            <a:off x="865451" y="1274815"/>
            <a:ext cx="9876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Souhaitez-vous avoir des enfants plus tard ? </a:t>
            </a:r>
          </a:p>
        </p:txBody>
      </p:sp>
      <p:sp>
        <p:nvSpPr>
          <p:cNvPr id="9" name="ZoneTexte 8">
            <a:extLst>
              <a:ext uri="{FF2B5EF4-FFF2-40B4-BE49-F238E27FC236}">
                <a16:creationId xmlns:a16="http://schemas.microsoft.com/office/drawing/2014/main" id="{17C723B1-6381-9DF0-C325-57B43A924ACA}"/>
              </a:ext>
            </a:extLst>
          </p:cNvPr>
          <p:cNvSpPr txBox="1"/>
          <p:nvPr/>
        </p:nvSpPr>
        <p:spPr>
          <a:xfrm>
            <a:off x="6017167" y="1316009"/>
            <a:ext cx="5009852" cy="2308324"/>
          </a:xfrm>
          <a:prstGeom prst="rect">
            <a:avLst/>
          </a:prstGeom>
          <a:noFill/>
        </p:spPr>
        <p:txBody>
          <a:bodyPr wrap="square" rtlCol="0">
            <a:spAutoFit/>
          </a:bodyPr>
          <a:lstStyle/>
          <a:p>
            <a:r>
              <a:rPr lang="nl-BE" sz="1200" dirty="0" err="1"/>
              <a:t>Un</a:t>
            </a:r>
            <a:r>
              <a:rPr lang="nl-BE" sz="1200" dirty="0"/>
              <a:t> </a:t>
            </a:r>
            <a:r>
              <a:rPr lang="nl-BE" sz="1200" dirty="0" err="1"/>
              <a:t>peu</a:t>
            </a:r>
            <a:r>
              <a:rPr lang="nl-BE" sz="1200" dirty="0"/>
              <a:t> plus </a:t>
            </a:r>
            <a:r>
              <a:rPr lang="nl-BE" sz="1200" dirty="0" err="1"/>
              <a:t>d’un·e</a:t>
            </a:r>
            <a:r>
              <a:rPr lang="nl-BE" sz="1200" dirty="0"/>
              <a:t> </a:t>
            </a:r>
            <a:r>
              <a:rPr lang="nl-BE" sz="1200" dirty="0" err="1"/>
              <a:t>jeune</a:t>
            </a:r>
            <a:r>
              <a:rPr lang="nl-BE" sz="1200" dirty="0"/>
              <a:t> </a:t>
            </a:r>
            <a:r>
              <a:rPr lang="nl-BE" sz="1200" dirty="0" err="1"/>
              <a:t>sur</a:t>
            </a:r>
            <a:r>
              <a:rPr lang="nl-BE" sz="1200" dirty="0"/>
              <a:t> 2 </a:t>
            </a:r>
            <a:r>
              <a:rPr lang="nl-BE" sz="1200" dirty="0" err="1"/>
              <a:t>souhaite</a:t>
            </a:r>
            <a:r>
              <a:rPr lang="nl-BE" sz="1200" dirty="0"/>
              <a:t> </a:t>
            </a:r>
            <a:r>
              <a:rPr lang="nl-BE" sz="1200" dirty="0" err="1"/>
              <a:t>avoir</a:t>
            </a:r>
            <a:r>
              <a:rPr lang="nl-BE" sz="1200" dirty="0"/>
              <a:t> des </a:t>
            </a:r>
            <a:r>
              <a:rPr lang="nl-BE" sz="1200" dirty="0" err="1"/>
              <a:t>enfants</a:t>
            </a:r>
            <a:r>
              <a:rPr lang="nl-BE" sz="1200" dirty="0"/>
              <a:t> plus </a:t>
            </a:r>
            <a:r>
              <a:rPr lang="nl-BE" sz="1200" dirty="0" err="1"/>
              <a:t>tard</a:t>
            </a:r>
            <a:r>
              <a:rPr lang="nl-BE" sz="1200" dirty="0"/>
              <a:t>. </a:t>
            </a:r>
            <a:r>
              <a:rPr lang="nl-BE" sz="1200" dirty="0" err="1"/>
              <a:t>Cette</a:t>
            </a:r>
            <a:r>
              <a:rPr lang="nl-BE" sz="1200" dirty="0"/>
              <a:t> </a:t>
            </a:r>
            <a:r>
              <a:rPr lang="nl-BE" sz="1200" dirty="0" err="1"/>
              <a:t>proportion</a:t>
            </a:r>
            <a:r>
              <a:rPr lang="nl-BE" sz="1200" dirty="0"/>
              <a:t> </a:t>
            </a:r>
            <a:r>
              <a:rPr lang="nl-BE" sz="1200" dirty="0" err="1"/>
              <a:t>est</a:t>
            </a:r>
            <a:r>
              <a:rPr lang="nl-BE" sz="1200" dirty="0"/>
              <a:t> de</a:t>
            </a:r>
          </a:p>
          <a:p>
            <a:pPr marL="171450" indent="-171450">
              <a:buFont typeface="Wingdings" panose="05000000000000000000" pitchFamily="2" charset="2"/>
              <a:buChar char="§"/>
            </a:pPr>
            <a:r>
              <a:rPr lang="nl-BE" sz="1200" dirty="0"/>
              <a:t>58% pour les </a:t>
            </a:r>
            <a:r>
              <a:rPr lang="nl-BE" sz="1200" dirty="0" err="1"/>
              <a:t>hommes</a:t>
            </a:r>
            <a:r>
              <a:rPr lang="nl-BE" sz="1200" dirty="0"/>
              <a:t> </a:t>
            </a:r>
            <a:r>
              <a:rPr lang="nl-BE" sz="1200" dirty="0" err="1"/>
              <a:t>contre</a:t>
            </a:r>
            <a:r>
              <a:rPr lang="nl-BE" sz="1200" dirty="0"/>
              <a:t> </a:t>
            </a:r>
            <a:r>
              <a:rPr lang="nl-BE" sz="1200" dirty="0" err="1"/>
              <a:t>seulement</a:t>
            </a:r>
            <a:r>
              <a:rPr lang="nl-BE" sz="1200" dirty="0"/>
              <a:t> 9% </a:t>
            </a:r>
            <a:r>
              <a:rPr lang="nl-BE" sz="1200" dirty="0" err="1"/>
              <a:t>chez</a:t>
            </a:r>
            <a:r>
              <a:rPr lang="nl-BE" sz="1200" dirty="0"/>
              <a:t> les </a:t>
            </a:r>
            <a:r>
              <a:rPr lang="nl-BE" sz="1200" dirty="0" err="1"/>
              <a:t>personnes</a:t>
            </a:r>
            <a:r>
              <a:rPr lang="nl-BE" sz="1200" dirty="0"/>
              <a:t> ne se </a:t>
            </a:r>
            <a:r>
              <a:rPr lang="nl-BE" sz="1200" dirty="0" err="1"/>
              <a:t>considérant</a:t>
            </a:r>
            <a:r>
              <a:rPr lang="nl-BE" sz="1200" dirty="0"/>
              <a:t> ni homme ni femme.</a:t>
            </a:r>
          </a:p>
          <a:p>
            <a:r>
              <a:rPr lang="nl-BE" sz="1200" dirty="0" err="1"/>
              <a:t>Cette</a:t>
            </a:r>
            <a:r>
              <a:rPr lang="nl-BE" sz="1200" dirty="0"/>
              <a:t> </a:t>
            </a:r>
            <a:r>
              <a:rPr lang="nl-BE" sz="1200" dirty="0" err="1"/>
              <a:t>proportion</a:t>
            </a:r>
            <a:r>
              <a:rPr lang="nl-BE" sz="1200" dirty="0"/>
              <a:t> </a:t>
            </a:r>
            <a:r>
              <a:rPr lang="nl-BE" sz="1200" dirty="0" err="1"/>
              <a:t>est</a:t>
            </a:r>
            <a:r>
              <a:rPr lang="nl-BE" sz="1200" dirty="0"/>
              <a:t> </a:t>
            </a:r>
            <a:r>
              <a:rPr lang="nl-BE" sz="1200" dirty="0" err="1"/>
              <a:t>également</a:t>
            </a:r>
            <a:r>
              <a:rPr lang="nl-BE" sz="1200" dirty="0"/>
              <a:t> plus forte à Bruxelles </a:t>
            </a:r>
            <a:r>
              <a:rPr lang="nl-BE" sz="1200" dirty="0" err="1"/>
              <a:t>avec</a:t>
            </a:r>
            <a:r>
              <a:rPr lang="nl-BE" sz="1200" dirty="0"/>
              <a:t> 60% des </a:t>
            </a:r>
            <a:r>
              <a:rPr lang="nl-BE" sz="1200" dirty="0" err="1"/>
              <a:t>jeunes</a:t>
            </a:r>
            <a:r>
              <a:rPr lang="nl-BE" sz="1200" dirty="0"/>
              <a:t> </a:t>
            </a:r>
            <a:r>
              <a:rPr lang="nl-BE" sz="1200" dirty="0" err="1"/>
              <a:t>qui</a:t>
            </a:r>
            <a:r>
              <a:rPr lang="nl-BE" sz="1200" dirty="0"/>
              <a:t> </a:t>
            </a:r>
            <a:r>
              <a:rPr lang="nl-BE" sz="1200" dirty="0" err="1"/>
              <a:t>souhaitent</a:t>
            </a:r>
            <a:r>
              <a:rPr lang="nl-BE" sz="1200" dirty="0"/>
              <a:t> </a:t>
            </a:r>
            <a:r>
              <a:rPr lang="nl-BE" sz="1200" dirty="0" err="1"/>
              <a:t>avoir</a:t>
            </a:r>
            <a:r>
              <a:rPr lang="nl-BE" sz="1200" dirty="0"/>
              <a:t> des </a:t>
            </a:r>
            <a:r>
              <a:rPr lang="nl-BE" sz="1200" dirty="0" err="1"/>
              <a:t>enfants</a:t>
            </a:r>
            <a:r>
              <a:rPr lang="nl-BE" sz="1200" dirty="0"/>
              <a:t> plus </a:t>
            </a:r>
            <a:r>
              <a:rPr lang="nl-BE" sz="1200" dirty="0" err="1"/>
              <a:t>tard</a:t>
            </a:r>
            <a:r>
              <a:rPr lang="nl-BE" sz="1200" dirty="0"/>
              <a:t> </a:t>
            </a:r>
            <a:r>
              <a:rPr lang="nl-BE" sz="1200" dirty="0" err="1"/>
              <a:t>contre</a:t>
            </a:r>
            <a:r>
              <a:rPr lang="nl-BE" sz="1200" dirty="0"/>
              <a:t> 49% des </a:t>
            </a:r>
            <a:r>
              <a:rPr lang="nl-BE" sz="1200" dirty="0" err="1"/>
              <a:t>Wallon·ne·s</a:t>
            </a:r>
            <a:r>
              <a:rPr lang="nl-BE" sz="1200" dirty="0"/>
              <a:t> . </a:t>
            </a:r>
          </a:p>
          <a:p>
            <a:r>
              <a:rPr lang="nl-BE" sz="1200" dirty="0" err="1"/>
              <a:t>Cette</a:t>
            </a:r>
            <a:r>
              <a:rPr lang="nl-BE" sz="1200" dirty="0"/>
              <a:t> </a:t>
            </a:r>
            <a:r>
              <a:rPr lang="nl-BE" sz="1200" dirty="0" err="1"/>
              <a:t>proportion</a:t>
            </a:r>
            <a:r>
              <a:rPr lang="nl-BE" sz="1200" dirty="0"/>
              <a:t> </a:t>
            </a:r>
            <a:r>
              <a:rPr lang="nl-BE" sz="1200" dirty="0" err="1"/>
              <a:t>est</a:t>
            </a:r>
            <a:r>
              <a:rPr lang="nl-BE" sz="1200" dirty="0"/>
              <a:t> plus </a:t>
            </a:r>
            <a:r>
              <a:rPr lang="nl-BE" sz="1200" dirty="0" err="1"/>
              <a:t>faible</a:t>
            </a:r>
            <a:r>
              <a:rPr lang="nl-BE" sz="1200" dirty="0"/>
              <a:t> </a:t>
            </a:r>
            <a:r>
              <a:rPr lang="nl-BE" sz="1200" dirty="0" err="1"/>
              <a:t>chez</a:t>
            </a:r>
            <a:r>
              <a:rPr lang="nl-BE" sz="1200" dirty="0"/>
              <a:t> les Neet </a:t>
            </a:r>
            <a:r>
              <a:rPr lang="nl-BE" sz="1200" dirty="0" err="1"/>
              <a:t>où</a:t>
            </a:r>
            <a:r>
              <a:rPr lang="nl-BE" sz="1200" dirty="0"/>
              <a:t> </a:t>
            </a:r>
            <a:r>
              <a:rPr lang="nl-BE" sz="1200" dirty="0" err="1"/>
              <a:t>moins</a:t>
            </a:r>
            <a:r>
              <a:rPr lang="nl-BE" sz="1200" dirty="0"/>
              <a:t> </a:t>
            </a:r>
            <a:r>
              <a:rPr lang="nl-BE" sz="1200" dirty="0" err="1"/>
              <a:t>d’un</a:t>
            </a:r>
            <a:r>
              <a:rPr lang="nl-BE" sz="1200" dirty="0"/>
              <a:t> </a:t>
            </a:r>
            <a:r>
              <a:rPr lang="nl-BE" sz="1200" dirty="0" err="1"/>
              <a:t>jeune</a:t>
            </a:r>
            <a:r>
              <a:rPr lang="nl-BE" sz="1200" dirty="0"/>
              <a:t> </a:t>
            </a:r>
            <a:r>
              <a:rPr lang="nl-BE" sz="1200" dirty="0" err="1"/>
              <a:t>sur</a:t>
            </a:r>
            <a:r>
              <a:rPr lang="nl-BE" sz="1200" dirty="0"/>
              <a:t> 3 </a:t>
            </a:r>
            <a:r>
              <a:rPr lang="nl-BE" sz="1200" dirty="0" err="1"/>
              <a:t>souhaite</a:t>
            </a:r>
            <a:r>
              <a:rPr lang="nl-BE" sz="1200" dirty="0"/>
              <a:t> </a:t>
            </a:r>
            <a:r>
              <a:rPr lang="nl-BE" sz="1200" dirty="0" err="1"/>
              <a:t>avoir</a:t>
            </a:r>
            <a:r>
              <a:rPr lang="nl-BE" sz="1200" dirty="0"/>
              <a:t> des </a:t>
            </a:r>
            <a:r>
              <a:rPr lang="nl-BE" sz="1200" dirty="0" err="1"/>
              <a:t>enfants</a:t>
            </a:r>
            <a:r>
              <a:rPr lang="nl-BE" sz="1200" dirty="0"/>
              <a:t>. </a:t>
            </a:r>
          </a:p>
          <a:p>
            <a:r>
              <a:rPr lang="fr-BE" sz="1200" dirty="0"/>
              <a:t>Le fait d’être optimiste concernant son avenir personnel est corrélé avec le souhait d’avoir des enfants plus tard. Parmi les personnes qui sont optimistes concernant leur avenir, 63,5% veulent des enfants plus tard contre 38,8% des personnes pessimistes.</a:t>
            </a:r>
          </a:p>
        </p:txBody>
      </p:sp>
      <p:pic>
        <p:nvPicPr>
          <p:cNvPr id="13" name="Image 12">
            <a:extLst>
              <a:ext uri="{FF2B5EF4-FFF2-40B4-BE49-F238E27FC236}">
                <a16:creationId xmlns:a16="http://schemas.microsoft.com/office/drawing/2014/main" id="{878B3EBC-152C-6237-5D32-DF90C2D02F4D}"/>
              </a:ext>
            </a:extLst>
          </p:cNvPr>
          <p:cNvPicPr>
            <a:picLocks/>
          </p:cNvPicPr>
          <p:nvPr/>
        </p:nvPicPr>
        <p:blipFill rotWithShape="1">
          <a:blip r:embed="rId6">
            <a:extLst>
              <a:ext uri="{28A0092B-C50C-407E-A947-70E740481C1C}">
                <a14:useLocalDpi xmlns:a14="http://schemas.microsoft.com/office/drawing/2010/main" val="0"/>
              </a:ext>
            </a:extLst>
          </a:blip>
          <a:srcRect l="2830" t="32650" r="4843"/>
          <a:stretch/>
        </p:blipFill>
        <p:spPr>
          <a:xfrm>
            <a:off x="6096000" y="4352078"/>
            <a:ext cx="4339471" cy="2396676"/>
          </a:xfrm>
          <a:prstGeom prst="rect">
            <a:avLst/>
          </a:prstGeom>
        </p:spPr>
      </p:pic>
      <p:cxnSp>
        <p:nvCxnSpPr>
          <p:cNvPr id="12" name="Connecteur droit avec flèche 11">
            <a:extLst>
              <a:ext uri="{FF2B5EF4-FFF2-40B4-BE49-F238E27FC236}">
                <a16:creationId xmlns:a16="http://schemas.microsoft.com/office/drawing/2014/main" id="{ECF1D0F3-93F7-75A8-786D-193530154D1C}"/>
              </a:ext>
            </a:extLst>
          </p:cNvPr>
          <p:cNvCxnSpPr>
            <a:cxnSpLocks/>
          </p:cNvCxnSpPr>
          <p:nvPr/>
        </p:nvCxnSpPr>
        <p:spPr>
          <a:xfrm>
            <a:off x="5744179" y="4352078"/>
            <a:ext cx="541758" cy="878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7F0BEE8A-F099-5A02-9D66-F086DCE6024E}"/>
              </a:ext>
            </a:extLst>
          </p:cNvPr>
          <p:cNvSpPr txBox="1"/>
          <p:nvPr/>
        </p:nvSpPr>
        <p:spPr>
          <a:xfrm>
            <a:off x="6567495" y="3685731"/>
            <a:ext cx="4199437" cy="461665"/>
          </a:xfrm>
          <a:prstGeom prst="rect">
            <a:avLst/>
          </a:prstGeom>
          <a:noFill/>
        </p:spPr>
        <p:txBody>
          <a:bodyPr wrap="square" rtlCol="0">
            <a:spAutoFit/>
          </a:bodyPr>
          <a:lstStyle/>
          <a:p>
            <a:r>
              <a:rPr lang="nl-BE" sz="1200" dirty="0"/>
              <a:t>La </a:t>
            </a:r>
            <a:r>
              <a:rPr lang="nl-BE" sz="1200" dirty="0" err="1"/>
              <a:t>volonté</a:t>
            </a:r>
            <a:r>
              <a:rPr lang="nl-BE" sz="1200" dirty="0"/>
              <a:t> </a:t>
            </a:r>
            <a:r>
              <a:rPr lang="nl-BE" sz="1200" dirty="0" err="1"/>
              <a:t>d’avoir</a:t>
            </a:r>
            <a:r>
              <a:rPr lang="nl-BE" sz="1200" dirty="0"/>
              <a:t> des </a:t>
            </a:r>
            <a:r>
              <a:rPr lang="nl-BE" sz="1200" dirty="0" err="1"/>
              <a:t>enfants</a:t>
            </a:r>
            <a:r>
              <a:rPr lang="nl-BE" sz="1200" dirty="0"/>
              <a:t> plus </a:t>
            </a:r>
            <a:r>
              <a:rPr lang="nl-BE" sz="1200" dirty="0" err="1"/>
              <a:t>tard</a:t>
            </a:r>
            <a:r>
              <a:rPr lang="nl-BE" sz="1200" dirty="0"/>
              <a:t> </a:t>
            </a:r>
            <a:r>
              <a:rPr lang="nl-BE" sz="1200" dirty="0" err="1"/>
              <a:t>est</a:t>
            </a:r>
            <a:r>
              <a:rPr lang="nl-BE" sz="1200" dirty="0"/>
              <a:t> </a:t>
            </a:r>
            <a:r>
              <a:rPr lang="nl-BE" sz="1200" dirty="0" err="1"/>
              <a:t>fortement</a:t>
            </a:r>
            <a:r>
              <a:rPr lang="nl-BE" sz="1200" dirty="0"/>
              <a:t> </a:t>
            </a:r>
            <a:r>
              <a:rPr lang="nl-BE" sz="1200" dirty="0" err="1"/>
              <a:t>liée</a:t>
            </a:r>
            <a:r>
              <a:rPr lang="nl-BE" sz="1200" dirty="0"/>
              <a:t> </a:t>
            </a:r>
            <a:r>
              <a:rPr lang="nl-BE" sz="1200" dirty="0" err="1"/>
              <a:t>avec</a:t>
            </a:r>
            <a:r>
              <a:rPr lang="nl-BE" sz="1200" dirty="0"/>
              <a:t> </a:t>
            </a:r>
            <a:r>
              <a:rPr lang="nl-BE" sz="1200" dirty="0" err="1"/>
              <a:t>le</a:t>
            </a:r>
            <a:r>
              <a:rPr lang="nl-BE" sz="1200" dirty="0"/>
              <a:t> fait de se </a:t>
            </a:r>
            <a:r>
              <a:rPr lang="nl-BE" sz="1200" dirty="0" err="1"/>
              <a:t>sentir</a:t>
            </a:r>
            <a:r>
              <a:rPr lang="nl-BE" sz="1200" dirty="0"/>
              <a:t> </a:t>
            </a:r>
            <a:r>
              <a:rPr lang="nl-BE" sz="1200" dirty="0" err="1"/>
              <a:t>anxieux·se</a:t>
            </a:r>
            <a:r>
              <a:rPr lang="nl-BE" sz="1200" dirty="0"/>
              <a:t>, </a:t>
            </a:r>
            <a:r>
              <a:rPr lang="nl-BE" sz="1200" dirty="0" err="1"/>
              <a:t>angoissé·e</a:t>
            </a:r>
            <a:r>
              <a:rPr lang="nl-BE" sz="1200" dirty="0"/>
              <a:t> </a:t>
            </a:r>
            <a:r>
              <a:rPr lang="nl-BE" sz="1200" dirty="0" err="1"/>
              <a:t>voire</a:t>
            </a:r>
            <a:r>
              <a:rPr lang="nl-BE" sz="1200" dirty="0"/>
              <a:t> en </a:t>
            </a:r>
            <a:r>
              <a:rPr lang="nl-BE" sz="1200" dirty="0" err="1"/>
              <a:t>dépression</a:t>
            </a:r>
            <a:r>
              <a:rPr lang="nl-BE" sz="1200" dirty="0"/>
              <a:t>.</a:t>
            </a:r>
            <a:endParaRPr lang="fr-BE" sz="1200" dirty="0"/>
          </a:p>
        </p:txBody>
      </p:sp>
      <p:cxnSp>
        <p:nvCxnSpPr>
          <p:cNvPr id="15" name="Connecteur droit avec flèche 14">
            <a:extLst>
              <a:ext uri="{FF2B5EF4-FFF2-40B4-BE49-F238E27FC236}">
                <a16:creationId xmlns:a16="http://schemas.microsoft.com/office/drawing/2014/main" id="{399CC8A2-32CB-7D72-5937-CA64CD15F384}"/>
              </a:ext>
            </a:extLst>
          </p:cNvPr>
          <p:cNvCxnSpPr>
            <a:cxnSpLocks/>
          </p:cNvCxnSpPr>
          <p:nvPr/>
        </p:nvCxnSpPr>
        <p:spPr>
          <a:xfrm flipV="1">
            <a:off x="5636332" y="1918480"/>
            <a:ext cx="378726" cy="17672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05163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2AC2B6F-A757-786C-1958-A104F101F6CB}"/>
              </a:ext>
            </a:extLst>
          </p:cNvPr>
          <p:cNvPicPr>
            <a:picLocks/>
          </p:cNvPicPr>
          <p:nvPr/>
        </p:nvPicPr>
        <p:blipFill rotWithShape="1">
          <a:blip r:embed="rId3">
            <a:extLst>
              <a:ext uri="{28A0092B-C50C-407E-A947-70E740481C1C}">
                <a14:useLocalDpi xmlns:a14="http://schemas.microsoft.com/office/drawing/2010/main" val="0"/>
              </a:ext>
            </a:extLst>
          </a:blip>
          <a:srcRect l="21072" r="20622"/>
          <a:stretch/>
        </p:blipFill>
        <p:spPr>
          <a:xfrm>
            <a:off x="6982550" y="639112"/>
            <a:ext cx="4524375"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738664"/>
          </a:xfrm>
          <a:prstGeom prst="rect">
            <a:avLst/>
          </a:prstGeom>
          <a:solidFill>
            <a:srgbClr val="E31A1C"/>
          </a:solidFill>
        </p:spPr>
        <p:txBody>
          <a:bodyPr wrap="square" rtlCol="0">
            <a:spAutoFit/>
          </a:bodyPr>
          <a:lstStyle/>
          <a:p>
            <a:pPr algn="ctr"/>
            <a:r>
              <a:rPr lang="fr-BE" sz="1400" b="1" dirty="0">
                <a:solidFill>
                  <a:schemeClr val="bg1"/>
                </a:solidFill>
              </a:rPr>
              <a:t>Ceux qui n’ont pas d’enfants</a:t>
            </a:r>
          </a:p>
          <a:p>
            <a:pPr algn="ctr"/>
            <a:r>
              <a:rPr lang="fr-BE" sz="1400" b="1" dirty="0">
                <a:solidFill>
                  <a:schemeClr val="bg1"/>
                </a:solidFill>
              </a:rPr>
              <a:t>N = 670</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9D0CFA4-ADB0-78CF-D07B-6801B5FA429F}"/>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Enfants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81BE9F91-C0F9-B0AC-ECFC-22E93CF53DDD}"/>
              </a:ext>
            </a:extLst>
          </p:cNvPr>
          <p:cNvSpPr txBox="1"/>
          <p:nvPr/>
        </p:nvSpPr>
        <p:spPr>
          <a:xfrm>
            <a:off x="865451" y="1274815"/>
            <a:ext cx="9876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Souhaitez-vous avoir des enfants plus tard ? </a:t>
            </a:r>
          </a:p>
        </p:txBody>
      </p:sp>
      <p:cxnSp>
        <p:nvCxnSpPr>
          <p:cNvPr id="15" name="Connecteur droit avec flèche 14">
            <a:extLst>
              <a:ext uri="{FF2B5EF4-FFF2-40B4-BE49-F238E27FC236}">
                <a16:creationId xmlns:a16="http://schemas.microsoft.com/office/drawing/2014/main" id="{399CC8A2-32CB-7D72-5937-CA64CD15F384}"/>
              </a:ext>
            </a:extLst>
          </p:cNvPr>
          <p:cNvCxnSpPr>
            <a:cxnSpLocks/>
          </p:cNvCxnSpPr>
          <p:nvPr/>
        </p:nvCxnSpPr>
        <p:spPr>
          <a:xfrm flipH="1">
            <a:off x="4673600" y="1613369"/>
            <a:ext cx="2789382" cy="8082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73973CAD-10BD-E865-CB2E-E4C767055E61}"/>
              </a:ext>
            </a:extLst>
          </p:cNvPr>
          <p:cNvSpPr txBox="1"/>
          <p:nvPr/>
        </p:nvSpPr>
        <p:spPr>
          <a:xfrm>
            <a:off x="290206" y="1794190"/>
            <a:ext cx="4309087" cy="3416320"/>
          </a:xfrm>
          <a:prstGeom prst="rect">
            <a:avLst/>
          </a:prstGeom>
          <a:noFill/>
        </p:spPr>
        <p:txBody>
          <a:bodyPr wrap="square" rtlCol="0">
            <a:spAutoFit/>
          </a:bodyPr>
          <a:lstStyle/>
          <a:p>
            <a:r>
              <a:rPr lang="nl-BE" sz="1200" dirty="0"/>
              <a:t>22% des </a:t>
            </a:r>
            <a:r>
              <a:rPr lang="nl-BE" sz="1200" dirty="0" err="1"/>
              <a:t>jeunes</a:t>
            </a:r>
            <a:r>
              <a:rPr lang="nl-BE" sz="1200" dirty="0"/>
              <a:t> de 18 à 25 </a:t>
            </a:r>
            <a:r>
              <a:rPr lang="nl-BE" sz="1200" dirty="0" err="1"/>
              <a:t>ans</a:t>
            </a:r>
            <a:r>
              <a:rPr lang="nl-BE" sz="1200" dirty="0"/>
              <a:t> ne veulent pas </a:t>
            </a:r>
            <a:r>
              <a:rPr lang="nl-BE" sz="1200" dirty="0" err="1"/>
              <a:t>d’enfants</a:t>
            </a:r>
            <a:r>
              <a:rPr lang="nl-BE" sz="1200" dirty="0"/>
              <a:t> plus </a:t>
            </a:r>
            <a:r>
              <a:rPr lang="nl-BE" sz="1200" dirty="0" err="1"/>
              <a:t>tard</a:t>
            </a:r>
            <a:r>
              <a:rPr lang="nl-BE" sz="1200" dirty="0"/>
              <a:t>.</a:t>
            </a:r>
          </a:p>
          <a:p>
            <a:r>
              <a:rPr lang="nl-BE" sz="1200" dirty="0" err="1"/>
              <a:t>Cette</a:t>
            </a:r>
            <a:r>
              <a:rPr lang="nl-BE" sz="1200" dirty="0"/>
              <a:t> </a:t>
            </a:r>
            <a:r>
              <a:rPr lang="nl-BE" sz="1200" dirty="0" err="1"/>
              <a:t>proportion</a:t>
            </a:r>
            <a:r>
              <a:rPr lang="nl-BE" sz="1200" dirty="0"/>
              <a:t> </a:t>
            </a:r>
            <a:r>
              <a:rPr lang="nl-BE" sz="1200" dirty="0" err="1"/>
              <a:t>est</a:t>
            </a:r>
            <a:r>
              <a:rPr lang="nl-BE" sz="1200" dirty="0"/>
              <a:t> plus </a:t>
            </a:r>
            <a:r>
              <a:rPr lang="nl-BE" sz="1200" dirty="0" err="1"/>
              <a:t>élevée</a:t>
            </a:r>
            <a:r>
              <a:rPr lang="nl-BE" sz="1200" dirty="0"/>
              <a:t> :</a:t>
            </a:r>
          </a:p>
          <a:p>
            <a:pPr marL="171450"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ne se </a:t>
            </a:r>
            <a:r>
              <a:rPr lang="nl-BE" sz="1200" dirty="0" err="1"/>
              <a:t>catégorisant</a:t>
            </a:r>
            <a:r>
              <a:rPr lang="nl-BE" sz="1200" dirty="0"/>
              <a:t> ni homme ni femme : 50%</a:t>
            </a:r>
          </a:p>
          <a:p>
            <a:pPr marL="171450" indent="-171450">
              <a:buFont typeface="Wingdings" panose="05000000000000000000" pitchFamily="2" charset="2"/>
              <a:buChar char="§"/>
            </a:pPr>
            <a:r>
              <a:rPr lang="nl-BE" sz="1200" dirty="0" err="1"/>
              <a:t>Chez</a:t>
            </a:r>
            <a:r>
              <a:rPr lang="nl-BE" sz="1200" dirty="0"/>
              <a:t> les Neet : 37%. </a:t>
            </a:r>
            <a:r>
              <a:rPr lang="nl-BE" sz="1200" dirty="0" err="1"/>
              <a:t>Cette</a:t>
            </a:r>
            <a:r>
              <a:rPr lang="nl-BE" sz="1200" dirty="0"/>
              <a:t> </a:t>
            </a:r>
            <a:r>
              <a:rPr lang="nl-BE" sz="1200" dirty="0" err="1"/>
              <a:t>proportion</a:t>
            </a:r>
            <a:r>
              <a:rPr lang="nl-BE" sz="1200" dirty="0"/>
              <a:t> </a:t>
            </a:r>
            <a:r>
              <a:rPr lang="nl-BE" sz="1200" dirty="0" err="1"/>
              <a:t>est</a:t>
            </a:r>
            <a:r>
              <a:rPr lang="nl-BE" sz="1200" dirty="0"/>
              <a:t> plus </a:t>
            </a:r>
            <a:r>
              <a:rPr lang="nl-BE" sz="1200" dirty="0" err="1"/>
              <a:t>basse</a:t>
            </a:r>
            <a:r>
              <a:rPr lang="nl-BE" sz="1200" dirty="0"/>
              <a:t> </a:t>
            </a:r>
            <a:r>
              <a:rPr lang="nl-BE" sz="1200" dirty="0" err="1"/>
              <a:t>chez</a:t>
            </a:r>
            <a:r>
              <a:rPr lang="nl-BE" sz="1200" dirty="0"/>
              <a:t> les </a:t>
            </a:r>
            <a:r>
              <a:rPr lang="nl-BE" sz="1200" dirty="0" err="1"/>
              <a:t>travailleurs·euses</a:t>
            </a:r>
            <a:r>
              <a:rPr lang="nl-BE" sz="1200" dirty="0"/>
              <a:t> (16%)</a:t>
            </a:r>
          </a:p>
          <a:p>
            <a:pPr marL="171450"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modeste : 28%</a:t>
            </a:r>
          </a:p>
          <a:p>
            <a:pPr marL="171450"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qui</a:t>
            </a:r>
            <a:r>
              <a:rPr lang="nl-BE" sz="1200" dirty="0"/>
              <a:t> </a:t>
            </a:r>
            <a:r>
              <a:rPr lang="nl-BE" sz="1200" dirty="0" err="1"/>
              <a:t>sont</a:t>
            </a:r>
            <a:r>
              <a:rPr lang="nl-BE" sz="1200" dirty="0"/>
              <a:t> </a:t>
            </a:r>
            <a:r>
              <a:rPr lang="nl-BE" sz="1200" dirty="0" err="1"/>
              <a:t>très</a:t>
            </a:r>
            <a:r>
              <a:rPr lang="nl-BE" sz="1200" dirty="0"/>
              <a:t> </a:t>
            </a:r>
            <a:r>
              <a:rPr lang="nl-BE" sz="1200" dirty="0" err="1"/>
              <a:t>souvent</a:t>
            </a:r>
            <a:r>
              <a:rPr lang="nl-BE" sz="1200" dirty="0"/>
              <a:t> </a:t>
            </a:r>
            <a:r>
              <a:rPr lang="nl-BE" sz="1200" dirty="0" err="1"/>
              <a:t>anxieux·ses</a:t>
            </a:r>
            <a:r>
              <a:rPr lang="nl-BE" sz="1200" dirty="0"/>
              <a:t> (29%). </a:t>
            </a:r>
            <a:r>
              <a:rPr lang="nl-BE" sz="1200" dirty="0" err="1"/>
              <a:t>Cette</a:t>
            </a:r>
            <a:r>
              <a:rPr lang="nl-BE" sz="1200" dirty="0"/>
              <a:t> </a:t>
            </a:r>
            <a:r>
              <a:rPr lang="nl-BE" sz="1200" dirty="0" err="1"/>
              <a:t>proportion</a:t>
            </a:r>
            <a:r>
              <a:rPr lang="nl-BE" sz="1200" dirty="0"/>
              <a:t> </a:t>
            </a:r>
            <a:r>
              <a:rPr lang="nl-BE" sz="1200" dirty="0" err="1"/>
              <a:t>est</a:t>
            </a:r>
            <a:r>
              <a:rPr lang="nl-BE" sz="1200" dirty="0"/>
              <a:t> la plus </a:t>
            </a:r>
            <a:r>
              <a:rPr lang="nl-BE" sz="1200" dirty="0" err="1"/>
              <a:t>basse</a:t>
            </a:r>
            <a:r>
              <a:rPr lang="nl-BE" sz="1200" dirty="0"/>
              <a:t> </a:t>
            </a:r>
            <a:r>
              <a:rPr lang="nl-BE" sz="1200" dirty="0" err="1"/>
              <a:t>chez</a:t>
            </a:r>
            <a:r>
              <a:rPr lang="nl-BE" sz="1200" dirty="0"/>
              <a:t> les </a:t>
            </a:r>
            <a:r>
              <a:rPr lang="nl-BE" sz="1200" dirty="0" err="1"/>
              <a:t>jeunes</a:t>
            </a:r>
            <a:r>
              <a:rPr lang="nl-BE" sz="1200" dirty="0"/>
              <a:t> </a:t>
            </a:r>
            <a:r>
              <a:rPr lang="nl-BE" sz="1200" dirty="0" err="1"/>
              <a:t>qui</a:t>
            </a:r>
            <a:r>
              <a:rPr lang="nl-BE" sz="1200" dirty="0"/>
              <a:t> </a:t>
            </a:r>
            <a:r>
              <a:rPr lang="nl-BE" sz="1200" dirty="0" err="1"/>
              <a:t>sont</a:t>
            </a:r>
            <a:r>
              <a:rPr lang="nl-BE" sz="1200" dirty="0"/>
              <a:t> </a:t>
            </a:r>
            <a:r>
              <a:rPr lang="nl-BE" sz="1200" dirty="0" err="1"/>
              <a:t>rarement</a:t>
            </a:r>
            <a:r>
              <a:rPr lang="nl-BE" sz="1200" dirty="0"/>
              <a:t> </a:t>
            </a:r>
            <a:r>
              <a:rPr lang="nl-BE" sz="1200" dirty="0" err="1"/>
              <a:t>anxieux·ses</a:t>
            </a:r>
            <a:r>
              <a:rPr lang="nl-BE" sz="1200" dirty="0"/>
              <a:t> (16%).</a:t>
            </a:r>
          </a:p>
          <a:p>
            <a:pPr marL="171450"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qui</a:t>
            </a:r>
            <a:r>
              <a:rPr lang="nl-BE" sz="1200" dirty="0"/>
              <a:t> </a:t>
            </a:r>
            <a:r>
              <a:rPr lang="nl-BE" sz="1200" dirty="0" err="1"/>
              <a:t>jugent</a:t>
            </a:r>
            <a:r>
              <a:rPr lang="nl-BE" sz="1200" dirty="0"/>
              <a:t> leur </a:t>
            </a:r>
            <a:r>
              <a:rPr lang="nl-BE" sz="1200" dirty="0" err="1"/>
              <a:t>vie</a:t>
            </a:r>
            <a:r>
              <a:rPr lang="nl-BE" sz="1200" dirty="0"/>
              <a:t> </a:t>
            </a:r>
            <a:r>
              <a:rPr lang="nl-BE" sz="1200" dirty="0" err="1"/>
              <a:t>insatisfaisante</a:t>
            </a:r>
            <a:r>
              <a:rPr lang="nl-BE" sz="1200" dirty="0"/>
              <a:t> (28%)</a:t>
            </a:r>
          </a:p>
          <a:p>
            <a:pPr marL="171450"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qui</a:t>
            </a:r>
            <a:r>
              <a:rPr lang="nl-BE" sz="1200" dirty="0"/>
              <a:t> </a:t>
            </a:r>
            <a:r>
              <a:rPr lang="nl-BE" sz="1200" dirty="0" err="1"/>
              <a:t>sont</a:t>
            </a:r>
            <a:r>
              <a:rPr lang="nl-BE" sz="1200" dirty="0"/>
              <a:t> </a:t>
            </a:r>
            <a:r>
              <a:rPr lang="nl-BE" sz="1200" dirty="0" err="1"/>
              <a:t>pessimistes</a:t>
            </a:r>
            <a:r>
              <a:rPr lang="nl-BE" sz="1200" dirty="0"/>
              <a:t> face à </a:t>
            </a:r>
            <a:r>
              <a:rPr lang="nl-BE" sz="1200" dirty="0" err="1"/>
              <a:t>l’évolution</a:t>
            </a:r>
            <a:r>
              <a:rPr lang="nl-BE" sz="1200" dirty="0"/>
              <a:t> de la </a:t>
            </a:r>
            <a:r>
              <a:rPr lang="nl-BE" sz="1200" dirty="0" err="1"/>
              <a:t>société</a:t>
            </a:r>
            <a:r>
              <a:rPr lang="nl-BE" sz="1200" dirty="0"/>
              <a:t> dans </a:t>
            </a:r>
            <a:r>
              <a:rPr lang="nl-BE" sz="1200" dirty="0" err="1"/>
              <a:t>laquelle</a:t>
            </a:r>
            <a:r>
              <a:rPr lang="nl-BE" sz="1200" dirty="0"/>
              <a:t> </a:t>
            </a:r>
            <a:r>
              <a:rPr lang="nl-BE" sz="1200" dirty="0" err="1"/>
              <a:t>ils</a:t>
            </a:r>
            <a:r>
              <a:rPr lang="nl-BE" sz="1200" dirty="0"/>
              <a:t> </a:t>
            </a:r>
            <a:r>
              <a:rPr lang="nl-BE" sz="1200" dirty="0" err="1"/>
              <a:t>ou</a:t>
            </a:r>
            <a:r>
              <a:rPr lang="nl-BE" sz="1200" dirty="0"/>
              <a:t> </a:t>
            </a:r>
            <a:r>
              <a:rPr lang="nl-BE" sz="1200" dirty="0" err="1"/>
              <a:t>elles</a:t>
            </a:r>
            <a:r>
              <a:rPr lang="nl-BE" sz="1200" dirty="0"/>
              <a:t> </a:t>
            </a:r>
            <a:r>
              <a:rPr lang="nl-BE" sz="1200" dirty="0" err="1"/>
              <a:t>vivent</a:t>
            </a:r>
            <a:r>
              <a:rPr lang="nl-BE" sz="1200" dirty="0"/>
              <a:t> (24%)</a:t>
            </a:r>
          </a:p>
          <a:p>
            <a:pPr marL="171450"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qui</a:t>
            </a:r>
            <a:r>
              <a:rPr lang="nl-BE" sz="1200" dirty="0"/>
              <a:t> </a:t>
            </a:r>
            <a:r>
              <a:rPr lang="nl-BE" sz="1200" dirty="0" err="1"/>
              <a:t>sont</a:t>
            </a:r>
            <a:r>
              <a:rPr lang="nl-BE" sz="1200" dirty="0"/>
              <a:t> </a:t>
            </a:r>
            <a:r>
              <a:rPr lang="nl-BE" sz="1200" dirty="0" err="1"/>
              <a:t>pessimistes</a:t>
            </a:r>
            <a:r>
              <a:rPr lang="nl-BE" sz="1200" dirty="0"/>
              <a:t> </a:t>
            </a:r>
            <a:r>
              <a:rPr lang="nl-BE" sz="1200" dirty="0" err="1"/>
              <a:t>concernant</a:t>
            </a:r>
            <a:r>
              <a:rPr lang="nl-BE" sz="1200" dirty="0"/>
              <a:t> leur </a:t>
            </a:r>
            <a:r>
              <a:rPr lang="nl-BE" sz="1200" dirty="0" err="1"/>
              <a:t>avenir</a:t>
            </a:r>
            <a:r>
              <a:rPr lang="nl-BE" sz="1200" dirty="0"/>
              <a:t> </a:t>
            </a:r>
            <a:r>
              <a:rPr lang="nl-BE" sz="1200" dirty="0" err="1"/>
              <a:t>personnel</a:t>
            </a:r>
            <a:r>
              <a:rPr lang="nl-BE" sz="1200" dirty="0"/>
              <a:t> (29%) </a:t>
            </a:r>
            <a:r>
              <a:rPr lang="nl-BE" sz="1200" dirty="0" err="1"/>
              <a:t>alors</a:t>
            </a:r>
            <a:r>
              <a:rPr lang="nl-BE" sz="1200" dirty="0"/>
              <a:t> que </a:t>
            </a:r>
            <a:r>
              <a:rPr lang="nl-BE" sz="1200" dirty="0" err="1"/>
              <a:t>cette</a:t>
            </a:r>
            <a:r>
              <a:rPr lang="nl-BE" sz="1200" dirty="0"/>
              <a:t> </a:t>
            </a:r>
            <a:r>
              <a:rPr lang="nl-BE" sz="1200" dirty="0" err="1"/>
              <a:t>proportion</a:t>
            </a:r>
            <a:r>
              <a:rPr lang="nl-BE" sz="1200" dirty="0"/>
              <a:t> </a:t>
            </a:r>
            <a:r>
              <a:rPr lang="nl-BE" sz="1200" dirty="0" err="1"/>
              <a:t>est</a:t>
            </a:r>
            <a:r>
              <a:rPr lang="nl-BE" sz="1200" dirty="0"/>
              <a:t> de 14% </a:t>
            </a:r>
            <a:r>
              <a:rPr lang="nl-BE" sz="1200" dirty="0" err="1"/>
              <a:t>chez</a:t>
            </a:r>
            <a:r>
              <a:rPr lang="nl-BE" sz="1200" dirty="0"/>
              <a:t> les </a:t>
            </a:r>
            <a:r>
              <a:rPr lang="nl-BE" sz="1200" dirty="0" err="1"/>
              <a:t>jeunes</a:t>
            </a:r>
            <a:r>
              <a:rPr lang="nl-BE" sz="1200" dirty="0"/>
              <a:t> </a:t>
            </a:r>
            <a:r>
              <a:rPr lang="nl-BE" sz="1200" dirty="0" err="1"/>
              <a:t>optimistes</a:t>
            </a:r>
            <a:r>
              <a:rPr lang="nl-BE" sz="1200" dirty="0"/>
              <a:t> </a:t>
            </a:r>
            <a:r>
              <a:rPr lang="nl-BE" sz="1200" dirty="0" err="1"/>
              <a:t>concernant</a:t>
            </a:r>
            <a:r>
              <a:rPr lang="nl-BE" sz="1200" dirty="0"/>
              <a:t> leur </a:t>
            </a:r>
            <a:r>
              <a:rPr lang="nl-BE" sz="1200" dirty="0" err="1"/>
              <a:t>avenir</a:t>
            </a:r>
            <a:r>
              <a:rPr lang="nl-BE" sz="1200" dirty="0"/>
              <a:t> </a:t>
            </a:r>
            <a:r>
              <a:rPr lang="nl-BE" sz="1200" dirty="0" err="1"/>
              <a:t>personnel</a:t>
            </a:r>
            <a:endParaRPr lang="nl-BE" sz="1200" dirty="0"/>
          </a:p>
          <a:p>
            <a:pPr marL="171450"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qui</a:t>
            </a:r>
            <a:r>
              <a:rPr lang="nl-BE" sz="1200" dirty="0"/>
              <a:t> </a:t>
            </a:r>
            <a:r>
              <a:rPr lang="nl-BE" sz="1200" dirty="0" err="1"/>
              <a:t>sont</a:t>
            </a:r>
            <a:r>
              <a:rPr lang="nl-BE" sz="1200" dirty="0"/>
              <a:t> </a:t>
            </a:r>
            <a:r>
              <a:rPr lang="nl-BE" sz="1200" dirty="0" err="1"/>
              <a:t>inquiet·e·s</a:t>
            </a:r>
            <a:r>
              <a:rPr lang="nl-BE" sz="1200" dirty="0"/>
              <a:t> face </a:t>
            </a:r>
            <a:r>
              <a:rPr lang="nl-BE" sz="1200" dirty="0" err="1"/>
              <a:t>aux</a:t>
            </a:r>
            <a:r>
              <a:rPr lang="nl-BE" sz="1200" dirty="0"/>
              <a:t> </a:t>
            </a:r>
            <a:r>
              <a:rPr lang="nl-BE" sz="1200" dirty="0" err="1"/>
              <a:t>changements</a:t>
            </a:r>
            <a:r>
              <a:rPr lang="nl-BE" sz="1200" dirty="0"/>
              <a:t> </a:t>
            </a:r>
            <a:r>
              <a:rPr lang="nl-BE" sz="1200" dirty="0" err="1"/>
              <a:t>climatiques</a:t>
            </a:r>
            <a:r>
              <a:rPr lang="nl-BE" sz="1200" dirty="0"/>
              <a:t> (24%)</a:t>
            </a:r>
          </a:p>
          <a:p>
            <a:pPr marL="171450" indent="-171450">
              <a:buFont typeface="Wingdings" panose="05000000000000000000" pitchFamily="2" charset="2"/>
              <a:buChar char="§"/>
            </a:pPr>
            <a:endParaRPr lang="fr-BE" sz="1200" dirty="0"/>
          </a:p>
        </p:txBody>
      </p:sp>
      <p:sp>
        <p:nvSpPr>
          <p:cNvPr id="20" name="ZoneTexte 19">
            <a:extLst>
              <a:ext uri="{FF2B5EF4-FFF2-40B4-BE49-F238E27FC236}">
                <a16:creationId xmlns:a16="http://schemas.microsoft.com/office/drawing/2014/main" id="{C8FCBA51-7176-43FE-69C9-3CC3B34C316B}"/>
              </a:ext>
            </a:extLst>
          </p:cNvPr>
          <p:cNvSpPr txBox="1"/>
          <p:nvPr/>
        </p:nvSpPr>
        <p:spPr>
          <a:xfrm>
            <a:off x="198552" y="5203466"/>
            <a:ext cx="9876529" cy="1615827"/>
          </a:xfrm>
          <a:prstGeom prst="rect">
            <a:avLst/>
          </a:prstGeom>
          <a:noFill/>
        </p:spPr>
        <p:txBody>
          <a:bodyPr wrap="square" rtlCol="0">
            <a:spAutoFit/>
          </a:bodyPr>
          <a:lstStyle/>
          <a:p>
            <a:r>
              <a:rPr lang="fr-BE" sz="1100" dirty="0"/>
              <a:t>Selon une étude menée auprès de près de 2.000 personnes par la VUB en 2018, 13% des Belges âgés entre 25 et 35 ans ne veulent pas d’enfant. Cette proportion est donc nettement supérieure chez les francophones âgés entre 18 et 25 ans en 2023.</a:t>
            </a:r>
          </a:p>
          <a:p>
            <a:r>
              <a:rPr lang="fr-BE" sz="1100" dirty="0"/>
              <a:t>En France, en 2022, « </a:t>
            </a:r>
            <a:r>
              <a:rPr lang="fr-BE" sz="1100" i="1" dirty="0"/>
              <a:t>30% des femmes sans enfant, en âge (18-49 ans) et en capacité de procréer déclarent ne pas souhaiter « avoir d’enfants, que ce soit maintenant ou plus tard ». Or, l’enquête Fécond 2010 – menée il y a une douzaine d’années sur une cible similaire mais selon des modalités techniques incitant à comparer les données avec prudence – donnait un taux très largement inférieur (4,6%). </a:t>
            </a:r>
            <a:r>
              <a:rPr lang="fr-BE" sz="1100" dirty="0"/>
              <a:t>» (</a:t>
            </a:r>
            <a:r>
              <a:rPr lang="fr-BE" sz="1100" dirty="0" err="1"/>
              <a:t>Ifop</a:t>
            </a:r>
            <a:r>
              <a:rPr lang="fr-BE" sz="1100" dirty="0"/>
              <a:t>, 2022).</a:t>
            </a:r>
          </a:p>
          <a:p>
            <a:r>
              <a:rPr lang="fr-BE" sz="1100" dirty="0"/>
              <a:t>« </a:t>
            </a:r>
            <a:r>
              <a:rPr lang="fr-BE" sz="1100" i="1" dirty="0"/>
              <a:t>Interrogées plus spécifiquement sur les motifs de leur choix, les femmes ne désirant pas avoir d’enfants mettent surtout en avant des motifs reflétant une volonté de vouloir rester indépendantes et maîtresses de leur destin : 50% estiment qu’un enfant n’est pas indispensable à leur développement personnel et 48% citent l’envie de rester libre, deux motifs jusque-là plutôt associés à la gent masculine… Les différentes crises qui touchent le monde actuel semblent aussi des motifs de dissuasion, mais moins importants : 39 % des femmes évoquent les risques liés à l’évolution du climat, 37 % les crises politiques et sociales et 35 % la crainte de surpopulation </a:t>
            </a:r>
            <a:r>
              <a:rPr lang="fr-BE" sz="1100" dirty="0"/>
              <a:t>» (</a:t>
            </a:r>
            <a:r>
              <a:rPr lang="fr-BE" sz="1100" dirty="0" err="1"/>
              <a:t>Ifop</a:t>
            </a:r>
            <a:r>
              <a:rPr lang="fr-BE" sz="1100" dirty="0"/>
              <a:t>, 2022).</a:t>
            </a:r>
          </a:p>
        </p:txBody>
      </p:sp>
      <p:cxnSp>
        <p:nvCxnSpPr>
          <p:cNvPr id="21" name="Connecteur droit avec flèche 20">
            <a:extLst>
              <a:ext uri="{FF2B5EF4-FFF2-40B4-BE49-F238E27FC236}">
                <a16:creationId xmlns:a16="http://schemas.microsoft.com/office/drawing/2014/main" id="{1A1E752C-693E-F82C-E53F-D5E4FF611D93}"/>
              </a:ext>
            </a:extLst>
          </p:cNvPr>
          <p:cNvCxnSpPr>
            <a:cxnSpLocks/>
          </p:cNvCxnSpPr>
          <p:nvPr/>
        </p:nvCxnSpPr>
        <p:spPr>
          <a:xfrm flipH="1">
            <a:off x="5209451" y="1819785"/>
            <a:ext cx="2383258" cy="3130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41226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C076C-8DDC-3BFB-FBE2-94C6E53DA99F}"/>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Les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inquiétudes</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principales</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pic>
        <p:nvPicPr>
          <p:cNvPr id="3" name="Graphique 2">
            <a:extLst>
              <a:ext uri="{FF2B5EF4-FFF2-40B4-BE49-F238E27FC236}">
                <a16:creationId xmlns:a16="http://schemas.microsoft.com/office/drawing/2014/main" id="{7FFF14F3-5511-EEE1-2166-78F769840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Tree>
    <p:extLst>
      <p:ext uri="{BB962C8B-B14F-4D97-AF65-F5344CB8AC3E}">
        <p14:creationId xmlns:p14="http://schemas.microsoft.com/office/powerpoint/2010/main" val="26959965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2D881312-23DF-5AF8-D89A-61A5937BDEBA}"/>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Inquiétude</a:t>
            </a:r>
            <a:r>
              <a:rPr lang="nl-BE" dirty="0">
                <a:solidFill>
                  <a:srgbClr val="E31A1C"/>
                </a:solidFill>
                <a:latin typeface="Calibri" panose="020F0502020204030204"/>
              </a:rPr>
              <a:t> principale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E9AE08D-96B1-4FE3-CFE2-763BA172F9FE}"/>
              </a:ext>
            </a:extLst>
          </p:cNvPr>
          <p:cNvSpPr txBox="1"/>
          <p:nvPr/>
        </p:nvSpPr>
        <p:spPr>
          <a:xfrm>
            <a:off x="865451" y="1274815"/>
            <a:ext cx="9876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Pourriez-vous me dire quelle est actuellement votre inquiétude principale en 1 mot ?</a:t>
            </a:r>
          </a:p>
        </p:txBody>
      </p:sp>
      <p:pic>
        <p:nvPicPr>
          <p:cNvPr id="8" name="Image 7">
            <a:extLst>
              <a:ext uri="{FF2B5EF4-FFF2-40B4-BE49-F238E27FC236}">
                <a16:creationId xmlns:a16="http://schemas.microsoft.com/office/drawing/2014/main" id="{867270A9-DA6F-4B01-B182-F298BBE3F7D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204331" y="1874741"/>
            <a:ext cx="7759700" cy="4800600"/>
          </a:xfrm>
          <a:prstGeom prst="rect">
            <a:avLst/>
          </a:prstGeom>
        </p:spPr>
      </p:pic>
      <p:sp>
        <p:nvSpPr>
          <p:cNvPr id="9" name="ZoneTexte 8">
            <a:extLst>
              <a:ext uri="{FF2B5EF4-FFF2-40B4-BE49-F238E27FC236}">
                <a16:creationId xmlns:a16="http://schemas.microsoft.com/office/drawing/2014/main" id="{83DD528C-E967-2F95-0C07-6E3C27B930A6}"/>
              </a:ext>
            </a:extLst>
          </p:cNvPr>
          <p:cNvSpPr txBox="1"/>
          <p:nvPr/>
        </p:nvSpPr>
        <p:spPr>
          <a:xfrm>
            <a:off x="699282" y="2648711"/>
            <a:ext cx="763907" cy="276999"/>
          </a:xfrm>
          <a:prstGeom prst="rect">
            <a:avLst/>
          </a:prstGeom>
          <a:noFill/>
        </p:spPr>
        <p:txBody>
          <a:bodyPr wrap="square" rtlCol="0">
            <a:spAutoFit/>
          </a:bodyPr>
          <a:lstStyle/>
          <a:p>
            <a:r>
              <a:rPr lang="nl-BE" sz="1200" dirty="0"/>
              <a:t>Top 5</a:t>
            </a:r>
            <a:endParaRPr lang="fr-BE" sz="1200" dirty="0"/>
          </a:p>
        </p:txBody>
      </p:sp>
      <p:sp>
        <p:nvSpPr>
          <p:cNvPr id="10" name="Accolade fermante 9">
            <a:extLst>
              <a:ext uri="{FF2B5EF4-FFF2-40B4-BE49-F238E27FC236}">
                <a16:creationId xmlns:a16="http://schemas.microsoft.com/office/drawing/2014/main" id="{0DF8CC8A-B382-AB22-9A66-CC98DFD1A4DB}"/>
              </a:ext>
            </a:extLst>
          </p:cNvPr>
          <p:cNvSpPr/>
          <p:nvPr/>
        </p:nvSpPr>
        <p:spPr>
          <a:xfrm rot="10800000">
            <a:off x="1506695" y="2145424"/>
            <a:ext cx="182404" cy="128357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BE"/>
          </a:p>
        </p:txBody>
      </p:sp>
      <p:sp>
        <p:nvSpPr>
          <p:cNvPr id="11" name="ZoneTexte 10">
            <a:extLst>
              <a:ext uri="{FF2B5EF4-FFF2-40B4-BE49-F238E27FC236}">
                <a16:creationId xmlns:a16="http://schemas.microsoft.com/office/drawing/2014/main" id="{A86738EA-4C18-EEE1-B4C8-5B2D980EED1D}"/>
              </a:ext>
            </a:extLst>
          </p:cNvPr>
          <p:cNvSpPr txBox="1"/>
          <p:nvPr/>
        </p:nvSpPr>
        <p:spPr>
          <a:xfrm>
            <a:off x="8376125" y="1874741"/>
            <a:ext cx="3617322" cy="938719"/>
          </a:xfrm>
          <a:prstGeom prst="rect">
            <a:avLst/>
          </a:prstGeom>
          <a:solidFill>
            <a:srgbClr val="F7E35E"/>
          </a:solidFill>
        </p:spPr>
        <p:txBody>
          <a:bodyPr wrap="square" rtlCol="0">
            <a:spAutoFit/>
          </a:bodyPr>
          <a:lstStyle/>
          <a:p>
            <a:r>
              <a:rPr lang="nl-BE" sz="1100" dirty="0"/>
              <a:t>20% des </a:t>
            </a:r>
            <a:r>
              <a:rPr lang="nl-BE" sz="1100" dirty="0" err="1"/>
              <a:t>travailleurs·euses</a:t>
            </a:r>
            <a:r>
              <a:rPr lang="nl-BE" sz="1100" dirty="0"/>
              <a:t>, 23% Neet ≠ 12% </a:t>
            </a:r>
            <a:r>
              <a:rPr lang="nl-BE" sz="1100" dirty="0" err="1"/>
              <a:t>étudiant·e·s</a:t>
            </a:r>
            <a:endParaRPr lang="nl-BE" sz="1100" dirty="0"/>
          </a:p>
          <a:p>
            <a:r>
              <a:rPr lang="nl-BE" sz="1100" dirty="0"/>
              <a:t>45% </a:t>
            </a:r>
            <a:r>
              <a:rPr lang="nl-BE" sz="1100" dirty="0" err="1"/>
              <a:t>couples</a:t>
            </a:r>
            <a:r>
              <a:rPr lang="nl-BE" sz="1100" dirty="0"/>
              <a:t> </a:t>
            </a:r>
            <a:r>
              <a:rPr lang="nl-BE" sz="1100" dirty="0" err="1"/>
              <a:t>avec</a:t>
            </a:r>
            <a:r>
              <a:rPr lang="nl-BE" sz="1100" dirty="0"/>
              <a:t> </a:t>
            </a:r>
            <a:r>
              <a:rPr lang="nl-BE" sz="1100" dirty="0" err="1"/>
              <a:t>enfants</a:t>
            </a:r>
            <a:r>
              <a:rPr lang="nl-BE" sz="1100" dirty="0"/>
              <a:t> </a:t>
            </a:r>
          </a:p>
          <a:p>
            <a:r>
              <a:rPr lang="nl-BE" sz="1100" dirty="0"/>
              <a:t>23% </a:t>
            </a:r>
            <a:r>
              <a:rPr lang="nl-BE" sz="1100" dirty="0" err="1"/>
              <a:t>issu·e·s</a:t>
            </a:r>
            <a:r>
              <a:rPr lang="nl-BE" sz="1100" dirty="0"/>
              <a:t> </a:t>
            </a:r>
            <a:r>
              <a:rPr lang="nl-BE" sz="1100" dirty="0" err="1"/>
              <a:t>d’une</a:t>
            </a:r>
            <a:r>
              <a:rPr lang="nl-BE" sz="1100" dirty="0"/>
              <a:t> </a:t>
            </a:r>
            <a:r>
              <a:rPr lang="nl-BE" sz="1100" dirty="0" err="1"/>
              <a:t>famille</a:t>
            </a:r>
            <a:r>
              <a:rPr lang="nl-BE" sz="1100" dirty="0"/>
              <a:t> modeste ≠ 4% </a:t>
            </a:r>
            <a:r>
              <a:rPr lang="nl-BE" sz="1100" dirty="0" err="1"/>
              <a:t>d’une</a:t>
            </a:r>
            <a:r>
              <a:rPr lang="nl-BE" sz="1100" dirty="0"/>
              <a:t> </a:t>
            </a:r>
            <a:r>
              <a:rPr lang="nl-BE" sz="1100" dirty="0" err="1"/>
              <a:t>famille</a:t>
            </a:r>
            <a:r>
              <a:rPr lang="nl-BE" sz="1100" dirty="0"/>
              <a:t> </a:t>
            </a:r>
            <a:r>
              <a:rPr lang="nl-BE" sz="1100" dirty="0" err="1"/>
              <a:t>aisée</a:t>
            </a:r>
            <a:endParaRPr lang="nl-BE" sz="1100" dirty="0"/>
          </a:p>
          <a:p>
            <a:r>
              <a:rPr lang="nl-BE" sz="1100" dirty="0"/>
              <a:t>27% des </a:t>
            </a:r>
            <a:r>
              <a:rPr lang="nl-BE" sz="1100" dirty="0" err="1"/>
              <a:t>jeunes</a:t>
            </a:r>
            <a:r>
              <a:rPr lang="nl-BE" sz="1100" dirty="0"/>
              <a:t> </a:t>
            </a:r>
            <a:r>
              <a:rPr lang="nl-BE" sz="1100" dirty="0" err="1"/>
              <a:t>ayant</a:t>
            </a:r>
            <a:r>
              <a:rPr lang="nl-BE" sz="1100" dirty="0"/>
              <a:t> des </a:t>
            </a:r>
            <a:r>
              <a:rPr lang="nl-BE" sz="1100" dirty="0" err="1"/>
              <a:t>difficultés</a:t>
            </a:r>
            <a:r>
              <a:rPr lang="nl-BE" sz="1100" dirty="0"/>
              <a:t> </a:t>
            </a:r>
            <a:r>
              <a:rPr lang="nl-BE" sz="1100" dirty="0" err="1"/>
              <a:t>financières</a:t>
            </a:r>
            <a:r>
              <a:rPr lang="nl-BE" sz="1100" dirty="0"/>
              <a:t> ≠ 6% </a:t>
            </a:r>
            <a:r>
              <a:rPr lang="nl-BE" sz="1100" dirty="0" err="1"/>
              <a:t>aisance</a:t>
            </a:r>
            <a:r>
              <a:rPr lang="nl-BE" sz="1100" dirty="0"/>
              <a:t> </a:t>
            </a:r>
            <a:r>
              <a:rPr lang="nl-BE" sz="1100" dirty="0" err="1"/>
              <a:t>financière</a:t>
            </a:r>
            <a:endParaRPr lang="fr-BE" sz="1100" dirty="0"/>
          </a:p>
        </p:txBody>
      </p:sp>
      <p:sp>
        <p:nvSpPr>
          <p:cNvPr id="12" name="ZoneTexte 11">
            <a:extLst>
              <a:ext uri="{FF2B5EF4-FFF2-40B4-BE49-F238E27FC236}">
                <a16:creationId xmlns:a16="http://schemas.microsoft.com/office/drawing/2014/main" id="{2AFC27AB-F2BC-7054-C5A7-E14A9DB2D826}"/>
              </a:ext>
            </a:extLst>
          </p:cNvPr>
          <p:cNvSpPr txBox="1"/>
          <p:nvPr/>
        </p:nvSpPr>
        <p:spPr>
          <a:xfrm>
            <a:off x="8376125" y="2982737"/>
            <a:ext cx="3617322" cy="938719"/>
          </a:xfrm>
          <a:prstGeom prst="rect">
            <a:avLst/>
          </a:prstGeom>
          <a:solidFill>
            <a:srgbClr val="E1958B"/>
          </a:solidFill>
        </p:spPr>
        <p:txBody>
          <a:bodyPr wrap="square" rtlCol="0">
            <a:spAutoFit/>
          </a:bodyPr>
          <a:lstStyle/>
          <a:p>
            <a:r>
              <a:rPr lang="nl-BE" sz="1100" dirty="0"/>
              <a:t>14% des </a:t>
            </a:r>
            <a:r>
              <a:rPr lang="nl-BE" sz="1100" dirty="0" err="1"/>
              <a:t>femmes</a:t>
            </a:r>
            <a:r>
              <a:rPr lang="nl-BE" sz="1100" dirty="0"/>
              <a:t> ≠ 7% des </a:t>
            </a:r>
            <a:r>
              <a:rPr lang="nl-BE" sz="1100" dirty="0" err="1"/>
              <a:t>hommes</a:t>
            </a:r>
            <a:endParaRPr lang="nl-BE" sz="1100" dirty="0"/>
          </a:p>
          <a:p>
            <a:r>
              <a:rPr lang="nl-BE" sz="1100" dirty="0"/>
              <a:t>17% des </a:t>
            </a:r>
            <a:r>
              <a:rPr lang="nl-BE" sz="1100" dirty="0" err="1"/>
              <a:t>jeunes</a:t>
            </a:r>
            <a:r>
              <a:rPr lang="nl-BE" sz="1100" dirty="0"/>
              <a:t> </a:t>
            </a:r>
            <a:r>
              <a:rPr lang="nl-BE" sz="1100" dirty="0" err="1"/>
              <a:t>issu·e·s</a:t>
            </a:r>
            <a:r>
              <a:rPr lang="nl-BE" sz="1100" dirty="0"/>
              <a:t> </a:t>
            </a:r>
            <a:r>
              <a:rPr lang="nl-BE" sz="1100" dirty="0" err="1"/>
              <a:t>d’une</a:t>
            </a:r>
            <a:r>
              <a:rPr lang="nl-BE" sz="1100" dirty="0"/>
              <a:t> </a:t>
            </a:r>
            <a:r>
              <a:rPr lang="nl-BE" sz="1100" dirty="0" err="1"/>
              <a:t>famille</a:t>
            </a:r>
            <a:r>
              <a:rPr lang="nl-BE" sz="1100" dirty="0"/>
              <a:t> </a:t>
            </a:r>
            <a:r>
              <a:rPr lang="nl-BE" sz="1100" dirty="0" err="1"/>
              <a:t>aisée</a:t>
            </a:r>
            <a:r>
              <a:rPr lang="nl-BE" sz="1100" dirty="0"/>
              <a:t> ≠ 8% modeste</a:t>
            </a:r>
          </a:p>
          <a:p>
            <a:r>
              <a:rPr lang="fr-BE" sz="1100" dirty="0"/>
              <a:t>15% des jeunes </a:t>
            </a:r>
            <a:r>
              <a:rPr lang="fr-BE" sz="1100" dirty="0" err="1"/>
              <a:t>aisé·e·s</a:t>
            </a:r>
            <a:r>
              <a:rPr lang="fr-BE" sz="1100" dirty="0"/>
              <a:t> </a:t>
            </a:r>
            <a:r>
              <a:rPr lang="nl-BE" sz="1100" dirty="0"/>
              <a:t>≠ 6% </a:t>
            </a:r>
            <a:r>
              <a:rPr lang="nl-BE" sz="1100" dirty="0" err="1"/>
              <a:t>ayant</a:t>
            </a:r>
            <a:r>
              <a:rPr lang="nl-BE" sz="1100" dirty="0"/>
              <a:t> des </a:t>
            </a:r>
            <a:r>
              <a:rPr lang="nl-BE" sz="1100" dirty="0" err="1"/>
              <a:t>difficultés</a:t>
            </a:r>
            <a:r>
              <a:rPr lang="nl-BE" sz="1100" dirty="0"/>
              <a:t> </a:t>
            </a:r>
            <a:r>
              <a:rPr lang="nl-BE" sz="1100" dirty="0" err="1"/>
              <a:t>financières</a:t>
            </a:r>
            <a:endParaRPr lang="nl-BE" sz="1100" dirty="0"/>
          </a:p>
          <a:p>
            <a:r>
              <a:rPr lang="nl-BE" sz="1100" dirty="0"/>
              <a:t>27% des </a:t>
            </a:r>
            <a:r>
              <a:rPr lang="nl-BE" sz="1100" dirty="0" err="1"/>
              <a:t>diplômé·e·s</a:t>
            </a:r>
            <a:r>
              <a:rPr lang="nl-BE" sz="1100" dirty="0"/>
              <a:t> </a:t>
            </a:r>
            <a:r>
              <a:rPr lang="nl-BE" sz="1100" dirty="0" err="1"/>
              <a:t>d’un</a:t>
            </a:r>
            <a:r>
              <a:rPr lang="nl-BE" sz="1100" dirty="0"/>
              <a:t> master</a:t>
            </a:r>
            <a:endParaRPr lang="fr-BE" sz="1100" dirty="0"/>
          </a:p>
        </p:txBody>
      </p:sp>
      <p:sp>
        <p:nvSpPr>
          <p:cNvPr id="13" name="ZoneTexte 12">
            <a:extLst>
              <a:ext uri="{FF2B5EF4-FFF2-40B4-BE49-F238E27FC236}">
                <a16:creationId xmlns:a16="http://schemas.microsoft.com/office/drawing/2014/main" id="{EC64A8AB-7353-32A8-032F-DA655D664A59}"/>
              </a:ext>
            </a:extLst>
          </p:cNvPr>
          <p:cNvSpPr txBox="1"/>
          <p:nvPr/>
        </p:nvSpPr>
        <p:spPr>
          <a:xfrm>
            <a:off x="8376125" y="3921456"/>
            <a:ext cx="3617322" cy="938719"/>
          </a:xfrm>
          <a:prstGeom prst="rect">
            <a:avLst/>
          </a:prstGeom>
          <a:solidFill>
            <a:srgbClr val="9EA5B8"/>
          </a:solidFill>
        </p:spPr>
        <p:txBody>
          <a:bodyPr wrap="square" rtlCol="0">
            <a:spAutoFit/>
          </a:bodyPr>
          <a:lstStyle/>
          <a:p>
            <a:r>
              <a:rPr lang="nl-BE" sz="1100" dirty="0"/>
              <a:t>14% des 22-25 </a:t>
            </a:r>
            <a:r>
              <a:rPr lang="nl-BE" sz="1100" dirty="0" err="1"/>
              <a:t>ans</a:t>
            </a:r>
            <a:r>
              <a:rPr lang="nl-BE" sz="1100" dirty="0"/>
              <a:t> ≠ 4% des 18-21ans</a:t>
            </a:r>
          </a:p>
          <a:p>
            <a:r>
              <a:rPr lang="fr-BE" sz="1100" dirty="0"/>
              <a:t>19% des </a:t>
            </a:r>
            <a:r>
              <a:rPr lang="fr-BE" sz="1100" dirty="0" err="1"/>
              <a:t>Neet</a:t>
            </a:r>
            <a:r>
              <a:rPr lang="fr-BE" sz="1100" dirty="0"/>
              <a:t> </a:t>
            </a:r>
            <a:r>
              <a:rPr lang="nl-BE" sz="1100" dirty="0"/>
              <a:t>≠  8% des </a:t>
            </a:r>
            <a:r>
              <a:rPr lang="nl-BE" sz="1100" dirty="0" err="1"/>
              <a:t>étudiant·e·s</a:t>
            </a:r>
            <a:r>
              <a:rPr lang="nl-BE" sz="1100" dirty="0"/>
              <a:t> et des </a:t>
            </a:r>
            <a:r>
              <a:rPr lang="nl-BE" sz="1100" dirty="0" err="1"/>
              <a:t>travailleurs·euses</a:t>
            </a:r>
            <a:endParaRPr lang="nl-BE" sz="1100" dirty="0"/>
          </a:p>
          <a:p>
            <a:r>
              <a:rPr lang="nl-BE" sz="1100" dirty="0"/>
              <a:t>23% des </a:t>
            </a:r>
            <a:r>
              <a:rPr lang="nl-BE" sz="1100" dirty="0" err="1"/>
              <a:t>jeunes</a:t>
            </a:r>
            <a:r>
              <a:rPr lang="nl-BE" sz="1100" dirty="0"/>
              <a:t> </a:t>
            </a:r>
            <a:r>
              <a:rPr lang="nl-BE" sz="1100" dirty="0" err="1"/>
              <a:t>isolé·e·s</a:t>
            </a:r>
            <a:endParaRPr lang="nl-BE" sz="1100" dirty="0"/>
          </a:p>
          <a:p>
            <a:r>
              <a:rPr lang="nl-BE" sz="1100" dirty="0"/>
              <a:t>15% des </a:t>
            </a:r>
            <a:r>
              <a:rPr lang="nl-BE" sz="1100" dirty="0" err="1"/>
              <a:t>diplômé·e·s</a:t>
            </a:r>
            <a:r>
              <a:rPr lang="nl-BE" sz="1100" dirty="0"/>
              <a:t> </a:t>
            </a:r>
            <a:r>
              <a:rPr lang="nl-BE" sz="1100" dirty="0" err="1"/>
              <a:t>d’un</a:t>
            </a:r>
            <a:r>
              <a:rPr lang="nl-BE" sz="1100" dirty="0"/>
              <a:t> </a:t>
            </a:r>
            <a:r>
              <a:rPr lang="nl-BE" sz="1100" dirty="0" err="1"/>
              <a:t>bachelier</a:t>
            </a:r>
            <a:endParaRPr lang="fr-BE" sz="1100" dirty="0"/>
          </a:p>
        </p:txBody>
      </p:sp>
      <p:cxnSp>
        <p:nvCxnSpPr>
          <p:cNvPr id="14" name="Connecteur droit avec flèche 13">
            <a:extLst>
              <a:ext uri="{FF2B5EF4-FFF2-40B4-BE49-F238E27FC236}">
                <a16:creationId xmlns:a16="http://schemas.microsoft.com/office/drawing/2014/main" id="{9AF1176E-8418-6C5A-8889-354E942E6CF0}"/>
              </a:ext>
            </a:extLst>
          </p:cNvPr>
          <p:cNvCxnSpPr>
            <a:cxnSpLocks/>
          </p:cNvCxnSpPr>
          <p:nvPr/>
        </p:nvCxnSpPr>
        <p:spPr>
          <a:xfrm>
            <a:off x="6607534" y="2483420"/>
            <a:ext cx="1709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05E5DBA0-06F6-E5AD-61A1-C8DC8758DAE6}"/>
              </a:ext>
            </a:extLst>
          </p:cNvPr>
          <p:cNvCxnSpPr>
            <a:cxnSpLocks/>
          </p:cNvCxnSpPr>
          <p:nvPr/>
        </p:nvCxnSpPr>
        <p:spPr>
          <a:xfrm>
            <a:off x="5694459" y="3081093"/>
            <a:ext cx="2622605" cy="282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06F2C7D-09CD-C3C7-9839-8AE431CF0292}"/>
              </a:ext>
            </a:extLst>
          </p:cNvPr>
          <p:cNvCxnSpPr>
            <a:cxnSpLocks/>
          </p:cNvCxnSpPr>
          <p:nvPr/>
        </p:nvCxnSpPr>
        <p:spPr>
          <a:xfrm>
            <a:off x="5296231" y="3287844"/>
            <a:ext cx="3020833" cy="9871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0392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C076C-8DDC-3BFB-FBE2-94C6E53DA99F}"/>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Message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aux</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politiques</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pic>
        <p:nvPicPr>
          <p:cNvPr id="3" name="Graphique 2">
            <a:extLst>
              <a:ext uri="{FF2B5EF4-FFF2-40B4-BE49-F238E27FC236}">
                <a16:creationId xmlns:a16="http://schemas.microsoft.com/office/drawing/2014/main" id="{7FFF14F3-5511-EEE1-2166-78F7698407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5471" y="6190296"/>
            <a:ext cx="1557976" cy="667704"/>
          </a:xfrm>
          <a:prstGeom prst="rect">
            <a:avLst/>
          </a:prstGeom>
        </p:spPr>
      </p:pic>
    </p:spTree>
    <p:extLst>
      <p:ext uri="{BB962C8B-B14F-4D97-AF65-F5344CB8AC3E}">
        <p14:creationId xmlns:p14="http://schemas.microsoft.com/office/powerpoint/2010/main" val="33317840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EF841056-D263-7066-D25F-FB14483518A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7821" y="1869339"/>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2D881312-23DF-5AF8-D89A-61A5937BDEBA}"/>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rgbClr val="E31A1C"/>
                </a:solidFill>
                <a:latin typeface="Calibri" panose="020F0502020204030204"/>
              </a:rPr>
              <a:t>Message à faire passer </a:t>
            </a:r>
            <a:r>
              <a:rPr lang="nl-BE" dirty="0" err="1">
                <a:solidFill>
                  <a:srgbClr val="E31A1C"/>
                </a:solidFill>
                <a:latin typeface="Calibri" panose="020F0502020204030204"/>
              </a:rPr>
              <a:t>aux</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E9AE08D-96B1-4FE3-CFE2-763BA172F9FE}"/>
              </a:ext>
            </a:extLst>
          </p:cNvPr>
          <p:cNvSpPr txBox="1"/>
          <p:nvPr/>
        </p:nvSpPr>
        <p:spPr>
          <a:xfrm>
            <a:off x="865451" y="1274815"/>
            <a:ext cx="9876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En une phrase, auriez-vous un message à faire passer aux politiques ? </a:t>
            </a:r>
          </a:p>
        </p:txBody>
      </p:sp>
      <p:sp>
        <p:nvSpPr>
          <p:cNvPr id="12" name="ZoneTexte 11">
            <a:extLst>
              <a:ext uri="{FF2B5EF4-FFF2-40B4-BE49-F238E27FC236}">
                <a16:creationId xmlns:a16="http://schemas.microsoft.com/office/drawing/2014/main" id="{1BA434DE-20C6-94FE-2C82-1CF012FFD507}"/>
              </a:ext>
            </a:extLst>
          </p:cNvPr>
          <p:cNvSpPr txBox="1"/>
          <p:nvPr/>
        </p:nvSpPr>
        <p:spPr>
          <a:xfrm>
            <a:off x="8466973" y="1780715"/>
            <a:ext cx="3723338" cy="830997"/>
          </a:xfrm>
          <a:prstGeom prst="rect">
            <a:avLst/>
          </a:prstGeom>
          <a:solidFill>
            <a:srgbClr val="37B777"/>
          </a:solidFill>
        </p:spPr>
        <p:txBody>
          <a:bodyPr wrap="square" rtlCol="0">
            <a:spAutoFit/>
          </a:bodyPr>
          <a:lstStyle/>
          <a:p>
            <a:r>
              <a:rPr lang="nl-BE" sz="1200" dirty="0"/>
              <a:t>36%  des </a:t>
            </a:r>
            <a:r>
              <a:rPr lang="nl-BE" sz="1200" dirty="0" err="1"/>
              <a:t>jeunes</a:t>
            </a:r>
            <a:r>
              <a:rPr lang="nl-BE" sz="1200" dirty="0"/>
              <a:t> </a:t>
            </a:r>
            <a:r>
              <a:rPr lang="nl-BE" sz="1200" dirty="0" err="1"/>
              <a:t>étant</a:t>
            </a:r>
            <a:r>
              <a:rPr lang="nl-BE" sz="1200" dirty="0"/>
              <a:t> dans la moyenne </a:t>
            </a:r>
            <a:r>
              <a:rPr lang="nl-BE" sz="1200" dirty="0" err="1"/>
              <a:t>financièrement</a:t>
            </a:r>
            <a:r>
              <a:rPr lang="nl-BE" sz="1200" dirty="0"/>
              <a:t> ≠ 23% </a:t>
            </a:r>
            <a:r>
              <a:rPr lang="nl-BE" sz="1200" dirty="0" err="1"/>
              <a:t>ayant</a:t>
            </a:r>
            <a:r>
              <a:rPr lang="nl-BE" sz="1200" dirty="0"/>
              <a:t> des </a:t>
            </a:r>
            <a:r>
              <a:rPr lang="nl-BE" sz="1200" dirty="0" err="1"/>
              <a:t>difficultés</a:t>
            </a:r>
            <a:r>
              <a:rPr lang="nl-BE" sz="1200" dirty="0"/>
              <a:t> </a:t>
            </a:r>
            <a:r>
              <a:rPr lang="nl-BE" sz="1200" dirty="0" err="1"/>
              <a:t>financières</a:t>
            </a:r>
            <a:endParaRPr lang="nl-BE" sz="1200" dirty="0"/>
          </a:p>
          <a:p>
            <a:r>
              <a:rPr lang="nl-BE" sz="1200" dirty="0"/>
              <a:t>33% des </a:t>
            </a:r>
            <a:r>
              <a:rPr lang="nl-BE" sz="1200" dirty="0" err="1"/>
              <a:t>diplômé·e·s</a:t>
            </a:r>
            <a:r>
              <a:rPr lang="nl-BE" sz="1200" dirty="0"/>
              <a:t> du secondaire supérieur ≠ 9% des </a:t>
            </a:r>
            <a:r>
              <a:rPr lang="nl-BE" sz="1200" dirty="0" err="1"/>
              <a:t>diplômé·e·s</a:t>
            </a:r>
            <a:r>
              <a:rPr lang="nl-BE" sz="1200" dirty="0"/>
              <a:t> </a:t>
            </a:r>
            <a:r>
              <a:rPr lang="nl-BE" sz="1200" dirty="0" err="1"/>
              <a:t>d’un</a:t>
            </a:r>
            <a:r>
              <a:rPr lang="nl-BE" sz="1200" dirty="0"/>
              <a:t> master 	</a:t>
            </a:r>
          </a:p>
        </p:txBody>
      </p:sp>
      <p:sp>
        <p:nvSpPr>
          <p:cNvPr id="13" name="ZoneTexte 12">
            <a:extLst>
              <a:ext uri="{FF2B5EF4-FFF2-40B4-BE49-F238E27FC236}">
                <a16:creationId xmlns:a16="http://schemas.microsoft.com/office/drawing/2014/main" id="{FBC21C30-AD9A-C2DF-2BF7-A0BD38068027}"/>
              </a:ext>
            </a:extLst>
          </p:cNvPr>
          <p:cNvSpPr txBox="1"/>
          <p:nvPr/>
        </p:nvSpPr>
        <p:spPr>
          <a:xfrm>
            <a:off x="8466974" y="2707575"/>
            <a:ext cx="3723338" cy="646331"/>
          </a:xfrm>
          <a:prstGeom prst="rect">
            <a:avLst/>
          </a:prstGeom>
          <a:solidFill>
            <a:srgbClr val="F7E35E"/>
          </a:solidFill>
        </p:spPr>
        <p:txBody>
          <a:bodyPr wrap="square" rtlCol="0">
            <a:spAutoFit/>
          </a:bodyPr>
          <a:lstStyle/>
          <a:p>
            <a:r>
              <a:rPr lang="nl-BE" sz="1200" dirty="0"/>
              <a:t>19% des </a:t>
            </a:r>
            <a:r>
              <a:rPr lang="nl-BE" sz="1200" dirty="0" err="1"/>
              <a:t>Wallon·ne·s</a:t>
            </a:r>
            <a:r>
              <a:rPr lang="nl-BE" sz="1200" dirty="0"/>
              <a:t> ≠ 11% des </a:t>
            </a:r>
            <a:r>
              <a:rPr lang="nl-BE" sz="1200" dirty="0" err="1"/>
              <a:t>Bruxellois·es</a:t>
            </a:r>
            <a:endParaRPr lang="nl-BE" sz="1200" dirty="0"/>
          </a:p>
          <a:p>
            <a:r>
              <a:rPr lang="nl-BE" sz="1200" dirty="0"/>
              <a:t>28% des Neet</a:t>
            </a:r>
          </a:p>
          <a:p>
            <a:r>
              <a:rPr lang="nl-BE" sz="1200" dirty="0" err="1"/>
              <a:t>Seulement</a:t>
            </a:r>
            <a:r>
              <a:rPr lang="nl-BE" sz="1200" dirty="0"/>
              <a:t> 8% des </a:t>
            </a:r>
            <a:r>
              <a:rPr lang="nl-BE" sz="1200" dirty="0" err="1"/>
              <a:t>diplômé·e·s</a:t>
            </a:r>
            <a:r>
              <a:rPr lang="nl-BE" sz="1200" dirty="0"/>
              <a:t> </a:t>
            </a:r>
            <a:r>
              <a:rPr lang="nl-BE" sz="1200" dirty="0" err="1"/>
              <a:t>d’un</a:t>
            </a:r>
            <a:r>
              <a:rPr lang="nl-BE" sz="1200" dirty="0"/>
              <a:t> </a:t>
            </a:r>
            <a:r>
              <a:rPr lang="nl-BE" sz="1200" dirty="0" err="1"/>
              <a:t>bachelier</a:t>
            </a:r>
            <a:endParaRPr lang="nl-BE" sz="1200" dirty="0"/>
          </a:p>
        </p:txBody>
      </p:sp>
      <p:sp>
        <p:nvSpPr>
          <p:cNvPr id="14" name="ZoneTexte 13">
            <a:extLst>
              <a:ext uri="{FF2B5EF4-FFF2-40B4-BE49-F238E27FC236}">
                <a16:creationId xmlns:a16="http://schemas.microsoft.com/office/drawing/2014/main" id="{858FB07B-3850-195A-973C-7A60AF492348}"/>
              </a:ext>
            </a:extLst>
          </p:cNvPr>
          <p:cNvSpPr txBox="1"/>
          <p:nvPr/>
        </p:nvSpPr>
        <p:spPr>
          <a:xfrm>
            <a:off x="8466973" y="3431490"/>
            <a:ext cx="3723339" cy="461665"/>
          </a:xfrm>
          <a:prstGeom prst="rect">
            <a:avLst/>
          </a:prstGeom>
          <a:solidFill>
            <a:srgbClr val="F3B453"/>
          </a:solidFill>
        </p:spPr>
        <p:txBody>
          <a:bodyPr wrap="square" rtlCol="0">
            <a:spAutoFit/>
          </a:bodyPr>
          <a:lstStyle/>
          <a:p>
            <a:r>
              <a:rPr lang="nl-BE" sz="1200" dirty="0"/>
              <a:t>28% des </a:t>
            </a:r>
            <a:r>
              <a:rPr lang="nl-BE" sz="1200" dirty="0" err="1"/>
              <a:t>personnes</a:t>
            </a:r>
            <a:r>
              <a:rPr lang="nl-BE" sz="1200" dirty="0"/>
              <a:t> ne se </a:t>
            </a:r>
            <a:r>
              <a:rPr lang="nl-BE" sz="1200" dirty="0" err="1"/>
              <a:t>catégorisant</a:t>
            </a:r>
            <a:r>
              <a:rPr lang="nl-BE" sz="1200" dirty="0"/>
              <a:t> ni homme ni femme</a:t>
            </a:r>
          </a:p>
        </p:txBody>
      </p:sp>
      <p:sp>
        <p:nvSpPr>
          <p:cNvPr id="15" name="ZoneTexte 14">
            <a:extLst>
              <a:ext uri="{FF2B5EF4-FFF2-40B4-BE49-F238E27FC236}">
                <a16:creationId xmlns:a16="http://schemas.microsoft.com/office/drawing/2014/main" id="{A7D29CD9-0B30-E9D3-D0B6-622D54BD3F71}"/>
              </a:ext>
            </a:extLst>
          </p:cNvPr>
          <p:cNvSpPr txBox="1"/>
          <p:nvPr/>
        </p:nvSpPr>
        <p:spPr>
          <a:xfrm>
            <a:off x="8466974" y="3971532"/>
            <a:ext cx="3723340" cy="646331"/>
          </a:xfrm>
          <a:prstGeom prst="rect">
            <a:avLst/>
          </a:prstGeom>
          <a:solidFill>
            <a:srgbClr val="E39B91"/>
          </a:solidFill>
        </p:spPr>
        <p:txBody>
          <a:bodyPr wrap="square" rtlCol="0">
            <a:spAutoFit/>
          </a:bodyPr>
          <a:lstStyle/>
          <a:p>
            <a:r>
              <a:rPr lang="nl-BE" sz="1200" dirty="0" err="1"/>
              <a:t>Seulement</a:t>
            </a:r>
            <a:r>
              <a:rPr lang="nl-BE" sz="1200" dirty="0"/>
              <a:t> 3% des Neet</a:t>
            </a:r>
          </a:p>
          <a:p>
            <a:r>
              <a:rPr lang="nl-BE" sz="1200" dirty="0"/>
              <a:t>14% des </a:t>
            </a:r>
            <a:r>
              <a:rPr lang="nl-BE" sz="1200" dirty="0" err="1"/>
              <a:t>diplômé·e·s</a:t>
            </a:r>
            <a:r>
              <a:rPr lang="nl-BE" sz="1200" dirty="0"/>
              <a:t> </a:t>
            </a:r>
            <a:r>
              <a:rPr lang="nl-BE" sz="1200" dirty="0" err="1"/>
              <a:t>d’un</a:t>
            </a:r>
            <a:r>
              <a:rPr lang="nl-BE" sz="1200" dirty="0"/>
              <a:t> </a:t>
            </a:r>
            <a:r>
              <a:rPr lang="nl-BE" sz="1200" dirty="0" err="1"/>
              <a:t>bachelier</a:t>
            </a:r>
            <a:r>
              <a:rPr lang="nl-BE" sz="1200" dirty="0"/>
              <a:t> ≠ 6% du secondaire supérieur</a:t>
            </a:r>
          </a:p>
        </p:txBody>
      </p:sp>
      <p:sp>
        <p:nvSpPr>
          <p:cNvPr id="16" name="ZoneTexte 15">
            <a:extLst>
              <a:ext uri="{FF2B5EF4-FFF2-40B4-BE49-F238E27FC236}">
                <a16:creationId xmlns:a16="http://schemas.microsoft.com/office/drawing/2014/main" id="{2EF418FF-1C26-6812-0272-525162D08E21}"/>
              </a:ext>
            </a:extLst>
          </p:cNvPr>
          <p:cNvSpPr txBox="1"/>
          <p:nvPr/>
        </p:nvSpPr>
        <p:spPr>
          <a:xfrm>
            <a:off x="8468662" y="4696240"/>
            <a:ext cx="3723338" cy="646331"/>
          </a:xfrm>
          <a:prstGeom prst="rect">
            <a:avLst/>
          </a:prstGeom>
          <a:solidFill>
            <a:srgbClr val="959CB1"/>
          </a:solidFill>
        </p:spPr>
        <p:txBody>
          <a:bodyPr wrap="square" rtlCol="0">
            <a:spAutoFit/>
          </a:bodyPr>
          <a:lstStyle/>
          <a:p>
            <a:r>
              <a:rPr lang="nl-BE" sz="1200" dirty="0"/>
              <a:t>22%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 3% </a:t>
            </a:r>
            <a:r>
              <a:rPr lang="nl-BE" sz="1200" dirty="0" err="1"/>
              <a:t>d’une</a:t>
            </a:r>
            <a:r>
              <a:rPr lang="nl-BE" sz="1200" dirty="0"/>
              <a:t> </a:t>
            </a:r>
            <a:r>
              <a:rPr lang="nl-BE" sz="1200" dirty="0" err="1"/>
              <a:t>famille</a:t>
            </a:r>
            <a:r>
              <a:rPr lang="nl-BE" sz="1200" dirty="0"/>
              <a:t> modeste</a:t>
            </a:r>
          </a:p>
          <a:p>
            <a:r>
              <a:rPr lang="nl-BE" sz="1200" dirty="0"/>
              <a:t> 14% </a:t>
            </a:r>
            <a:r>
              <a:rPr lang="nl-BE" sz="1200" dirty="0" err="1"/>
              <a:t>ayant</a:t>
            </a:r>
            <a:r>
              <a:rPr lang="nl-BE" sz="1200" dirty="0"/>
              <a:t> </a:t>
            </a:r>
            <a:r>
              <a:rPr lang="nl-BE" sz="1200" dirty="0" err="1"/>
              <a:t>une</a:t>
            </a:r>
            <a:r>
              <a:rPr lang="nl-BE" sz="1200" dirty="0"/>
              <a:t> </a:t>
            </a:r>
            <a:r>
              <a:rPr lang="nl-BE" sz="1200" dirty="0" err="1"/>
              <a:t>aisance</a:t>
            </a:r>
            <a:r>
              <a:rPr lang="nl-BE" sz="1200" dirty="0"/>
              <a:t> </a:t>
            </a:r>
            <a:r>
              <a:rPr lang="nl-BE" sz="1200" dirty="0" err="1"/>
              <a:t>financière</a:t>
            </a:r>
            <a:endParaRPr lang="nl-BE" sz="1200" dirty="0"/>
          </a:p>
        </p:txBody>
      </p:sp>
      <p:sp>
        <p:nvSpPr>
          <p:cNvPr id="17" name="ZoneTexte 16">
            <a:extLst>
              <a:ext uri="{FF2B5EF4-FFF2-40B4-BE49-F238E27FC236}">
                <a16:creationId xmlns:a16="http://schemas.microsoft.com/office/drawing/2014/main" id="{86D6A448-A6E3-DD75-BF85-21481CB5B169}"/>
              </a:ext>
            </a:extLst>
          </p:cNvPr>
          <p:cNvSpPr txBox="1"/>
          <p:nvPr/>
        </p:nvSpPr>
        <p:spPr>
          <a:xfrm>
            <a:off x="8466973" y="5415633"/>
            <a:ext cx="3723338" cy="1015663"/>
          </a:xfrm>
          <a:prstGeom prst="rect">
            <a:avLst/>
          </a:prstGeom>
          <a:solidFill>
            <a:srgbClr val="5FC9B7"/>
          </a:solidFill>
        </p:spPr>
        <p:txBody>
          <a:bodyPr wrap="square" rtlCol="0">
            <a:spAutoFit/>
          </a:bodyPr>
          <a:lstStyle/>
          <a:p>
            <a:r>
              <a:rPr lang="nl-BE" sz="1200" dirty="0"/>
              <a:t>9% des </a:t>
            </a:r>
            <a:r>
              <a:rPr lang="nl-BE" sz="1200" dirty="0" err="1"/>
              <a:t>femmes</a:t>
            </a:r>
            <a:r>
              <a:rPr lang="nl-BE" sz="1200" dirty="0"/>
              <a:t> ≠ 4% des </a:t>
            </a:r>
            <a:r>
              <a:rPr lang="nl-BE" sz="1200" dirty="0" err="1"/>
              <a:t>hommes</a:t>
            </a:r>
            <a:endParaRPr lang="nl-BE" sz="1200" dirty="0"/>
          </a:p>
          <a:p>
            <a:r>
              <a:rPr lang="nl-BE" sz="1200" dirty="0"/>
              <a:t>8% </a:t>
            </a:r>
            <a:r>
              <a:rPr lang="nl-BE" sz="1200" dirty="0" err="1"/>
              <a:t>issu·e·s</a:t>
            </a:r>
            <a:r>
              <a:rPr lang="nl-BE" sz="1200" dirty="0"/>
              <a:t> </a:t>
            </a:r>
            <a:r>
              <a:rPr lang="nl-BE" sz="1200" dirty="0" err="1"/>
              <a:t>d’une</a:t>
            </a:r>
            <a:r>
              <a:rPr lang="nl-BE" sz="1200" dirty="0"/>
              <a:t> </a:t>
            </a:r>
            <a:r>
              <a:rPr lang="nl-BE" sz="1200" dirty="0" err="1"/>
              <a:t>famille</a:t>
            </a:r>
            <a:r>
              <a:rPr lang="nl-BE" sz="1200" dirty="0"/>
              <a:t> modeste ≠ 2% </a:t>
            </a:r>
            <a:r>
              <a:rPr lang="nl-BE" sz="1200" dirty="0" err="1"/>
              <a:t>d’une</a:t>
            </a:r>
            <a:r>
              <a:rPr lang="nl-BE" sz="1200" dirty="0"/>
              <a:t> </a:t>
            </a:r>
            <a:r>
              <a:rPr lang="nl-BE" sz="1200" dirty="0" err="1"/>
              <a:t>famille</a:t>
            </a:r>
            <a:r>
              <a:rPr lang="nl-BE" sz="1200" dirty="0"/>
              <a:t> </a:t>
            </a:r>
            <a:r>
              <a:rPr lang="nl-BE" sz="1200" dirty="0" err="1"/>
              <a:t>aisée</a:t>
            </a:r>
            <a:endParaRPr lang="nl-BE" sz="1200" dirty="0"/>
          </a:p>
          <a:p>
            <a:r>
              <a:rPr lang="nl-BE" sz="1200" dirty="0"/>
              <a:t>9% </a:t>
            </a:r>
            <a:r>
              <a:rPr lang="nl-BE" sz="1200" dirty="0" err="1"/>
              <a:t>ayant</a:t>
            </a:r>
            <a:r>
              <a:rPr lang="nl-BE" sz="1200" dirty="0"/>
              <a:t> des </a:t>
            </a:r>
            <a:r>
              <a:rPr lang="nl-BE" sz="1200" dirty="0" err="1"/>
              <a:t>difficultés</a:t>
            </a:r>
            <a:r>
              <a:rPr lang="nl-BE" sz="1200" dirty="0"/>
              <a:t> </a:t>
            </a:r>
            <a:r>
              <a:rPr lang="nl-BE" sz="1200" dirty="0" err="1"/>
              <a:t>financières</a:t>
            </a:r>
            <a:r>
              <a:rPr lang="nl-BE" sz="1200" dirty="0"/>
              <a:t> ≠ 3% </a:t>
            </a:r>
            <a:r>
              <a:rPr lang="nl-BE" sz="1200" dirty="0" err="1"/>
              <a:t>ayant</a:t>
            </a:r>
            <a:r>
              <a:rPr lang="nl-BE" sz="1200" dirty="0"/>
              <a:t> </a:t>
            </a:r>
            <a:r>
              <a:rPr lang="nl-BE" sz="1200" dirty="0" err="1"/>
              <a:t>une</a:t>
            </a:r>
            <a:r>
              <a:rPr lang="nl-BE" sz="1200" dirty="0"/>
              <a:t> </a:t>
            </a:r>
            <a:r>
              <a:rPr lang="nl-BE" sz="1200" dirty="0" err="1"/>
              <a:t>aisance</a:t>
            </a:r>
            <a:r>
              <a:rPr lang="nl-BE" sz="1200" dirty="0"/>
              <a:t> </a:t>
            </a:r>
            <a:r>
              <a:rPr lang="nl-BE" sz="1200" dirty="0" err="1"/>
              <a:t>financière</a:t>
            </a:r>
            <a:endParaRPr lang="nl-BE" sz="1200" dirty="0"/>
          </a:p>
        </p:txBody>
      </p:sp>
      <p:cxnSp>
        <p:nvCxnSpPr>
          <p:cNvPr id="19" name="Connecteur droit avec flèche 18">
            <a:extLst>
              <a:ext uri="{FF2B5EF4-FFF2-40B4-BE49-F238E27FC236}">
                <a16:creationId xmlns:a16="http://schemas.microsoft.com/office/drawing/2014/main" id="{58809B1E-00B5-C172-448D-FF93939638AB}"/>
              </a:ext>
            </a:extLst>
          </p:cNvPr>
          <p:cNvCxnSpPr>
            <a:cxnSpLocks/>
            <a:endCxn id="12" idx="1"/>
          </p:cNvCxnSpPr>
          <p:nvPr/>
        </p:nvCxnSpPr>
        <p:spPr>
          <a:xfrm flipV="1">
            <a:off x="7172325" y="2196214"/>
            <a:ext cx="1294648" cy="25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3033890E-0E5C-39C5-72CB-BB03B40E4376}"/>
              </a:ext>
            </a:extLst>
          </p:cNvPr>
          <p:cNvCxnSpPr>
            <a:cxnSpLocks/>
            <a:endCxn id="13" idx="1"/>
          </p:cNvCxnSpPr>
          <p:nvPr/>
        </p:nvCxnSpPr>
        <p:spPr>
          <a:xfrm>
            <a:off x="5322094" y="2584960"/>
            <a:ext cx="3144880" cy="4457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BCFF2189-F9BA-5A7D-A910-FEFDAB367BB5}"/>
              </a:ext>
            </a:extLst>
          </p:cNvPr>
          <p:cNvCxnSpPr>
            <a:cxnSpLocks/>
            <a:endCxn id="14" idx="1"/>
          </p:cNvCxnSpPr>
          <p:nvPr/>
        </p:nvCxnSpPr>
        <p:spPr>
          <a:xfrm>
            <a:off x="4764645" y="2953423"/>
            <a:ext cx="3702328" cy="708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8B3877E-D0B4-A4CC-EDEB-305E0B7E4B3A}"/>
              </a:ext>
            </a:extLst>
          </p:cNvPr>
          <p:cNvCxnSpPr>
            <a:cxnSpLocks/>
            <a:endCxn id="15" idx="1"/>
          </p:cNvCxnSpPr>
          <p:nvPr/>
        </p:nvCxnSpPr>
        <p:spPr>
          <a:xfrm>
            <a:off x="3986213" y="3228470"/>
            <a:ext cx="4480761" cy="10662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79673ADA-68E5-5FAD-A6DA-F63DF96FB3E7}"/>
              </a:ext>
            </a:extLst>
          </p:cNvPr>
          <p:cNvCxnSpPr>
            <a:cxnSpLocks/>
            <a:endCxn id="16" idx="1"/>
          </p:cNvCxnSpPr>
          <p:nvPr/>
        </p:nvCxnSpPr>
        <p:spPr>
          <a:xfrm>
            <a:off x="3936206" y="3564250"/>
            <a:ext cx="4532456" cy="1455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32AC33C4-9FC5-8507-7377-55956D6DA944}"/>
              </a:ext>
            </a:extLst>
          </p:cNvPr>
          <p:cNvCxnSpPr>
            <a:cxnSpLocks/>
            <a:endCxn id="17" idx="1"/>
          </p:cNvCxnSpPr>
          <p:nvPr/>
        </p:nvCxnSpPr>
        <p:spPr>
          <a:xfrm>
            <a:off x="3584478" y="4465916"/>
            <a:ext cx="4882495" cy="14575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F665507-AD8B-C63B-5A7F-8E4914443F1A}"/>
              </a:ext>
            </a:extLst>
          </p:cNvPr>
          <p:cNvSpPr txBox="1"/>
          <p:nvPr/>
        </p:nvSpPr>
        <p:spPr>
          <a:xfrm>
            <a:off x="865451" y="1654436"/>
            <a:ext cx="7472588" cy="338554"/>
          </a:xfrm>
          <a:prstGeom prst="rect">
            <a:avLst/>
          </a:prstGeom>
          <a:noFill/>
        </p:spPr>
        <p:txBody>
          <a:bodyPr wrap="square" rtlCol="0">
            <a:spAutoFit/>
          </a:bodyPr>
          <a:lstStyle/>
          <a:p>
            <a:r>
              <a:rPr lang="nl-BE" sz="1600" dirty="0"/>
              <a:t>63,3% des </a:t>
            </a:r>
            <a:r>
              <a:rPr lang="nl-BE" sz="1600" dirty="0" err="1"/>
              <a:t>jeunes</a:t>
            </a:r>
            <a:r>
              <a:rPr lang="nl-BE" sz="1600" dirty="0"/>
              <a:t> ont </a:t>
            </a:r>
            <a:r>
              <a:rPr lang="nl-BE" sz="1600" dirty="0" err="1"/>
              <a:t>un</a:t>
            </a:r>
            <a:r>
              <a:rPr lang="nl-BE" sz="1600" dirty="0"/>
              <a:t> </a:t>
            </a:r>
            <a:r>
              <a:rPr lang="nl-BE" sz="1600" dirty="0" err="1"/>
              <a:t>message</a:t>
            </a:r>
            <a:r>
              <a:rPr lang="nl-BE" sz="1600" dirty="0"/>
              <a:t> à faire passer </a:t>
            </a:r>
            <a:r>
              <a:rPr lang="nl-BE" sz="1600" dirty="0" err="1"/>
              <a:t>aux</a:t>
            </a:r>
            <a:r>
              <a:rPr lang="nl-BE" sz="1600" dirty="0"/>
              <a:t> </a:t>
            </a:r>
            <a:r>
              <a:rPr lang="nl-BE" sz="1600" dirty="0" err="1"/>
              <a:t>politiques</a:t>
            </a:r>
            <a:r>
              <a:rPr lang="nl-BE" sz="1600" dirty="0"/>
              <a:t>. </a:t>
            </a:r>
            <a:r>
              <a:rPr lang="nl-BE" sz="1600" dirty="0" err="1"/>
              <a:t>Parmi</a:t>
            </a:r>
            <a:r>
              <a:rPr lang="nl-BE" sz="1600" dirty="0"/>
              <a:t> </a:t>
            </a:r>
            <a:r>
              <a:rPr lang="nl-BE" sz="1600" dirty="0" err="1"/>
              <a:t>eux</a:t>
            </a:r>
            <a:r>
              <a:rPr lang="nl-BE" sz="1600" dirty="0"/>
              <a:t> :</a:t>
            </a:r>
            <a:endParaRPr lang="fr-BE" sz="1600" dirty="0"/>
          </a:p>
        </p:txBody>
      </p:sp>
    </p:spTree>
    <p:extLst>
      <p:ext uri="{BB962C8B-B14F-4D97-AF65-F5344CB8AC3E}">
        <p14:creationId xmlns:p14="http://schemas.microsoft.com/office/powerpoint/2010/main" val="39029063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38EDB-BBA8-4DF9-ADD2-1506185626E3}"/>
              </a:ext>
            </a:extLst>
          </p:cNvPr>
          <p:cNvSpPr/>
          <p:nvPr/>
        </p:nvSpPr>
        <p:spPr>
          <a:xfrm>
            <a:off x="5188277" y="2727069"/>
            <a:ext cx="1815446" cy="769441"/>
          </a:xfrm>
          <a:prstGeom prst="rect">
            <a:avLst/>
          </a:prstGeom>
        </p:spPr>
        <p:txBody>
          <a:bodyPr wrap="none">
            <a:spAutoFit/>
          </a:bodyPr>
          <a:lstStyle/>
          <a:p>
            <a:pPr algn="ctr"/>
            <a:r>
              <a:rPr lang="fr-FR" altLang="fr-FR" sz="4400" b="1" dirty="0">
                <a:solidFill>
                  <a:srgbClr val="5F686F"/>
                </a:solidFill>
                <a:latin typeface="Arial"/>
                <a:ea typeface="ＭＳ Ｐゴシック" pitchFamily="34" charset="-128"/>
                <a:cs typeface="Arial"/>
              </a:rPr>
              <a:t>Merci.</a:t>
            </a:r>
          </a:p>
        </p:txBody>
      </p:sp>
      <p:pic>
        <p:nvPicPr>
          <p:cNvPr id="5" name="Graphique 4">
            <a:extLst>
              <a:ext uri="{FF2B5EF4-FFF2-40B4-BE49-F238E27FC236}">
                <a16:creationId xmlns:a16="http://schemas.microsoft.com/office/drawing/2014/main" id="{9BBFDAD4-A53D-4A87-95CE-B48DA83EA0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9150" y="5292961"/>
            <a:ext cx="2933700" cy="1257300"/>
          </a:xfrm>
          <a:prstGeom prst="rect">
            <a:avLst/>
          </a:prstGeom>
        </p:spPr>
      </p:pic>
      <p:pic>
        <p:nvPicPr>
          <p:cNvPr id="7" name="Image 6">
            <a:extLst>
              <a:ext uri="{FF2B5EF4-FFF2-40B4-BE49-F238E27FC236}">
                <a16:creationId xmlns:a16="http://schemas.microsoft.com/office/drawing/2014/main" id="{560D6283-6537-4949-B9AA-5ECB5737A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1369" y="466344"/>
            <a:ext cx="2419912" cy="2645445"/>
          </a:xfrm>
          <a:prstGeom prst="rect">
            <a:avLst/>
          </a:prstGeom>
        </p:spPr>
      </p:pic>
    </p:spTree>
    <p:extLst>
      <p:ext uri="{BB962C8B-B14F-4D97-AF65-F5344CB8AC3E}">
        <p14:creationId xmlns:p14="http://schemas.microsoft.com/office/powerpoint/2010/main" val="37452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57244"/>
            <a:ext cx="8930299" cy="943512"/>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Diplôme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075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04FCF036-509B-7839-EBF4-8668B5907A0D}"/>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Profil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85D2D96-9535-4C88-F9DC-29C69E2924EA}"/>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Dernier </a:t>
            </a: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diplôme</a:t>
            </a: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 </a:t>
            </a: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obtenu</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9A339465-6699-9B5D-9AE3-6652C576C0A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Tree>
    <p:extLst>
      <p:ext uri="{BB962C8B-B14F-4D97-AF65-F5344CB8AC3E}">
        <p14:creationId xmlns:p14="http://schemas.microsoft.com/office/powerpoint/2010/main" val="374621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57244"/>
            <a:ext cx="8930299" cy="943512"/>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Structure</a:t>
            </a:r>
            <a:r>
              <a:rPr lang="nl-BE" sz="5400" b="1" dirty="0">
                <a:solidFill>
                  <a:srgbClr val="E31A1C"/>
                </a:solidFill>
                <a:latin typeface="Calibri Light" panose="020F0302020204030204"/>
              </a:rPr>
              <a:t> de ménage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57153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533AE0E1-EF0F-40E5-2041-DA30845F9D8E}"/>
              </a:ext>
            </a:extLst>
          </p:cNvPr>
          <p:cNvPicPr>
            <a:picLocks/>
          </p:cNvPicPr>
          <p:nvPr/>
        </p:nvPicPr>
        <p:blipFill rotWithShape="1">
          <a:blip r:embed="rId3">
            <a:extLst>
              <a:ext uri="{28A0092B-C50C-407E-A947-70E740481C1C}">
                <a14:useLocalDpi xmlns:a14="http://schemas.microsoft.com/office/drawing/2010/main" val="0"/>
              </a:ext>
            </a:extLst>
          </a:blip>
          <a:srcRect l="12179" t="7751" r="18347" b="10489"/>
          <a:stretch/>
        </p:blipFill>
        <p:spPr>
          <a:xfrm>
            <a:off x="3147356" y="1712656"/>
            <a:ext cx="5519858" cy="4589755"/>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04FCF036-509B-7839-EBF4-8668B5907A0D}"/>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Profil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85D2D96-9535-4C88-F9DC-29C69E2924EA}"/>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Structure</a:t>
            </a: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 du ménage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2DA05AA2-BA70-AB17-D230-C799224AA7FD}"/>
              </a:ext>
            </a:extLst>
          </p:cNvPr>
          <p:cNvSpPr txBox="1"/>
          <p:nvPr/>
        </p:nvSpPr>
        <p:spPr>
          <a:xfrm>
            <a:off x="443463" y="3684369"/>
            <a:ext cx="2491274" cy="646331"/>
          </a:xfrm>
          <a:prstGeom prst="rect">
            <a:avLst/>
          </a:prstGeom>
          <a:noFill/>
        </p:spPr>
        <p:txBody>
          <a:bodyPr wrap="square" rtlCol="0">
            <a:spAutoFit/>
          </a:bodyPr>
          <a:lstStyle/>
          <a:p>
            <a:r>
              <a:rPr lang="fr-BE" sz="1200" dirty="0"/>
              <a:t>Autres :</a:t>
            </a:r>
          </a:p>
          <a:p>
            <a:pPr marL="285750" indent="-285750">
              <a:buFontTx/>
              <a:buChar char="-"/>
            </a:pPr>
            <a:r>
              <a:rPr lang="fr-BE" sz="1200" dirty="0"/>
              <a:t>institution protégée</a:t>
            </a:r>
          </a:p>
          <a:p>
            <a:pPr marL="285750" indent="-285750">
              <a:buFontTx/>
              <a:buChar char="-"/>
            </a:pPr>
            <a:r>
              <a:rPr lang="fr-BE" sz="1200" dirty="0"/>
              <a:t>vit chez son oncle</a:t>
            </a:r>
          </a:p>
        </p:txBody>
      </p:sp>
      <p:sp>
        <p:nvSpPr>
          <p:cNvPr id="12" name="ZoneTexte 11">
            <a:extLst>
              <a:ext uri="{FF2B5EF4-FFF2-40B4-BE49-F238E27FC236}">
                <a16:creationId xmlns:a16="http://schemas.microsoft.com/office/drawing/2014/main" id="{404E7131-0431-C97F-29B9-B9FE52816CFC}"/>
              </a:ext>
            </a:extLst>
          </p:cNvPr>
          <p:cNvSpPr txBox="1"/>
          <p:nvPr/>
        </p:nvSpPr>
        <p:spPr>
          <a:xfrm>
            <a:off x="9159340" y="2899539"/>
            <a:ext cx="2491274" cy="1569660"/>
          </a:xfrm>
          <a:prstGeom prst="rect">
            <a:avLst/>
          </a:prstGeom>
          <a:noFill/>
        </p:spPr>
        <p:txBody>
          <a:bodyPr wrap="square" rtlCol="0">
            <a:spAutoFit/>
          </a:bodyPr>
          <a:lstStyle/>
          <a:p>
            <a:r>
              <a:rPr lang="fr-BE" sz="1200" dirty="0"/>
              <a:t>Cette catégorie reprend :</a:t>
            </a:r>
          </a:p>
          <a:p>
            <a:pPr marL="171450" indent="-171450">
              <a:buFontTx/>
              <a:buChar char="-"/>
            </a:pPr>
            <a:r>
              <a:rPr lang="fr-BE" sz="1200" dirty="0"/>
              <a:t>Je vis chez les parents (64,5%)</a:t>
            </a:r>
          </a:p>
          <a:p>
            <a:pPr marL="171450" indent="-171450">
              <a:buFontTx/>
              <a:buChar char="-"/>
            </a:pPr>
            <a:r>
              <a:rPr lang="fr-BE" sz="1200" dirty="0"/>
              <a:t>Je vis chez les parents avec mon ou mes enfant(s) (0,4%)</a:t>
            </a:r>
          </a:p>
          <a:p>
            <a:pPr marL="171450" indent="-171450">
              <a:buFontTx/>
              <a:buChar char="-"/>
            </a:pPr>
            <a:r>
              <a:rPr lang="fr-BE" sz="1200" dirty="0"/>
              <a:t>Je vis en couple chez les parents (1,4%)</a:t>
            </a:r>
          </a:p>
          <a:p>
            <a:pPr marL="171450" indent="-171450">
              <a:buFontTx/>
              <a:buChar char="-"/>
            </a:pPr>
            <a:r>
              <a:rPr lang="fr-BE" sz="1200" dirty="0"/>
              <a:t>Je vis en kot et chez les parents (9%)</a:t>
            </a:r>
          </a:p>
        </p:txBody>
      </p:sp>
      <p:cxnSp>
        <p:nvCxnSpPr>
          <p:cNvPr id="14" name="Connecteur droit avec flèche 13">
            <a:extLst>
              <a:ext uri="{FF2B5EF4-FFF2-40B4-BE49-F238E27FC236}">
                <a16:creationId xmlns:a16="http://schemas.microsoft.com/office/drawing/2014/main" id="{0A94DBF6-DC2F-EB76-1FA7-DD5DDB94EADF}"/>
              </a:ext>
            </a:extLst>
          </p:cNvPr>
          <p:cNvCxnSpPr>
            <a:cxnSpLocks/>
          </p:cNvCxnSpPr>
          <p:nvPr/>
        </p:nvCxnSpPr>
        <p:spPr>
          <a:xfrm flipV="1">
            <a:off x="8279732" y="3429000"/>
            <a:ext cx="848036" cy="2154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C9228A16-7DAC-B173-B2F8-5C9413AB2C36}"/>
              </a:ext>
            </a:extLst>
          </p:cNvPr>
          <p:cNvCxnSpPr>
            <a:cxnSpLocks/>
          </p:cNvCxnSpPr>
          <p:nvPr/>
        </p:nvCxnSpPr>
        <p:spPr>
          <a:xfrm flipH="1">
            <a:off x="1873188" y="3173631"/>
            <a:ext cx="1393795" cy="6348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04FCF036-509B-7839-EBF4-8668B5907A0D}"/>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Profil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85D2D96-9535-4C88-F9DC-29C69E2924EA}"/>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Enfants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11" name="Image 10">
            <a:extLst>
              <a:ext uri="{FF2B5EF4-FFF2-40B4-BE49-F238E27FC236}">
                <a16:creationId xmlns:a16="http://schemas.microsoft.com/office/drawing/2014/main" id="{D4DA58F0-0D8B-37AC-596F-6AE2D5D8A27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704772" y="1822855"/>
            <a:ext cx="7759700" cy="4800600"/>
          </a:xfrm>
          <a:prstGeom prst="rect">
            <a:avLst/>
          </a:prstGeom>
        </p:spPr>
      </p:pic>
      <p:sp>
        <p:nvSpPr>
          <p:cNvPr id="12" name="ZoneTexte 11">
            <a:extLst>
              <a:ext uri="{FF2B5EF4-FFF2-40B4-BE49-F238E27FC236}">
                <a16:creationId xmlns:a16="http://schemas.microsoft.com/office/drawing/2014/main" id="{29E2BF58-DDF3-95C4-2940-733CE38A4169}"/>
              </a:ext>
            </a:extLst>
          </p:cNvPr>
          <p:cNvSpPr txBox="1"/>
          <p:nvPr/>
        </p:nvSpPr>
        <p:spPr>
          <a:xfrm>
            <a:off x="8052046" y="2387261"/>
            <a:ext cx="3559945" cy="3416320"/>
          </a:xfrm>
          <a:prstGeom prst="rect">
            <a:avLst/>
          </a:prstGeom>
          <a:noFill/>
        </p:spPr>
        <p:txBody>
          <a:bodyPr wrap="square" rtlCol="0">
            <a:spAutoFit/>
          </a:bodyPr>
          <a:lstStyle/>
          <a:p>
            <a:r>
              <a:rPr lang="fr-BE" sz="1200" dirty="0"/>
              <a:t>4,3% des </a:t>
            </a:r>
            <a:r>
              <a:rPr lang="fr-BE" sz="1200" dirty="0" err="1"/>
              <a:t>répondant·e·s</a:t>
            </a:r>
            <a:r>
              <a:rPr lang="fr-BE" sz="1200" dirty="0"/>
              <a:t> ont des enfants. Ce chiffre reprend les personnes disant vivre avec leurs enfants ainsi que ceux qui répondent « oui » à la question « Avez-vous un ou des enfant(s) ? »</a:t>
            </a:r>
          </a:p>
          <a:p>
            <a:r>
              <a:rPr lang="fr-BE" sz="1200" dirty="0"/>
              <a:t>La proportion de parents est plus forte :</a:t>
            </a:r>
          </a:p>
          <a:p>
            <a:pPr marL="171450" indent="-171450">
              <a:buFontTx/>
              <a:buChar char="-"/>
            </a:pPr>
            <a:r>
              <a:rPr lang="fr-BE" sz="1200" dirty="0"/>
              <a:t>chez les 22-25ans (7%) que chez les 18-21 ans (2%)</a:t>
            </a:r>
          </a:p>
          <a:p>
            <a:pPr marL="171450" indent="-171450">
              <a:buFontTx/>
              <a:buChar char="-"/>
            </a:pPr>
            <a:r>
              <a:rPr lang="fr-BE" sz="1200" dirty="0"/>
              <a:t>chez les </a:t>
            </a:r>
            <a:r>
              <a:rPr lang="fr-BE" sz="1200" dirty="0" err="1"/>
              <a:t>Neet</a:t>
            </a:r>
            <a:r>
              <a:rPr lang="fr-BE" sz="1200" dirty="0"/>
              <a:t> (21%) que chez les </a:t>
            </a:r>
            <a:r>
              <a:rPr lang="fr-BE" sz="1200" dirty="0" err="1"/>
              <a:t>travailleurs·euses</a:t>
            </a:r>
            <a:r>
              <a:rPr lang="fr-BE" sz="1200" dirty="0"/>
              <a:t> (7%) ou les </a:t>
            </a:r>
            <a:r>
              <a:rPr lang="fr-BE" sz="1200" dirty="0" err="1"/>
              <a:t>étudiant·e·s</a:t>
            </a:r>
            <a:r>
              <a:rPr lang="fr-BE" sz="1200" dirty="0"/>
              <a:t> (1%)</a:t>
            </a:r>
          </a:p>
          <a:p>
            <a:pPr marL="171450" indent="-171450">
              <a:buFontTx/>
              <a:buChar char="-"/>
            </a:pPr>
            <a:r>
              <a:rPr lang="fr-BE" sz="1200" dirty="0"/>
              <a:t>chez les personnes issues d’une famille modeste (7%) que moyenne (4%) ou aisée (0%)</a:t>
            </a:r>
          </a:p>
          <a:p>
            <a:pPr marL="171450" indent="-171450">
              <a:buFontTx/>
              <a:buChar char="-"/>
            </a:pPr>
            <a:r>
              <a:rPr lang="fr-BE" sz="1200" dirty="0"/>
              <a:t>chez les personnes ayant des difficultés financières (10%) que neutre (2%) ou aisée (3%)</a:t>
            </a:r>
          </a:p>
          <a:p>
            <a:pPr marL="171450" indent="-171450">
              <a:buFontTx/>
              <a:buChar char="-"/>
            </a:pPr>
            <a:r>
              <a:rPr lang="fr-BE" sz="1200" dirty="0"/>
              <a:t>chez les personnes ayant au maximum un diplôme du secondaire inférieur (9%) que chez les </a:t>
            </a:r>
            <a:r>
              <a:rPr lang="fr-BE" sz="1200" dirty="0" err="1"/>
              <a:t>diplômé·e·s</a:t>
            </a:r>
            <a:r>
              <a:rPr lang="fr-BE" sz="1200" dirty="0"/>
              <a:t> du secondaire supérieur (4%) ou d’un bachelier (1%). </a:t>
            </a:r>
          </a:p>
          <a:p>
            <a:pPr marL="171450" indent="-171450">
              <a:buFontTx/>
              <a:buChar char="-"/>
            </a:pPr>
            <a:r>
              <a:rPr lang="fr-BE" sz="1200" dirty="0"/>
              <a:t>Aucune personne diplômée d’un master n’a d’enfant.</a:t>
            </a:r>
          </a:p>
        </p:txBody>
      </p:sp>
    </p:spTree>
    <p:extLst>
      <p:ext uri="{BB962C8B-B14F-4D97-AF65-F5344CB8AC3E}">
        <p14:creationId xmlns:p14="http://schemas.microsoft.com/office/powerpoint/2010/main" val="380350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57244"/>
            <a:ext cx="8930299" cy="943512"/>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Situation</a:t>
            </a:r>
            <a:r>
              <a:rPr lang="nl-BE" sz="5400" b="1" dirty="0">
                <a:solidFill>
                  <a:srgbClr val="E31A1C"/>
                </a:solidFill>
                <a:latin typeface="Calibri Light" panose="020F0302020204030204"/>
              </a:rPr>
              <a:t> </a:t>
            </a:r>
            <a:r>
              <a:rPr lang="nl-BE" sz="5400" b="1" dirty="0" err="1">
                <a:solidFill>
                  <a:srgbClr val="E31A1C"/>
                </a:solidFill>
                <a:latin typeface="Calibri Light" panose="020F0302020204030204"/>
              </a:rPr>
              <a:t>financière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1657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97F1526D-F918-8153-6F16-53A6306BD21E}"/>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Situation</a:t>
            </a:r>
            <a:r>
              <a:rPr lang="nl-BE" dirty="0">
                <a:solidFill>
                  <a:srgbClr val="E31A1C"/>
                </a:solidFill>
                <a:latin typeface="Calibri" panose="020F0502020204030204"/>
              </a:rPr>
              <a:t> </a:t>
            </a:r>
            <a:r>
              <a:rPr lang="nl-BE" dirty="0" err="1">
                <a:solidFill>
                  <a:srgbClr val="E31A1C"/>
                </a:solidFill>
                <a:latin typeface="Calibri" panose="020F0502020204030204"/>
              </a:rPr>
              <a:t>financière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89F74889-DA85-0D05-06F2-64EA6FAAB5DB}"/>
              </a:ext>
            </a:extLst>
          </p:cNvPr>
          <p:cNvSpPr txBox="1"/>
          <p:nvPr/>
        </p:nvSpPr>
        <p:spPr>
          <a:xfrm>
            <a:off x="865451" y="1274815"/>
            <a:ext cx="9876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Diriez-vous que vous êtes </a:t>
            </a:r>
            <a:r>
              <a:rPr kumimoji="0" lang="fr-BE" sz="1600" b="0" i="0" u="none" strike="noStrike" kern="1200" cap="none" spc="0" normalizeH="0" baseline="0" noProof="0" dirty="0" err="1">
                <a:ln>
                  <a:noFill/>
                </a:ln>
                <a:solidFill>
                  <a:srgbClr val="E31A1C"/>
                </a:solidFill>
                <a:effectLst/>
                <a:uLnTx/>
                <a:uFillTx/>
                <a:latin typeface="Calibri" panose="020F0502020204030204"/>
                <a:ea typeface="+mn-ea"/>
                <a:cs typeface="+mn-cs"/>
              </a:rPr>
              <a:t>issu·e</a:t>
            </a: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 d'une famille financièrement : </a:t>
            </a:r>
          </a:p>
        </p:txBody>
      </p:sp>
      <p:pic>
        <p:nvPicPr>
          <p:cNvPr id="8" name="Image 7">
            <a:extLst>
              <a:ext uri="{FF2B5EF4-FFF2-40B4-BE49-F238E27FC236}">
                <a16:creationId xmlns:a16="http://schemas.microsoft.com/office/drawing/2014/main" id="{8124E6E3-EAAA-6DCF-DA74-7D568C7EFC4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09D344C0-7B92-BDF2-3399-EAA38CD64D5A}"/>
              </a:ext>
            </a:extLst>
          </p:cNvPr>
          <p:cNvSpPr txBox="1"/>
          <p:nvPr/>
        </p:nvSpPr>
        <p:spPr>
          <a:xfrm>
            <a:off x="7502248" y="1656067"/>
            <a:ext cx="3000652" cy="1754326"/>
          </a:xfrm>
          <a:prstGeom prst="rect">
            <a:avLst/>
          </a:prstGeom>
          <a:noFill/>
        </p:spPr>
        <p:txBody>
          <a:bodyPr wrap="square" rtlCol="0">
            <a:spAutoFit/>
          </a:bodyPr>
          <a:lstStyle/>
          <a:p>
            <a:r>
              <a:rPr lang="nl-BE" dirty="0" err="1"/>
              <a:t>Choix</a:t>
            </a:r>
            <a:r>
              <a:rPr lang="nl-BE" dirty="0"/>
              <a:t> de </a:t>
            </a:r>
            <a:r>
              <a:rPr lang="nl-BE" dirty="0" err="1"/>
              <a:t>réponses</a:t>
            </a:r>
            <a:r>
              <a:rPr lang="nl-BE" dirty="0"/>
              <a:t> : </a:t>
            </a:r>
          </a:p>
          <a:p>
            <a:pPr marL="285750" indent="-285750">
              <a:buFontTx/>
              <a:buChar char="-"/>
            </a:pPr>
            <a:r>
              <a:rPr lang="nl-BE" dirty="0" err="1"/>
              <a:t>Pauvre</a:t>
            </a:r>
            <a:endParaRPr lang="nl-BE" dirty="0"/>
          </a:p>
          <a:p>
            <a:pPr marL="285750" indent="-285750">
              <a:buFontTx/>
              <a:buChar char="-"/>
            </a:pPr>
            <a:r>
              <a:rPr lang="nl-BE" dirty="0"/>
              <a:t>Modeste</a:t>
            </a:r>
          </a:p>
          <a:p>
            <a:pPr marL="285750" indent="-285750">
              <a:buFontTx/>
              <a:buChar char="-"/>
            </a:pPr>
            <a:r>
              <a:rPr lang="nl-BE" dirty="0"/>
              <a:t>Moyenne</a:t>
            </a:r>
          </a:p>
          <a:p>
            <a:pPr marL="285750" indent="-285750">
              <a:buFontTx/>
              <a:buChar char="-"/>
            </a:pPr>
            <a:r>
              <a:rPr lang="nl-BE" dirty="0" err="1"/>
              <a:t>Aisée</a:t>
            </a:r>
            <a:endParaRPr lang="nl-BE" dirty="0"/>
          </a:p>
          <a:p>
            <a:pPr marL="285750" indent="-285750">
              <a:buFontTx/>
              <a:buChar char="-"/>
            </a:pPr>
            <a:r>
              <a:rPr lang="nl-BE" dirty="0" err="1"/>
              <a:t>Très</a:t>
            </a:r>
            <a:r>
              <a:rPr lang="nl-BE" dirty="0"/>
              <a:t> </a:t>
            </a:r>
            <a:r>
              <a:rPr lang="nl-BE" dirty="0" err="1"/>
              <a:t>aisée</a:t>
            </a:r>
            <a:endParaRPr lang="fr-BE" dirty="0"/>
          </a:p>
        </p:txBody>
      </p:sp>
      <p:sp>
        <p:nvSpPr>
          <p:cNvPr id="10" name="ZoneTexte 9">
            <a:extLst>
              <a:ext uri="{FF2B5EF4-FFF2-40B4-BE49-F238E27FC236}">
                <a16:creationId xmlns:a16="http://schemas.microsoft.com/office/drawing/2014/main" id="{D6847C05-CC01-3A17-6F06-01A083F6FD1B}"/>
              </a:ext>
            </a:extLst>
          </p:cNvPr>
          <p:cNvSpPr txBox="1"/>
          <p:nvPr/>
        </p:nvSpPr>
        <p:spPr>
          <a:xfrm>
            <a:off x="9070328" y="2043154"/>
            <a:ext cx="1601180" cy="369332"/>
          </a:xfrm>
          <a:prstGeom prst="rect">
            <a:avLst/>
          </a:prstGeom>
          <a:noFill/>
        </p:spPr>
        <p:txBody>
          <a:bodyPr wrap="square" rtlCol="0">
            <a:spAutoFit/>
          </a:bodyPr>
          <a:lstStyle/>
          <a:p>
            <a:r>
              <a:rPr lang="nl-BE" dirty="0"/>
              <a:t>     modeste</a:t>
            </a:r>
            <a:endParaRPr lang="fr-BE" dirty="0"/>
          </a:p>
        </p:txBody>
      </p:sp>
      <p:sp>
        <p:nvSpPr>
          <p:cNvPr id="11" name="ZoneTexte 10">
            <a:extLst>
              <a:ext uri="{FF2B5EF4-FFF2-40B4-BE49-F238E27FC236}">
                <a16:creationId xmlns:a16="http://schemas.microsoft.com/office/drawing/2014/main" id="{D6753FD8-6C4C-6345-1EBD-D79C57E496B8}"/>
              </a:ext>
            </a:extLst>
          </p:cNvPr>
          <p:cNvSpPr txBox="1"/>
          <p:nvPr/>
        </p:nvSpPr>
        <p:spPr>
          <a:xfrm>
            <a:off x="9070328" y="2871633"/>
            <a:ext cx="1601180" cy="369332"/>
          </a:xfrm>
          <a:prstGeom prst="rect">
            <a:avLst/>
          </a:prstGeom>
          <a:noFill/>
        </p:spPr>
        <p:txBody>
          <a:bodyPr wrap="square" rtlCol="0">
            <a:spAutoFit/>
          </a:bodyPr>
          <a:lstStyle/>
          <a:p>
            <a:r>
              <a:rPr lang="nl-BE" dirty="0"/>
              <a:t>     </a:t>
            </a:r>
            <a:r>
              <a:rPr lang="nl-BE" dirty="0" err="1"/>
              <a:t>aisée</a:t>
            </a:r>
            <a:endParaRPr lang="fr-BE" dirty="0"/>
          </a:p>
        </p:txBody>
      </p:sp>
      <p:sp>
        <p:nvSpPr>
          <p:cNvPr id="12" name="Accolade fermante 11">
            <a:extLst>
              <a:ext uri="{FF2B5EF4-FFF2-40B4-BE49-F238E27FC236}">
                <a16:creationId xmlns:a16="http://schemas.microsoft.com/office/drawing/2014/main" id="{CF674A21-503F-6C18-63B5-F27A17F23D14}"/>
              </a:ext>
            </a:extLst>
          </p:cNvPr>
          <p:cNvSpPr/>
          <p:nvPr/>
        </p:nvSpPr>
        <p:spPr>
          <a:xfrm>
            <a:off x="9223899" y="2015881"/>
            <a:ext cx="71021" cy="43907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BE"/>
          </a:p>
        </p:txBody>
      </p:sp>
      <p:sp>
        <p:nvSpPr>
          <p:cNvPr id="13" name="Accolade fermante 12">
            <a:extLst>
              <a:ext uri="{FF2B5EF4-FFF2-40B4-BE49-F238E27FC236}">
                <a16:creationId xmlns:a16="http://schemas.microsoft.com/office/drawing/2014/main" id="{4E088697-F28C-9BBA-7FC4-E44DDDE21ACE}"/>
              </a:ext>
            </a:extLst>
          </p:cNvPr>
          <p:cNvSpPr/>
          <p:nvPr/>
        </p:nvSpPr>
        <p:spPr>
          <a:xfrm>
            <a:off x="9223899" y="2883177"/>
            <a:ext cx="71021" cy="43907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BE"/>
          </a:p>
        </p:txBody>
      </p:sp>
      <p:cxnSp>
        <p:nvCxnSpPr>
          <p:cNvPr id="14" name="Connecteur droit avec flèche 13">
            <a:extLst>
              <a:ext uri="{FF2B5EF4-FFF2-40B4-BE49-F238E27FC236}">
                <a16:creationId xmlns:a16="http://schemas.microsoft.com/office/drawing/2014/main" id="{454D822A-694E-337F-C227-64F394007E95}"/>
              </a:ext>
            </a:extLst>
          </p:cNvPr>
          <p:cNvCxnSpPr>
            <a:cxnSpLocks/>
          </p:cNvCxnSpPr>
          <p:nvPr/>
        </p:nvCxnSpPr>
        <p:spPr>
          <a:xfrm>
            <a:off x="8966446" y="2702207"/>
            <a:ext cx="3284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03E87DDA-9D27-D125-C55F-5B44AE68FC47}"/>
              </a:ext>
            </a:extLst>
          </p:cNvPr>
          <p:cNvSpPr txBox="1"/>
          <p:nvPr/>
        </p:nvSpPr>
        <p:spPr>
          <a:xfrm>
            <a:off x="9070328" y="2517541"/>
            <a:ext cx="1601180" cy="369332"/>
          </a:xfrm>
          <a:prstGeom prst="rect">
            <a:avLst/>
          </a:prstGeom>
          <a:noFill/>
        </p:spPr>
        <p:txBody>
          <a:bodyPr wrap="square" rtlCol="0">
            <a:spAutoFit/>
          </a:bodyPr>
          <a:lstStyle/>
          <a:p>
            <a:r>
              <a:rPr lang="nl-BE" dirty="0"/>
              <a:t>     moyenne</a:t>
            </a:r>
            <a:endParaRPr lang="fr-BE" dirty="0"/>
          </a:p>
        </p:txBody>
      </p:sp>
    </p:spTree>
    <p:extLst>
      <p:ext uri="{BB962C8B-B14F-4D97-AF65-F5344CB8AC3E}">
        <p14:creationId xmlns:p14="http://schemas.microsoft.com/office/powerpoint/2010/main" val="652250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D6A861EE-2981-C2E7-157E-371FB4126B0C}"/>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Situation</a:t>
            </a:r>
            <a:r>
              <a:rPr lang="nl-BE" dirty="0">
                <a:solidFill>
                  <a:srgbClr val="E31A1C"/>
                </a:solidFill>
                <a:latin typeface="Calibri" panose="020F0502020204030204"/>
              </a:rPr>
              <a:t> </a:t>
            </a:r>
            <a:r>
              <a:rPr lang="nl-BE" dirty="0" err="1">
                <a:solidFill>
                  <a:srgbClr val="E31A1C"/>
                </a:solidFill>
                <a:latin typeface="Calibri" panose="020F0502020204030204"/>
              </a:rPr>
              <a:t>financière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ED577D5F-3A76-AA58-0A88-954A04C8E104}"/>
              </a:ext>
            </a:extLst>
          </p:cNvPr>
          <p:cNvSpPr txBox="1"/>
          <p:nvPr/>
        </p:nvSpPr>
        <p:spPr>
          <a:xfrm>
            <a:off x="865451" y="1274815"/>
            <a:ext cx="9876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Comment estimez-vous votre situation financière actuelle ? </a:t>
            </a:r>
          </a:p>
        </p:txBody>
      </p:sp>
      <p:pic>
        <p:nvPicPr>
          <p:cNvPr id="8" name="Image 7">
            <a:extLst>
              <a:ext uri="{FF2B5EF4-FFF2-40B4-BE49-F238E27FC236}">
                <a16:creationId xmlns:a16="http://schemas.microsoft.com/office/drawing/2014/main" id="{E47C8564-EC6D-BB40-6CE1-21E900195C8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65E93DF4-4DEA-07C3-F2B4-E2619EC2B614}"/>
              </a:ext>
            </a:extLst>
          </p:cNvPr>
          <p:cNvSpPr txBox="1"/>
          <p:nvPr/>
        </p:nvSpPr>
        <p:spPr>
          <a:xfrm>
            <a:off x="7502248" y="1406678"/>
            <a:ext cx="3000652" cy="2308324"/>
          </a:xfrm>
          <a:prstGeom prst="rect">
            <a:avLst/>
          </a:prstGeom>
          <a:noFill/>
        </p:spPr>
        <p:txBody>
          <a:bodyPr wrap="square" rtlCol="0">
            <a:spAutoFit/>
          </a:bodyPr>
          <a:lstStyle/>
          <a:p>
            <a:r>
              <a:rPr lang="nl-BE" dirty="0" err="1"/>
              <a:t>Choix</a:t>
            </a:r>
            <a:r>
              <a:rPr lang="nl-BE" dirty="0"/>
              <a:t> de </a:t>
            </a:r>
            <a:r>
              <a:rPr lang="nl-BE" dirty="0" err="1"/>
              <a:t>réponses</a:t>
            </a:r>
            <a:r>
              <a:rPr lang="nl-BE" dirty="0"/>
              <a:t> : </a:t>
            </a:r>
          </a:p>
          <a:p>
            <a:pPr marL="285750" indent="-285750">
              <a:buFontTx/>
              <a:buChar char="-"/>
            </a:pPr>
            <a:r>
              <a:rPr lang="nl-BE" dirty="0"/>
              <a:t>1. Je ne m’en </a:t>
            </a:r>
            <a:r>
              <a:rPr lang="nl-BE" dirty="0" err="1"/>
              <a:t>sors</a:t>
            </a:r>
            <a:r>
              <a:rPr lang="nl-BE" dirty="0"/>
              <a:t> pas </a:t>
            </a:r>
            <a:r>
              <a:rPr lang="nl-BE" dirty="0" err="1"/>
              <a:t>financièrement</a:t>
            </a:r>
            <a:endParaRPr lang="nl-BE" dirty="0"/>
          </a:p>
          <a:p>
            <a:pPr marL="285750" indent="-285750">
              <a:buFontTx/>
              <a:buChar char="-"/>
            </a:pPr>
            <a:r>
              <a:rPr lang="nl-BE" dirty="0"/>
              <a:t>2</a:t>
            </a:r>
          </a:p>
          <a:p>
            <a:pPr marL="285750" indent="-285750">
              <a:buFontTx/>
              <a:buChar char="-"/>
            </a:pPr>
            <a:r>
              <a:rPr lang="nl-BE" dirty="0"/>
              <a:t>3</a:t>
            </a:r>
          </a:p>
          <a:p>
            <a:pPr marL="285750" indent="-285750">
              <a:buFontTx/>
              <a:buChar char="-"/>
            </a:pPr>
            <a:r>
              <a:rPr lang="nl-BE" dirty="0"/>
              <a:t>4</a:t>
            </a:r>
          </a:p>
          <a:p>
            <a:pPr marL="285750" indent="-285750">
              <a:buFontTx/>
              <a:buChar char="-"/>
            </a:pPr>
            <a:r>
              <a:rPr lang="nl-BE" dirty="0"/>
              <a:t>5. Je suis </a:t>
            </a:r>
            <a:r>
              <a:rPr lang="nl-BE" dirty="0" err="1"/>
              <a:t>vraiment</a:t>
            </a:r>
            <a:r>
              <a:rPr lang="nl-BE" dirty="0"/>
              <a:t> à </a:t>
            </a:r>
            <a:r>
              <a:rPr lang="nl-BE" dirty="0" err="1"/>
              <a:t>l’aise</a:t>
            </a:r>
            <a:r>
              <a:rPr lang="nl-BE" dirty="0"/>
              <a:t> </a:t>
            </a:r>
            <a:r>
              <a:rPr lang="nl-BE" dirty="0" err="1"/>
              <a:t>financièrement</a:t>
            </a:r>
            <a:endParaRPr lang="fr-BE" dirty="0"/>
          </a:p>
        </p:txBody>
      </p:sp>
      <p:sp>
        <p:nvSpPr>
          <p:cNvPr id="10" name="ZoneTexte 9">
            <a:extLst>
              <a:ext uri="{FF2B5EF4-FFF2-40B4-BE49-F238E27FC236}">
                <a16:creationId xmlns:a16="http://schemas.microsoft.com/office/drawing/2014/main" id="{BD89787B-B057-76D7-4543-A8D0910DB2A2}"/>
              </a:ext>
            </a:extLst>
          </p:cNvPr>
          <p:cNvSpPr txBox="1"/>
          <p:nvPr/>
        </p:nvSpPr>
        <p:spPr>
          <a:xfrm>
            <a:off x="10435471" y="1787523"/>
            <a:ext cx="1819922" cy="646331"/>
          </a:xfrm>
          <a:prstGeom prst="rect">
            <a:avLst/>
          </a:prstGeom>
          <a:noFill/>
        </p:spPr>
        <p:txBody>
          <a:bodyPr wrap="square" rtlCol="0">
            <a:spAutoFit/>
          </a:bodyPr>
          <a:lstStyle/>
          <a:p>
            <a:r>
              <a:rPr lang="nl-BE" dirty="0" err="1"/>
              <a:t>Difficultés</a:t>
            </a:r>
            <a:r>
              <a:rPr lang="nl-BE" dirty="0"/>
              <a:t> </a:t>
            </a:r>
            <a:r>
              <a:rPr lang="nl-BE" dirty="0" err="1"/>
              <a:t>financières</a:t>
            </a:r>
            <a:endParaRPr lang="fr-BE" dirty="0"/>
          </a:p>
        </p:txBody>
      </p:sp>
      <p:sp>
        <p:nvSpPr>
          <p:cNvPr id="11" name="ZoneTexte 10">
            <a:extLst>
              <a:ext uri="{FF2B5EF4-FFF2-40B4-BE49-F238E27FC236}">
                <a16:creationId xmlns:a16="http://schemas.microsoft.com/office/drawing/2014/main" id="{4D8EE0F1-166C-9C8D-ACC4-B9D5043FE1C1}"/>
              </a:ext>
            </a:extLst>
          </p:cNvPr>
          <p:cNvSpPr txBox="1"/>
          <p:nvPr/>
        </p:nvSpPr>
        <p:spPr>
          <a:xfrm>
            <a:off x="10502900" y="2499786"/>
            <a:ext cx="1819922" cy="369332"/>
          </a:xfrm>
          <a:prstGeom prst="rect">
            <a:avLst/>
          </a:prstGeom>
          <a:noFill/>
        </p:spPr>
        <p:txBody>
          <a:bodyPr wrap="square" rtlCol="0">
            <a:spAutoFit/>
          </a:bodyPr>
          <a:lstStyle/>
          <a:p>
            <a:r>
              <a:rPr lang="nl-BE" dirty="0" err="1"/>
              <a:t>Neutre</a:t>
            </a:r>
            <a:endParaRPr lang="fr-BE" dirty="0"/>
          </a:p>
        </p:txBody>
      </p:sp>
      <p:sp>
        <p:nvSpPr>
          <p:cNvPr id="12" name="ZoneTexte 11">
            <a:extLst>
              <a:ext uri="{FF2B5EF4-FFF2-40B4-BE49-F238E27FC236}">
                <a16:creationId xmlns:a16="http://schemas.microsoft.com/office/drawing/2014/main" id="{BC6DC279-596A-005E-C9B0-E899D872AA55}"/>
              </a:ext>
            </a:extLst>
          </p:cNvPr>
          <p:cNvSpPr txBox="1"/>
          <p:nvPr/>
        </p:nvSpPr>
        <p:spPr>
          <a:xfrm>
            <a:off x="10469186" y="2869118"/>
            <a:ext cx="1819922" cy="646331"/>
          </a:xfrm>
          <a:prstGeom prst="rect">
            <a:avLst/>
          </a:prstGeom>
          <a:noFill/>
        </p:spPr>
        <p:txBody>
          <a:bodyPr wrap="square" rtlCol="0">
            <a:spAutoFit/>
          </a:bodyPr>
          <a:lstStyle/>
          <a:p>
            <a:r>
              <a:rPr lang="nl-BE" dirty="0" err="1"/>
              <a:t>Aisance</a:t>
            </a:r>
            <a:r>
              <a:rPr lang="nl-BE" dirty="0"/>
              <a:t> </a:t>
            </a:r>
            <a:r>
              <a:rPr lang="nl-BE" dirty="0" err="1"/>
              <a:t>financière</a:t>
            </a:r>
            <a:endParaRPr lang="fr-BE" dirty="0"/>
          </a:p>
        </p:txBody>
      </p:sp>
      <p:sp>
        <p:nvSpPr>
          <p:cNvPr id="13" name="Accolade fermante 12">
            <a:extLst>
              <a:ext uri="{FF2B5EF4-FFF2-40B4-BE49-F238E27FC236}">
                <a16:creationId xmlns:a16="http://schemas.microsoft.com/office/drawing/2014/main" id="{607748F0-0BA7-AC52-DF39-C8B7A5205DE3}"/>
              </a:ext>
            </a:extLst>
          </p:cNvPr>
          <p:cNvSpPr/>
          <p:nvPr/>
        </p:nvSpPr>
        <p:spPr>
          <a:xfrm>
            <a:off x="10253709" y="2869118"/>
            <a:ext cx="115409" cy="8832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BE"/>
          </a:p>
        </p:txBody>
      </p:sp>
      <p:sp>
        <p:nvSpPr>
          <p:cNvPr id="14" name="Accolade fermante 13">
            <a:extLst>
              <a:ext uri="{FF2B5EF4-FFF2-40B4-BE49-F238E27FC236}">
                <a16:creationId xmlns:a16="http://schemas.microsoft.com/office/drawing/2014/main" id="{CD286D1B-B0AC-58EC-57B1-CE7D3E14480D}"/>
              </a:ext>
            </a:extLst>
          </p:cNvPr>
          <p:cNvSpPr/>
          <p:nvPr/>
        </p:nvSpPr>
        <p:spPr>
          <a:xfrm>
            <a:off x="10253709" y="1677542"/>
            <a:ext cx="115409" cy="8832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BE"/>
          </a:p>
        </p:txBody>
      </p:sp>
      <p:cxnSp>
        <p:nvCxnSpPr>
          <p:cNvPr id="16" name="Connecteur droit avec flèche 15">
            <a:extLst>
              <a:ext uri="{FF2B5EF4-FFF2-40B4-BE49-F238E27FC236}">
                <a16:creationId xmlns:a16="http://schemas.microsoft.com/office/drawing/2014/main" id="{6F12AFBE-46F3-CCF9-6E13-6E74A51F90E8}"/>
              </a:ext>
            </a:extLst>
          </p:cNvPr>
          <p:cNvCxnSpPr>
            <a:cxnSpLocks/>
          </p:cNvCxnSpPr>
          <p:nvPr/>
        </p:nvCxnSpPr>
        <p:spPr>
          <a:xfrm>
            <a:off x="10005134" y="2684452"/>
            <a:ext cx="4640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54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57244"/>
            <a:ext cx="8930299" cy="943512"/>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Temps</a:t>
            </a:r>
            <a:r>
              <a:rPr lang="nl-BE" sz="5400" b="1" dirty="0">
                <a:solidFill>
                  <a:srgbClr val="E31A1C"/>
                </a:solidFill>
                <a:latin typeface="Calibri Light" panose="020F0302020204030204"/>
              </a:rPr>
              <a:t> libre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73613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C3968866-13CA-98D6-5BE6-828B8B8B6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2584" y="5993456"/>
            <a:ext cx="1557976" cy="667704"/>
          </a:xfrm>
          <a:prstGeom prst="rect">
            <a:avLst/>
          </a:prstGeom>
        </p:spPr>
      </p:pic>
      <p:sp>
        <p:nvSpPr>
          <p:cNvPr id="3" name="Rectangle 2">
            <a:extLst>
              <a:ext uri="{FF2B5EF4-FFF2-40B4-BE49-F238E27FC236}">
                <a16:creationId xmlns:a16="http://schemas.microsoft.com/office/drawing/2014/main" id="{0FBFE37E-569E-28DF-E37B-2F6B8458200B}"/>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C0FE33AD-B37E-4793-0987-84E0A89A5D59}"/>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C238F712-12BF-8031-FD63-C26D2F160EFE}"/>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Résumé</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BC40F5CD-C5DF-F3FC-7E3C-B5AD002FEFA5}"/>
              </a:ext>
            </a:extLst>
          </p:cNvPr>
          <p:cNvSpPr txBox="1"/>
          <p:nvPr/>
        </p:nvSpPr>
        <p:spPr>
          <a:xfrm>
            <a:off x="1020428" y="1232117"/>
            <a:ext cx="9570452" cy="5693866"/>
          </a:xfrm>
          <a:prstGeom prst="rect">
            <a:avLst/>
          </a:prstGeom>
          <a:noFill/>
        </p:spPr>
        <p:txBody>
          <a:bodyPr wrap="square" rtlCol="0">
            <a:spAutoFit/>
          </a:bodyPr>
          <a:lstStyle/>
          <a:p>
            <a:pPr marL="285750" indent="-285750">
              <a:buFont typeface="Arial" panose="020B0604020202020204" pitchFamily="34" charset="0"/>
              <a:buChar char="•"/>
            </a:pPr>
            <a:r>
              <a:rPr lang="fr-BE" sz="1400" dirty="0"/>
              <a:t>Les trois loisirs mentionnés le plus par les jeunes de 18-25 ans sont : faire du sport (47%), passer du temps avec des </a:t>
            </a:r>
            <a:r>
              <a:rPr lang="fr-BE" sz="1400" dirty="0" err="1"/>
              <a:t>ami·e·s</a:t>
            </a:r>
            <a:r>
              <a:rPr lang="fr-BE" sz="1400" dirty="0"/>
              <a:t> ou en couple (32%) et lire (25%).</a:t>
            </a:r>
          </a:p>
          <a:p>
            <a:pPr marL="285750" indent="-285750">
              <a:buFont typeface="Arial" panose="020B0604020202020204" pitchFamily="34" charset="0"/>
              <a:buChar char="•"/>
            </a:pPr>
            <a:r>
              <a:rPr lang="fr-BE" sz="1400" dirty="0"/>
              <a:t>En ce qui concerne la santé psychique, 41% des jeunes sont souvent voire très souvent </a:t>
            </a:r>
            <a:r>
              <a:rPr lang="fr-BE" sz="1400" dirty="0" err="1"/>
              <a:t>anxieux·ses</a:t>
            </a:r>
            <a:r>
              <a:rPr lang="fr-BE" sz="1400" dirty="0"/>
              <a:t>, </a:t>
            </a:r>
            <a:r>
              <a:rPr lang="fr-BE" sz="1400" dirty="0" err="1"/>
              <a:t>angoissé·e·s</a:t>
            </a:r>
            <a:r>
              <a:rPr lang="fr-BE" sz="1400" dirty="0"/>
              <a:t>, voire en dépression. Ce chiffre est de 33% dans l’ensemble de la population belge francophone, en reprenant toutes les catégories d’âge (Baromètre Confiance et Bien-Être (BCBE) réalisé chaque année par Solidaris, 2022). 68% des jeunes savent vers </a:t>
            </a:r>
            <a:r>
              <a:rPr lang="fr-BE" sz="1400" dirty="0" err="1"/>
              <a:t>quel·le·s</a:t>
            </a:r>
            <a:r>
              <a:rPr lang="fr-BE" sz="1400" dirty="0"/>
              <a:t> </a:t>
            </a:r>
            <a:r>
              <a:rPr lang="fr-BE" sz="1400" dirty="0" err="1"/>
              <a:t>professionnel·le·s</a:t>
            </a:r>
            <a:r>
              <a:rPr lang="fr-BE" sz="1400" dirty="0"/>
              <a:t> ou quelle(s) structure(s) </a:t>
            </a:r>
            <a:r>
              <a:rPr lang="fr-BE" sz="1400" dirty="0" err="1"/>
              <a:t>ils·elles</a:t>
            </a:r>
            <a:r>
              <a:rPr lang="fr-BE" sz="1400" dirty="0"/>
              <a:t> peuvent se tourner si </a:t>
            </a:r>
            <a:r>
              <a:rPr lang="fr-BE" sz="1400" dirty="0" err="1"/>
              <a:t>ils·elles</a:t>
            </a:r>
            <a:r>
              <a:rPr lang="fr-BE" sz="1400" dirty="0"/>
              <a:t> ont besoin d’aide psychologique.</a:t>
            </a:r>
          </a:p>
          <a:p>
            <a:pPr marL="285750" indent="-285750">
              <a:buFont typeface="Arial" panose="020B0604020202020204" pitchFamily="34" charset="0"/>
              <a:buChar char="•"/>
            </a:pPr>
            <a:r>
              <a:rPr lang="fr-BE" sz="1400" dirty="0"/>
              <a:t>Concernant la santé en général, 71% des jeunes s’estiment être en bon voire très bon état de santé en général. Cette proportion est plus faible chez les jeunes </a:t>
            </a:r>
            <a:r>
              <a:rPr lang="fr-BE" sz="1400" dirty="0" err="1"/>
              <a:t>issu·e·s</a:t>
            </a:r>
            <a:r>
              <a:rPr lang="fr-BE" sz="1400" dirty="0"/>
              <a:t> d’une famille modeste (64%) et chez les jeunes ayant des difficultés financières actuellement (59%). La santé en général est fortement corrélée à la santé mentale. Moins les jeunes se sentent </a:t>
            </a:r>
            <a:r>
              <a:rPr lang="fr-BE" sz="1400" dirty="0" err="1"/>
              <a:t>anxieux·ses</a:t>
            </a:r>
            <a:r>
              <a:rPr lang="fr-BE" sz="1400" dirty="0"/>
              <a:t>, </a:t>
            </a:r>
            <a:r>
              <a:rPr lang="fr-BE" sz="1400" dirty="0" err="1"/>
              <a:t>angoissé·e·s</a:t>
            </a:r>
            <a:r>
              <a:rPr lang="fr-BE" sz="1400" dirty="0"/>
              <a:t> voire en dépression plus </a:t>
            </a:r>
            <a:r>
              <a:rPr lang="fr-BE" sz="1400" dirty="0" err="1"/>
              <a:t>ils·elles</a:t>
            </a:r>
            <a:r>
              <a:rPr lang="fr-BE" sz="1400" dirty="0"/>
              <a:t> disent être en bon voire très bon état de santé générale.</a:t>
            </a:r>
          </a:p>
          <a:p>
            <a:pPr marL="285750" indent="-285750">
              <a:buFont typeface="Arial" panose="020B0604020202020204" pitchFamily="34" charset="0"/>
              <a:buChar char="•"/>
            </a:pPr>
            <a:r>
              <a:rPr lang="fr-BE" sz="1400" dirty="0"/>
              <a:t>32% des jeunes jugent leur vie insatisfaisante. Ce chiffre grimpe à 60% chez les </a:t>
            </a:r>
            <a:r>
              <a:rPr lang="fr-BE" sz="1400" dirty="0" err="1"/>
              <a:t>Neet</a:t>
            </a:r>
            <a:r>
              <a:rPr lang="fr-BE" sz="1400" dirty="0"/>
              <a:t>*. Cette insatisfaction est également très élevée chez les jeunes monoparentaux (67%) et chez les couples avec enfants (56%). Cette proportion augmente avec la précarité actuelle et la précarité de la famille.</a:t>
            </a:r>
          </a:p>
          <a:p>
            <a:pPr marL="285750" indent="-285750">
              <a:buFont typeface="Arial" panose="020B0604020202020204" pitchFamily="34" charset="0"/>
              <a:buChar char="•"/>
            </a:pPr>
            <a:r>
              <a:rPr lang="fr-BE" sz="1400" dirty="0"/>
              <a:t>Les trois marques d’engagement qui ont les plus été citées par les jeunes sont : la signature d’une pétition (76%), le partage d’une publication engagée sur les réseaux sociaux (59%) et le don à une organisation (55%). Les jeunes ayant le plus haut score d’engagement sont des femmes (56%), des </a:t>
            </a:r>
            <a:r>
              <a:rPr lang="fr-BE" sz="1400" dirty="0" err="1"/>
              <a:t>étudiant·e·s</a:t>
            </a:r>
            <a:r>
              <a:rPr lang="fr-BE" sz="1400" dirty="0"/>
              <a:t> (52%), des jeunes </a:t>
            </a:r>
            <a:r>
              <a:rPr lang="fr-BE" sz="1400" dirty="0" err="1"/>
              <a:t>issu·e·s</a:t>
            </a:r>
            <a:r>
              <a:rPr lang="fr-BE" sz="1400" dirty="0"/>
              <a:t> d’une famille aisée (64%) et ayant une aisance financière (55%). Les plus </a:t>
            </a:r>
            <a:r>
              <a:rPr lang="fr-BE" sz="1400" dirty="0" err="1"/>
              <a:t>diplômé·e·s</a:t>
            </a:r>
            <a:r>
              <a:rPr lang="fr-BE" sz="1400" dirty="0"/>
              <a:t> sont aussi les plus </a:t>
            </a:r>
            <a:r>
              <a:rPr lang="fr-BE" sz="1400" dirty="0" err="1"/>
              <a:t>engagé·e·s</a:t>
            </a:r>
            <a:r>
              <a:rPr lang="fr-BE" sz="1400" dirty="0"/>
              <a:t>.</a:t>
            </a:r>
          </a:p>
          <a:p>
            <a:pPr marL="285750" indent="-285750">
              <a:buFont typeface="Arial" panose="020B0604020202020204" pitchFamily="34" charset="0"/>
              <a:buChar char="•"/>
            </a:pPr>
            <a:r>
              <a:rPr lang="fr-BE" sz="1400" dirty="0"/>
              <a:t>Lorsqu’on demande aux jeunes quelles doivent être les priorités des prochains gouvernements, 38% répondent spontanément l’environnement, le climat. Ensuite viennent les inégalités sociales (18%), la santé (dont mentale) (15%), l’enseignement (14%) et les intérêts des jeunes (13%).</a:t>
            </a:r>
          </a:p>
          <a:p>
            <a:pPr marL="285750" indent="-285750">
              <a:buFont typeface="Arial" panose="020B0604020202020204" pitchFamily="34" charset="0"/>
              <a:buChar char="•"/>
            </a:pPr>
            <a:r>
              <a:rPr lang="fr-BE" sz="1400" dirty="0"/>
              <a:t>Ensuite, lorsqu’on demande pour une liste fermée de thématiques si celles-ci devraient constituer un sujet indispensable ou non pour les politiques (de manière assistée), la santé vient en première position avec 90% des jeunes qui jugent qu’il s’agit d’un sujet indispensable. Ensuite viennent l’accès à l’emploi (86%) et l’égalité entre les femmes et les hommes (85%). Le changement climatique – environnement arrive en 4</a:t>
            </a:r>
            <a:r>
              <a:rPr lang="fr-BE" sz="1400" baseline="30000" dirty="0"/>
              <a:t>ème</a:t>
            </a:r>
            <a:r>
              <a:rPr lang="fr-BE" sz="1400" dirty="0"/>
              <a:t> position avec 84% des jeunes qui estiment qu’il s’agit d’un sujet indispensable pour les politiques.</a:t>
            </a:r>
          </a:p>
        </p:txBody>
      </p:sp>
      <p:sp>
        <p:nvSpPr>
          <p:cNvPr id="2" name="ZoneTexte 1">
            <a:extLst>
              <a:ext uri="{FF2B5EF4-FFF2-40B4-BE49-F238E27FC236}">
                <a16:creationId xmlns:a16="http://schemas.microsoft.com/office/drawing/2014/main" id="{EDFA10D4-94F0-56B7-BF58-C1775106540F}"/>
              </a:ext>
            </a:extLst>
          </p:cNvPr>
          <p:cNvSpPr txBox="1"/>
          <p:nvPr/>
        </p:nvSpPr>
        <p:spPr>
          <a:xfrm>
            <a:off x="2916047" y="6656709"/>
            <a:ext cx="9275953" cy="230832"/>
          </a:xfrm>
          <a:prstGeom prst="rect">
            <a:avLst/>
          </a:prstGeom>
          <a:noFill/>
        </p:spPr>
        <p:txBody>
          <a:bodyPr wrap="square" rtlCol="0">
            <a:spAutoFit/>
          </a:bodyPr>
          <a:lstStyle/>
          <a:p>
            <a:r>
              <a:rPr lang="nl-BE" sz="900" dirty="0"/>
              <a:t>*Neet (</a:t>
            </a:r>
            <a:r>
              <a:rPr lang="en-US" sz="900" dirty="0"/>
              <a:t>Not in Education, Employment or Training) </a:t>
            </a:r>
            <a:r>
              <a:rPr lang="en-US" sz="900" dirty="0" err="1"/>
              <a:t>regroupe</a:t>
            </a:r>
            <a:r>
              <a:rPr lang="en-US" sz="900" dirty="0"/>
              <a:t> les </a:t>
            </a:r>
            <a:r>
              <a:rPr lang="en-US" sz="900" dirty="0" err="1"/>
              <a:t>jeunes</a:t>
            </a:r>
            <a:r>
              <a:rPr lang="en-US" sz="900" dirty="0"/>
              <a:t> </a:t>
            </a:r>
            <a:r>
              <a:rPr lang="en-US" sz="900" dirty="0" err="1"/>
              <a:t>n’étant</a:t>
            </a:r>
            <a:r>
              <a:rPr lang="en-US" sz="900" dirty="0"/>
              <a:t> </a:t>
            </a:r>
            <a:r>
              <a:rPr lang="en-US" sz="900" dirty="0" err="1"/>
              <a:t>ni</a:t>
            </a:r>
            <a:r>
              <a:rPr lang="en-US" sz="900" dirty="0"/>
              <a:t> aux études </a:t>
            </a:r>
            <a:r>
              <a:rPr lang="en-US" sz="900" dirty="0" err="1"/>
              <a:t>ni</a:t>
            </a:r>
            <a:r>
              <a:rPr lang="en-US" sz="900" dirty="0"/>
              <a:t> </a:t>
            </a:r>
            <a:r>
              <a:rPr lang="en-US" sz="900" dirty="0" err="1"/>
              <a:t>en</a:t>
            </a:r>
            <a:r>
              <a:rPr lang="en-US" sz="900" dirty="0"/>
              <a:t> </a:t>
            </a:r>
            <a:r>
              <a:rPr lang="en-US" sz="900" dirty="0" err="1"/>
              <a:t>emploi</a:t>
            </a:r>
            <a:r>
              <a:rPr lang="en-US" sz="900" dirty="0"/>
              <a:t> (les </a:t>
            </a:r>
            <a:r>
              <a:rPr lang="en-US" sz="900" dirty="0" err="1"/>
              <a:t>jeunes</a:t>
            </a:r>
            <a:r>
              <a:rPr lang="en-US" sz="900" dirty="0"/>
              <a:t> au </a:t>
            </a:r>
            <a:r>
              <a:rPr lang="en-US" sz="900" dirty="0" err="1"/>
              <a:t>chômage</a:t>
            </a:r>
            <a:r>
              <a:rPr lang="en-US" sz="900" dirty="0"/>
              <a:t> et </a:t>
            </a:r>
            <a:r>
              <a:rPr lang="en-US" sz="900" dirty="0" err="1"/>
              <a:t>en</a:t>
            </a:r>
            <a:r>
              <a:rPr lang="en-US" sz="900" dirty="0"/>
              <a:t> </a:t>
            </a:r>
            <a:r>
              <a:rPr lang="en-US" sz="900" dirty="0" err="1"/>
              <a:t>incapacité</a:t>
            </a:r>
            <a:r>
              <a:rPr lang="en-US" sz="900" dirty="0"/>
              <a:t> de travail </a:t>
            </a:r>
            <a:r>
              <a:rPr lang="en-US" sz="900" dirty="0" err="1"/>
              <a:t>sont</a:t>
            </a:r>
            <a:r>
              <a:rPr lang="en-US" sz="900" dirty="0"/>
              <a:t> </a:t>
            </a:r>
            <a:r>
              <a:rPr lang="en-US" sz="900" dirty="0" err="1"/>
              <a:t>compris</a:t>
            </a:r>
            <a:r>
              <a:rPr lang="en-US" sz="900" dirty="0"/>
              <a:t> dans </a:t>
            </a:r>
            <a:r>
              <a:rPr lang="en-US" sz="900" dirty="0" err="1"/>
              <a:t>cette</a:t>
            </a:r>
            <a:r>
              <a:rPr lang="en-US" sz="900" dirty="0"/>
              <a:t> </a:t>
            </a:r>
            <a:r>
              <a:rPr lang="en-US" sz="900" dirty="0" err="1"/>
              <a:t>catégorie</a:t>
            </a:r>
            <a:r>
              <a:rPr lang="en-US" sz="900" dirty="0"/>
              <a:t>)</a:t>
            </a:r>
            <a:endParaRPr lang="fr-BE" sz="900" dirty="0"/>
          </a:p>
        </p:txBody>
      </p:sp>
    </p:spTree>
    <p:extLst>
      <p:ext uri="{BB962C8B-B14F-4D97-AF65-F5344CB8AC3E}">
        <p14:creationId xmlns:p14="http://schemas.microsoft.com/office/powerpoint/2010/main" val="39716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04FCF036-509B-7839-EBF4-8668B5907A0D}"/>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Profil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85D2D96-9535-4C88-F9DC-29C69E2924EA}"/>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Quelles sont les activités que vous faites durant votre temps libre ? </a:t>
            </a:r>
          </a:p>
        </p:txBody>
      </p:sp>
      <p:pic>
        <p:nvPicPr>
          <p:cNvPr id="8" name="Image 7">
            <a:extLst>
              <a:ext uri="{FF2B5EF4-FFF2-40B4-BE49-F238E27FC236}">
                <a16:creationId xmlns:a16="http://schemas.microsoft.com/office/drawing/2014/main" id="{A1DD8C22-5D21-4913-DBA5-B160ABA29E2B}"/>
              </a:ext>
            </a:extLst>
          </p:cNvPr>
          <p:cNvPicPr>
            <a:picLocks/>
          </p:cNvPicPr>
          <p:nvPr/>
        </p:nvPicPr>
        <p:blipFill rotWithShape="1">
          <a:blip r:embed="rId5">
            <a:extLst>
              <a:ext uri="{28A0092B-C50C-407E-A947-70E740481C1C}">
                <a14:useLocalDpi xmlns:a14="http://schemas.microsoft.com/office/drawing/2010/main" val="0"/>
              </a:ext>
            </a:extLst>
          </a:blip>
          <a:srcRect l="29515" r="27437"/>
          <a:stretch/>
        </p:blipFill>
        <p:spPr>
          <a:xfrm>
            <a:off x="1045027" y="1737195"/>
            <a:ext cx="3340359" cy="4800600"/>
          </a:xfrm>
          <a:prstGeom prst="rect">
            <a:avLst/>
          </a:prstGeom>
        </p:spPr>
      </p:pic>
      <p:sp>
        <p:nvSpPr>
          <p:cNvPr id="9" name="ZoneTexte 8">
            <a:extLst>
              <a:ext uri="{FF2B5EF4-FFF2-40B4-BE49-F238E27FC236}">
                <a16:creationId xmlns:a16="http://schemas.microsoft.com/office/drawing/2014/main" id="{4C944007-4086-B3FC-E79E-9FE835EC2707}"/>
              </a:ext>
            </a:extLst>
          </p:cNvPr>
          <p:cNvSpPr txBox="1"/>
          <p:nvPr/>
        </p:nvSpPr>
        <p:spPr>
          <a:xfrm>
            <a:off x="4636682" y="1644148"/>
            <a:ext cx="7356765" cy="4524315"/>
          </a:xfrm>
          <a:prstGeom prst="rect">
            <a:avLst/>
          </a:prstGeom>
          <a:noFill/>
        </p:spPr>
        <p:txBody>
          <a:bodyPr wrap="square" rtlCol="0">
            <a:spAutoFit/>
          </a:bodyPr>
          <a:lstStyle/>
          <a:p>
            <a:r>
              <a:rPr lang="nl-BE" sz="1200" dirty="0"/>
              <a:t>Top 3 des </a:t>
            </a:r>
            <a:r>
              <a:rPr lang="nl-BE" sz="1200" dirty="0" err="1"/>
              <a:t>activités</a:t>
            </a:r>
            <a:r>
              <a:rPr lang="nl-BE" sz="1200" dirty="0"/>
              <a:t> </a:t>
            </a:r>
            <a:r>
              <a:rPr lang="nl-BE" sz="1200" dirty="0" err="1"/>
              <a:t>réalisées</a:t>
            </a:r>
            <a:r>
              <a:rPr lang="nl-BE" sz="1200" dirty="0"/>
              <a:t> pendant </a:t>
            </a:r>
            <a:r>
              <a:rPr lang="nl-BE" sz="1200" dirty="0" err="1"/>
              <a:t>le</a:t>
            </a:r>
            <a:r>
              <a:rPr lang="nl-BE" sz="1200" dirty="0"/>
              <a:t> </a:t>
            </a:r>
            <a:r>
              <a:rPr lang="nl-BE" sz="1200" dirty="0" err="1"/>
              <a:t>temps</a:t>
            </a:r>
            <a:r>
              <a:rPr lang="nl-BE" sz="1200" dirty="0"/>
              <a:t> libre : </a:t>
            </a:r>
          </a:p>
          <a:p>
            <a:pPr marL="171450" indent="-171450">
              <a:buFontTx/>
              <a:buChar char="-"/>
            </a:pPr>
            <a:r>
              <a:rPr lang="nl-BE" sz="1200" dirty="0"/>
              <a:t>Faire du sport (47,1%)</a:t>
            </a:r>
          </a:p>
          <a:p>
            <a:pPr lvl="1"/>
            <a:r>
              <a:rPr lang="nl-BE" sz="1200" dirty="0"/>
              <a:t>Plus </a:t>
            </a:r>
            <a:r>
              <a:rPr lang="nl-BE" sz="1200" dirty="0" err="1"/>
              <a:t>mentionné</a:t>
            </a:r>
            <a:r>
              <a:rPr lang="nl-BE" sz="1200" dirty="0"/>
              <a:t> :</a:t>
            </a:r>
          </a:p>
          <a:p>
            <a:pPr marL="628650" lvl="1" indent="-171450">
              <a:buFont typeface="Wingdings" panose="05000000000000000000" pitchFamily="2" charset="2"/>
              <a:buChar char="§"/>
            </a:pPr>
            <a:r>
              <a:rPr lang="nl-BE" sz="1200" dirty="0" err="1"/>
              <a:t>Chez</a:t>
            </a:r>
            <a:r>
              <a:rPr lang="nl-BE" sz="1200" dirty="0"/>
              <a:t> les </a:t>
            </a:r>
            <a:r>
              <a:rPr lang="nl-BE" sz="1200" dirty="0" err="1"/>
              <a:t>hommes</a:t>
            </a:r>
            <a:r>
              <a:rPr lang="nl-BE" sz="1200" dirty="0"/>
              <a:t> (60%) que </a:t>
            </a:r>
            <a:r>
              <a:rPr lang="nl-BE" sz="1200" dirty="0" err="1"/>
              <a:t>chez</a:t>
            </a:r>
            <a:r>
              <a:rPr lang="nl-BE" sz="1200" dirty="0"/>
              <a:t> les </a:t>
            </a:r>
            <a:r>
              <a:rPr lang="nl-BE" sz="1200" dirty="0" err="1"/>
              <a:t>femmes</a:t>
            </a:r>
            <a:r>
              <a:rPr lang="nl-BE" sz="1200" dirty="0"/>
              <a:t> (35%) et les “</a:t>
            </a:r>
            <a:r>
              <a:rPr lang="nl-BE" sz="1200" dirty="0" err="1"/>
              <a:t>aucune</a:t>
            </a:r>
            <a:r>
              <a:rPr lang="nl-BE" sz="1200" dirty="0"/>
              <a:t> des 2 </a:t>
            </a:r>
            <a:r>
              <a:rPr lang="nl-BE" sz="1200" dirty="0" err="1"/>
              <a:t>catégories</a:t>
            </a:r>
            <a:r>
              <a:rPr lang="nl-BE" sz="1200" dirty="0"/>
              <a:t>” (23%)</a:t>
            </a:r>
          </a:p>
          <a:p>
            <a:pPr marL="628650" lvl="1" indent="-171450">
              <a:buFont typeface="Wingdings" panose="05000000000000000000" pitchFamily="2" charset="2"/>
              <a:buChar char="§"/>
            </a:pPr>
            <a:r>
              <a:rPr lang="nl-BE" sz="1200" dirty="0" err="1"/>
              <a:t>Chez</a:t>
            </a:r>
            <a:r>
              <a:rPr lang="nl-BE" sz="1200" dirty="0"/>
              <a:t> les </a:t>
            </a:r>
            <a:r>
              <a:rPr lang="nl-BE" sz="1200" dirty="0" err="1"/>
              <a:t>isolé·e·s</a:t>
            </a:r>
            <a:r>
              <a:rPr lang="nl-BE" sz="1200" dirty="0"/>
              <a:t> (58%)</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qui</a:t>
            </a:r>
            <a:r>
              <a:rPr lang="nl-BE" sz="1200" dirty="0"/>
              <a:t> ne se </a:t>
            </a:r>
            <a:r>
              <a:rPr lang="nl-BE" sz="1200" dirty="0" err="1"/>
              <a:t>sentent</a:t>
            </a:r>
            <a:r>
              <a:rPr lang="nl-BE" sz="1200" dirty="0"/>
              <a:t> </a:t>
            </a:r>
            <a:r>
              <a:rPr lang="nl-BE" sz="1200" dirty="0" err="1"/>
              <a:t>jamais</a:t>
            </a:r>
            <a:r>
              <a:rPr lang="nl-BE" sz="1200" dirty="0"/>
              <a:t> </a:t>
            </a:r>
            <a:r>
              <a:rPr lang="nl-BE" sz="1200" dirty="0" err="1"/>
              <a:t>anxieux·ses</a:t>
            </a:r>
            <a:r>
              <a:rPr lang="nl-BE" sz="1200" dirty="0"/>
              <a:t> (72%) que </a:t>
            </a:r>
            <a:r>
              <a:rPr lang="nl-BE" sz="1200" dirty="0" err="1"/>
              <a:t>ceux</a:t>
            </a:r>
            <a:r>
              <a:rPr lang="nl-BE" sz="1200" dirty="0"/>
              <a:t> </a:t>
            </a:r>
            <a:r>
              <a:rPr lang="nl-BE" sz="1200" dirty="0" err="1"/>
              <a:t>qui</a:t>
            </a:r>
            <a:r>
              <a:rPr lang="nl-BE" sz="1200" dirty="0"/>
              <a:t> </a:t>
            </a:r>
            <a:r>
              <a:rPr lang="nl-BE" sz="1200" dirty="0" err="1"/>
              <a:t>sont</a:t>
            </a:r>
            <a:r>
              <a:rPr lang="nl-BE" sz="1200" dirty="0"/>
              <a:t> </a:t>
            </a:r>
            <a:r>
              <a:rPr lang="nl-BE" sz="1200" dirty="0" err="1"/>
              <a:t>rarement</a:t>
            </a:r>
            <a:r>
              <a:rPr lang="nl-BE" sz="1200" dirty="0"/>
              <a:t> </a:t>
            </a:r>
            <a:r>
              <a:rPr lang="nl-BE" sz="1200" dirty="0" err="1"/>
              <a:t>anxieux·ses</a:t>
            </a:r>
            <a:r>
              <a:rPr lang="nl-BE" sz="1200" dirty="0"/>
              <a:t> (58%), de </a:t>
            </a:r>
            <a:r>
              <a:rPr lang="nl-BE" sz="1200" dirty="0" err="1"/>
              <a:t>temps</a:t>
            </a:r>
            <a:r>
              <a:rPr lang="nl-BE" sz="1200" dirty="0"/>
              <a:t> en </a:t>
            </a:r>
            <a:r>
              <a:rPr lang="nl-BE" sz="1200" dirty="0" err="1"/>
              <a:t>temps</a:t>
            </a:r>
            <a:r>
              <a:rPr lang="nl-BE" sz="1200" dirty="0"/>
              <a:t> </a:t>
            </a:r>
            <a:r>
              <a:rPr lang="nl-BE" sz="1200" dirty="0" err="1"/>
              <a:t>anxieux·ses</a:t>
            </a:r>
            <a:r>
              <a:rPr lang="nl-BE" sz="1200" dirty="0"/>
              <a:t> (46%), </a:t>
            </a:r>
            <a:r>
              <a:rPr lang="nl-BE" sz="1200" dirty="0" err="1"/>
              <a:t>souvent</a:t>
            </a:r>
            <a:r>
              <a:rPr lang="nl-BE" sz="1200" dirty="0"/>
              <a:t> (41%), </a:t>
            </a:r>
            <a:r>
              <a:rPr lang="nl-BE" sz="1200" dirty="0" err="1"/>
              <a:t>très</a:t>
            </a:r>
            <a:r>
              <a:rPr lang="nl-BE" sz="1200" dirty="0"/>
              <a:t> </a:t>
            </a:r>
            <a:r>
              <a:rPr lang="nl-BE" sz="1200" dirty="0" err="1"/>
              <a:t>souvent</a:t>
            </a:r>
            <a:r>
              <a:rPr lang="nl-BE" sz="1200" dirty="0"/>
              <a:t> (30%)</a:t>
            </a:r>
          </a:p>
          <a:p>
            <a:pPr lvl="1"/>
            <a:r>
              <a:rPr lang="nl-BE" sz="1200" dirty="0" err="1"/>
              <a:t>Moins</a:t>
            </a:r>
            <a:r>
              <a:rPr lang="nl-BE" sz="1200" dirty="0"/>
              <a:t> </a:t>
            </a:r>
            <a:r>
              <a:rPr lang="nl-BE" sz="1200" dirty="0" err="1"/>
              <a:t>mentionné</a:t>
            </a:r>
            <a:r>
              <a:rPr lang="nl-BE" sz="1200" dirty="0"/>
              <a:t> : </a:t>
            </a:r>
            <a:r>
              <a:rPr lang="nl-BE" sz="1200" dirty="0" err="1"/>
              <a:t>chez</a:t>
            </a:r>
            <a:r>
              <a:rPr lang="nl-BE" sz="1200" dirty="0"/>
              <a: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modeste (41%) et </a:t>
            </a:r>
            <a:r>
              <a:rPr lang="nl-BE" sz="1200" dirty="0" err="1"/>
              <a:t>chez</a:t>
            </a:r>
            <a:r>
              <a:rPr lang="nl-BE" sz="1200" dirty="0"/>
              <a:t> les Neet (35%)</a:t>
            </a:r>
          </a:p>
          <a:p>
            <a:pPr marL="171450" indent="-171450">
              <a:buFontTx/>
              <a:buChar char="-"/>
            </a:pPr>
            <a:r>
              <a:rPr lang="nl-BE" sz="1200" dirty="0"/>
              <a:t>Passer du </a:t>
            </a:r>
            <a:r>
              <a:rPr lang="nl-BE" sz="1200" dirty="0" err="1"/>
              <a:t>temps</a:t>
            </a:r>
            <a:r>
              <a:rPr lang="nl-BE" sz="1200" dirty="0"/>
              <a:t> </a:t>
            </a:r>
            <a:r>
              <a:rPr lang="nl-BE" sz="1200" dirty="0" err="1"/>
              <a:t>avec</a:t>
            </a:r>
            <a:r>
              <a:rPr lang="nl-BE" sz="1200" dirty="0"/>
              <a:t> des </a:t>
            </a:r>
            <a:r>
              <a:rPr lang="nl-BE" sz="1200" dirty="0" err="1"/>
              <a:t>ami·e·s</a:t>
            </a:r>
            <a:r>
              <a:rPr lang="nl-BE" sz="1200" dirty="0"/>
              <a:t> </a:t>
            </a:r>
            <a:r>
              <a:rPr lang="nl-BE" sz="1200" dirty="0" err="1"/>
              <a:t>ou</a:t>
            </a:r>
            <a:r>
              <a:rPr lang="nl-BE" sz="1200" dirty="0"/>
              <a:t> en </a:t>
            </a:r>
            <a:r>
              <a:rPr lang="nl-BE" sz="1200" dirty="0" err="1"/>
              <a:t>couple</a:t>
            </a:r>
            <a:r>
              <a:rPr lang="nl-BE" sz="1200" dirty="0"/>
              <a:t> (31,9%)</a:t>
            </a:r>
          </a:p>
          <a:p>
            <a:pPr lvl="1"/>
            <a:r>
              <a:rPr lang="nl-BE" sz="1200" dirty="0"/>
              <a:t>Plus </a:t>
            </a:r>
            <a:r>
              <a:rPr lang="nl-BE" sz="1200" dirty="0" err="1"/>
              <a:t>mentionné</a:t>
            </a:r>
            <a:r>
              <a:rPr lang="nl-BE" sz="1200" dirty="0"/>
              <a:t> :</a:t>
            </a:r>
          </a:p>
          <a:p>
            <a:pPr marL="685800" lvl="1" indent="-228600">
              <a:buFont typeface="Wingdings" panose="05000000000000000000" pitchFamily="2" charset="2"/>
              <a:buChar char="§"/>
            </a:pPr>
            <a:r>
              <a:rPr lang="nl-BE" sz="1200" dirty="0" err="1"/>
              <a:t>Chez</a:t>
            </a:r>
            <a:r>
              <a:rPr lang="nl-BE" sz="1200" dirty="0"/>
              <a:t> les </a:t>
            </a:r>
            <a:r>
              <a:rPr lang="nl-BE" sz="1200" dirty="0" err="1"/>
              <a:t>jeunes</a:t>
            </a:r>
            <a:r>
              <a:rPr lang="nl-BE" sz="1200" dirty="0"/>
              <a:t> vivant en </a:t>
            </a:r>
            <a:r>
              <a:rPr lang="nl-BE" sz="1200" dirty="0" err="1"/>
              <a:t>colocation</a:t>
            </a:r>
            <a:r>
              <a:rPr lang="nl-BE" sz="1200" dirty="0"/>
              <a:t> (60%)</a:t>
            </a:r>
          </a:p>
          <a:p>
            <a:pPr marL="685800" lvl="1" indent="-22860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(47%) que </a:t>
            </a:r>
            <a:r>
              <a:rPr lang="nl-BE" sz="1200" dirty="0" err="1"/>
              <a:t>d’une</a:t>
            </a:r>
            <a:r>
              <a:rPr lang="nl-BE" sz="1200" dirty="0"/>
              <a:t> </a:t>
            </a:r>
            <a:r>
              <a:rPr lang="nl-BE" sz="1200" dirty="0" err="1"/>
              <a:t>famille</a:t>
            </a:r>
            <a:r>
              <a:rPr lang="nl-BE" sz="1200" dirty="0"/>
              <a:t> modeste (27%)</a:t>
            </a:r>
          </a:p>
          <a:p>
            <a:pPr marL="685800" lvl="1" indent="-22860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ayant</a:t>
            </a:r>
            <a:r>
              <a:rPr lang="nl-BE" sz="1200" dirty="0"/>
              <a:t> </a:t>
            </a:r>
            <a:r>
              <a:rPr lang="nl-BE" sz="1200" dirty="0" err="1"/>
              <a:t>une</a:t>
            </a:r>
            <a:r>
              <a:rPr lang="nl-BE" sz="1200" dirty="0"/>
              <a:t> </a:t>
            </a:r>
            <a:r>
              <a:rPr lang="nl-BE" sz="1200" dirty="0" err="1"/>
              <a:t>aisance</a:t>
            </a:r>
            <a:r>
              <a:rPr lang="nl-BE" sz="1200" dirty="0"/>
              <a:t> </a:t>
            </a:r>
            <a:r>
              <a:rPr lang="nl-BE" sz="1200" dirty="0" err="1"/>
              <a:t>financière</a:t>
            </a:r>
            <a:r>
              <a:rPr lang="nl-BE" sz="1200" dirty="0"/>
              <a:t> (39%) que des </a:t>
            </a:r>
            <a:r>
              <a:rPr lang="nl-BE" sz="1200" dirty="0" err="1"/>
              <a:t>jeunes</a:t>
            </a:r>
            <a:r>
              <a:rPr lang="nl-BE" sz="1200" dirty="0"/>
              <a:t> </a:t>
            </a:r>
            <a:r>
              <a:rPr lang="nl-BE" sz="1200" dirty="0" err="1"/>
              <a:t>ayant</a:t>
            </a:r>
            <a:r>
              <a:rPr lang="nl-BE" sz="1200" dirty="0"/>
              <a:t> des </a:t>
            </a:r>
            <a:r>
              <a:rPr lang="nl-BE" sz="1200" dirty="0" err="1"/>
              <a:t>difficultés</a:t>
            </a:r>
            <a:r>
              <a:rPr lang="nl-BE" sz="1200" dirty="0"/>
              <a:t> </a:t>
            </a:r>
            <a:r>
              <a:rPr lang="nl-BE" sz="1200" dirty="0" err="1"/>
              <a:t>financières</a:t>
            </a:r>
            <a:r>
              <a:rPr lang="nl-BE" sz="1200" dirty="0"/>
              <a:t> (25%)</a:t>
            </a:r>
          </a:p>
          <a:p>
            <a:pPr marL="685800" lvl="1" indent="-228600">
              <a:buFont typeface="Wingdings" panose="05000000000000000000" pitchFamily="2" charset="2"/>
              <a:buChar char="§"/>
            </a:pPr>
            <a:r>
              <a:rPr lang="nl-BE" sz="1200" dirty="0" err="1"/>
              <a:t>Chez</a:t>
            </a:r>
            <a:r>
              <a:rPr lang="nl-BE" sz="1200" dirty="0"/>
              <a:t> des </a:t>
            </a:r>
            <a:r>
              <a:rPr lang="nl-BE" sz="1200" dirty="0" err="1"/>
              <a:t>diplômé·e·s</a:t>
            </a:r>
            <a:r>
              <a:rPr lang="nl-BE" sz="1200" dirty="0"/>
              <a:t> </a:t>
            </a:r>
            <a:r>
              <a:rPr lang="nl-BE" sz="1200" dirty="0" err="1"/>
              <a:t>d’un</a:t>
            </a:r>
            <a:r>
              <a:rPr lang="nl-BE" sz="1200" dirty="0"/>
              <a:t> master (51%) que </a:t>
            </a:r>
            <a:r>
              <a:rPr lang="nl-BE" sz="1200" dirty="0" err="1"/>
              <a:t>d’un</a:t>
            </a:r>
            <a:r>
              <a:rPr lang="nl-BE" sz="1200" dirty="0"/>
              <a:t> </a:t>
            </a:r>
            <a:r>
              <a:rPr lang="nl-BE" sz="1200" dirty="0" err="1"/>
              <a:t>bachelier</a:t>
            </a:r>
            <a:r>
              <a:rPr lang="nl-BE" sz="1200" dirty="0"/>
              <a:t> (43%) </a:t>
            </a:r>
            <a:r>
              <a:rPr lang="nl-BE" sz="1200" dirty="0" err="1"/>
              <a:t>qu’ayant</a:t>
            </a:r>
            <a:r>
              <a:rPr lang="nl-BE" sz="1200" dirty="0"/>
              <a:t> maximum </a:t>
            </a:r>
            <a:r>
              <a:rPr lang="nl-BE" sz="1200" dirty="0" err="1"/>
              <a:t>un</a:t>
            </a:r>
            <a:r>
              <a:rPr lang="nl-BE" sz="1200" dirty="0"/>
              <a:t> </a:t>
            </a:r>
            <a:r>
              <a:rPr lang="nl-BE" sz="1200" dirty="0" err="1"/>
              <a:t>diplôme</a:t>
            </a:r>
            <a:r>
              <a:rPr lang="nl-BE" sz="1200" dirty="0"/>
              <a:t> de secondaire inférieur (24%)</a:t>
            </a:r>
          </a:p>
          <a:p>
            <a:pPr lvl="1"/>
            <a:r>
              <a:rPr lang="nl-BE" sz="1200" dirty="0" err="1"/>
              <a:t>Moins</a:t>
            </a:r>
            <a:r>
              <a:rPr lang="nl-BE" sz="1200" dirty="0"/>
              <a:t> </a:t>
            </a:r>
            <a:r>
              <a:rPr lang="nl-BE" sz="1200" dirty="0" err="1"/>
              <a:t>mentionné</a:t>
            </a:r>
            <a:r>
              <a:rPr lang="nl-BE" sz="1200" dirty="0"/>
              <a:t> : </a:t>
            </a:r>
            <a:r>
              <a:rPr lang="nl-BE" sz="1200" dirty="0" err="1"/>
              <a:t>chez</a:t>
            </a:r>
            <a:r>
              <a:rPr lang="nl-BE" sz="1200" dirty="0"/>
              <a:t> les Neet (19%) </a:t>
            </a:r>
          </a:p>
          <a:p>
            <a:pPr marL="171450" indent="-171450">
              <a:buFontTx/>
              <a:buChar char="-"/>
            </a:pPr>
            <a:r>
              <a:rPr lang="nl-BE" sz="1200" dirty="0"/>
              <a:t>Lire (25%)</a:t>
            </a:r>
          </a:p>
          <a:p>
            <a:r>
              <a:rPr lang="nl-BE" sz="1200" dirty="0"/>
              <a:t>             Plus </a:t>
            </a:r>
            <a:r>
              <a:rPr lang="nl-BE" sz="1200" dirty="0" err="1"/>
              <a:t>mentionné</a:t>
            </a:r>
            <a:r>
              <a:rPr lang="nl-BE" sz="1200" dirty="0"/>
              <a:t> :</a:t>
            </a:r>
            <a:endParaRPr lang="fr-BE" sz="1200" dirty="0"/>
          </a:p>
          <a:p>
            <a:pPr marL="628650" lvl="1" indent="-171450">
              <a:buFont typeface="Wingdings" panose="05000000000000000000" pitchFamily="2" charset="2"/>
              <a:buChar char="§"/>
            </a:pPr>
            <a:r>
              <a:rPr lang="fr-BE" sz="1200" dirty="0"/>
              <a:t>Chez les femmes (36%) et chez les « aucune des 2 catégories » (40%) que chez les hommes (12%)</a:t>
            </a:r>
          </a:p>
          <a:p>
            <a:pPr marL="628650" lvl="1" indent="-171450">
              <a:buFont typeface="Wingdings" panose="05000000000000000000" pitchFamily="2" charset="2"/>
              <a:buChar char="§"/>
            </a:pPr>
            <a:r>
              <a:rPr lang="fr-BE" sz="1200" dirty="0"/>
              <a:t>Chez les </a:t>
            </a:r>
            <a:r>
              <a:rPr lang="fr-BE" sz="1200" dirty="0" err="1"/>
              <a:t>étudiant·e·s</a:t>
            </a:r>
            <a:r>
              <a:rPr lang="fr-BE" sz="1200" dirty="0"/>
              <a:t> (28%) que chez les </a:t>
            </a:r>
            <a:r>
              <a:rPr lang="fr-BE" sz="1200" dirty="0" err="1"/>
              <a:t>Neet</a:t>
            </a:r>
            <a:r>
              <a:rPr lang="fr-BE" sz="1200" dirty="0"/>
              <a:t> (14%)</a:t>
            </a:r>
          </a:p>
          <a:p>
            <a:pPr marL="628650" lvl="1" indent="-171450">
              <a:buFont typeface="Wingdings" panose="05000000000000000000" pitchFamily="2" charset="2"/>
              <a:buChar char="§"/>
            </a:pPr>
            <a:r>
              <a:rPr lang="fr-BE" sz="1200" dirty="0"/>
              <a:t>Chez les jeunes </a:t>
            </a:r>
            <a:r>
              <a:rPr lang="fr-BE" sz="1200" dirty="0" err="1"/>
              <a:t>issu·e·s</a:t>
            </a:r>
            <a:r>
              <a:rPr lang="fr-BE" sz="1200" dirty="0"/>
              <a:t> d’une famille aisée (35%) que modeste (20%)</a:t>
            </a:r>
          </a:p>
          <a:p>
            <a:pPr marL="628650" lvl="1" indent="-171450">
              <a:buFont typeface="Wingdings" panose="05000000000000000000" pitchFamily="2" charset="2"/>
              <a:buChar char="§"/>
            </a:pPr>
            <a:r>
              <a:rPr lang="fr-BE" sz="1200" dirty="0"/>
              <a:t>Chez les jeunes ayant une aisance financière (30%) que des difficultés financières (16%)</a:t>
            </a:r>
          </a:p>
          <a:p>
            <a:pPr marL="628650" lvl="1" indent="-171450">
              <a:buFont typeface="Wingdings" panose="05000000000000000000" pitchFamily="2" charset="2"/>
              <a:buChar char="§"/>
            </a:pPr>
            <a:r>
              <a:rPr lang="fr-BE" sz="1200" dirty="0"/>
              <a:t>Chez les jeunes qui sont souvent </a:t>
            </a:r>
            <a:r>
              <a:rPr lang="fr-BE" sz="1200" dirty="0" err="1"/>
              <a:t>anxieux·ses</a:t>
            </a:r>
            <a:r>
              <a:rPr lang="fr-BE" sz="1200" dirty="0"/>
              <a:t> (31%) que rarement </a:t>
            </a:r>
            <a:r>
              <a:rPr lang="fr-BE" sz="1200" dirty="0" err="1"/>
              <a:t>anxieux·ses</a:t>
            </a:r>
            <a:r>
              <a:rPr lang="fr-BE" sz="1200" dirty="0"/>
              <a:t> (19%) ou jamais </a:t>
            </a:r>
            <a:r>
              <a:rPr lang="fr-BE" sz="1200" dirty="0" err="1"/>
              <a:t>anxieux·ses</a:t>
            </a:r>
            <a:r>
              <a:rPr lang="fr-BE" sz="1200" dirty="0"/>
              <a:t> (6%)</a:t>
            </a:r>
            <a:endParaRPr lang="nl-BE" sz="1200" dirty="0"/>
          </a:p>
        </p:txBody>
      </p:sp>
    </p:spTree>
    <p:extLst>
      <p:ext uri="{BB962C8B-B14F-4D97-AF65-F5344CB8AC3E}">
        <p14:creationId xmlns:p14="http://schemas.microsoft.com/office/powerpoint/2010/main" val="60892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04FCF036-509B-7839-EBF4-8668B5907A0D}"/>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Profil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85D2D96-9535-4C88-F9DC-29C69E2924EA}"/>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Quelles sont les activités que vous faites durant votre temps libre ? </a:t>
            </a:r>
          </a:p>
        </p:txBody>
      </p:sp>
      <p:pic>
        <p:nvPicPr>
          <p:cNvPr id="8" name="Image 7">
            <a:extLst>
              <a:ext uri="{FF2B5EF4-FFF2-40B4-BE49-F238E27FC236}">
                <a16:creationId xmlns:a16="http://schemas.microsoft.com/office/drawing/2014/main" id="{A1DD8C22-5D21-4913-DBA5-B160ABA29E2B}"/>
              </a:ext>
            </a:extLst>
          </p:cNvPr>
          <p:cNvPicPr>
            <a:picLocks/>
          </p:cNvPicPr>
          <p:nvPr/>
        </p:nvPicPr>
        <p:blipFill rotWithShape="1">
          <a:blip r:embed="rId5">
            <a:extLst>
              <a:ext uri="{28A0092B-C50C-407E-A947-70E740481C1C}">
                <a14:useLocalDpi xmlns:a14="http://schemas.microsoft.com/office/drawing/2010/main" val="0"/>
              </a:ext>
            </a:extLst>
          </a:blip>
          <a:srcRect l="29515" r="27437"/>
          <a:stretch/>
        </p:blipFill>
        <p:spPr>
          <a:xfrm>
            <a:off x="3637307" y="1723548"/>
            <a:ext cx="3340359" cy="4800600"/>
          </a:xfrm>
          <a:prstGeom prst="rect">
            <a:avLst/>
          </a:prstGeom>
        </p:spPr>
      </p:pic>
      <p:sp>
        <p:nvSpPr>
          <p:cNvPr id="9" name="ZoneTexte 8">
            <a:extLst>
              <a:ext uri="{FF2B5EF4-FFF2-40B4-BE49-F238E27FC236}">
                <a16:creationId xmlns:a16="http://schemas.microsoft.com/office/drawing/2014/main" id="{4C944007-4086-B3FC-E79E-9FE835EC2707}"/>
              </a:ext>
            </a:extLst>
          </p:cNvPr>
          <p:cNvSpPr txBox="1"/>
          <p:nvPr/>
        </p:nvSpPr>
        <p:spPr>
          <a:xfrm>
            <a:off x="7083234" y="2828835"/>
            <a:ext cx="4720381" cy="1569660"/>
          </a:xfrm>
          <a:prstGeom prst="rect">
            <a:avLst/>
          </a:prstGeom>
          <a:noFill/>
        </p:spPr>
        <p:txBody>
          <a:bodyPr wrap="square" rtlCol="0">
            <a:spAutoFit/>
          </a:bodyPr>
          <a:lstStyle/>
          <a:p>
            <a:r>
              <a:rPr lang="nl-BE" sz="1200" dirty="0"/>
              <a:t>Focus </a:t>
            </a:r>
            <a:r>
              <a:rPr lang="nl-BE" sz="1200" dirty="0" err="1"/>
              <a:t>sur</a:t>
            </a:r>
            <a:r>
              <a:rPr lang="nl-BE" sz="1200" dirty="0"/>
              <a:t> la </a:t>
            </a:r>
            <a:r>
              <a:rPr lang="nl-BE" sz="1200" dirty="0" err="1"/>
              <a:t>militance</a:t>
            </a:r>
            <a:r>
              <a:rPr lang="nl-BE" sz="1200" dirty="0"/>
              <a:t> (1,6%)</a:t>
            </a:r>
          </a:p>
          <a:p>
            <a:r>
              <a:rPr lang="nl-BE" sz="1200" dirty="0"/>
              <a:t>Plus </a:t>
            </a:r>
            <a:r>
              <a:rPr lang="nl-BE" sz="1200" dirty="0" err="1"/>
              <a:t>mentionné</a:t>
            </a:r>
            <a:r>
              <a:rPr lang="nl-BE" sz="1200" dirty="0"/>
              <a:t> :</a:t>
            </a:r>
          </a:p>
          <a:p>
            <a:pPr marL="628650" lvl="1" indent="-171450">
              <a:buFont typeface="Wingdings" panose="05000000000000000000" pitchFamily="2" charset="2"/>
              <a:buChar char="§"/>
            </a:pPr>
            <a:endParaRPr lang="nl-BE" sz="1200" dirty="0"/>
          </a:p>
          <a:p>
            <a:pPr marL="628650" lvl="1" indent="-171450">
              <a:buFont typeface="Wingdings" panose="05000000000000000000" pitchFamily="2" charset="2"/>
              <a:buChar char="§"/>
            </a:pPr>
            <a:r>
              <a:rPr lang="nl-BE" sz="1200" dirty="0" err="1"/>
              <a:t>Chez</a:t>
            </a:r>
            <a:r>
              <a:rPr lang="nl-BE" sz="1200" dirty="0"/>
              <a:t> les 22-25 </a:t>
            </a:r>
            <a:r>
              <a:rPr lang="nl-BE" sz="1200" dirty="0" err="1"/>
              <a:t>ans</a:t>
            </a:r>
            <a:r>
              <a:rPr lang="nl-BE" sz="1200" dirty="0"/>
              <a:t> (2%) que </a:t>
            </a:r>
            <a:r>
              <a:rPr lang="nl-BE" sz="1200" dirty="0" err="1"/>
              <a:t>chez</a:t>
            </a:r>
            <a:r>
              <a:rPr lang="nl-BE" sz="1200" dirty="0"/>
              <a:t> les 18-21 </a:t>
            </a:r>
            <a:r>
              <a:rPr lang="nl-BE" sz="1200" dirty="0" err="1"/>
              <a:t>ans</a:t>
            </a:r>
            <a:r>
              <a:rPr lang="nl-BE" sz="1200" dirty="0"/>
              <a:t> (1%)</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Bruxellois·ses</a:t>
            </a:r>
            <a:r>
              <a:rPr lang="nl-BE" sz="1200" dirty="0"/>
              <a:t> (4%) que </a:t>
            </a:r>
            <a:r>
              <a:rPr lang="nl-BE" sz="1200" dirty="0" err="1"/>
              <a:t>Wallon·ne·s</a:t>
            </a:r>
            <a:r>
              <a:rPr lang="nl-BE" sz="1200" dirty="0"/>
              <a:t> (1%)</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(7%)</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à </a:t>
            </a:r>
            <a:r>
              <a:rPr lang="nl-BE" sz="1200" dirty="0" err="1"/>
              <a:t>l’aise</a:t>
            </a:r>
            <a:r>
              <a:rPr lang="nl-BE" sz="1200" dirty="0"/>
              <a:t> </a:t>
            </a:r>
            <a:r>
              <a:rPr lang="nl-BE" sz="1200" dirty="0" err="1"/>
              <a:t>financièrement</a:t>
            </a:r>
            <a:r>
              <a:rPr lang="nl-BE" sz="1200" dirty="0"/>
              <a:t> (3%)</a:t>
            </a:r>
          </a:p>
          <a:p>
            <a:pPr marL="628650" lvl="1" indent="-171450">
              <a:buFont typeface="Wingdings" panose="05000000000000000000" pitchFamily="2" charset="2"/>
              <a:buChar char="§"/>
            </a:pPr>
            <a:r>
              <a:rPr lang="nl-BE" sz="1200" dirty="0" err="1"/>
              <a:t>Chez</a:t>
            </a:r>
            <a:r>
              <a:rPr lang="nl-BE" sz="1200" dirty="0"/>
              <a:t> les </a:t>
            </a:r>
            <a:r>
              <a:rPr lang="nl-BE" sz="1200" dirty="0" err="1"/>
              <a:t>diplômé·e·s</a:t>
            </a:r>
            <a:r>
              <a:rPr lang="nl-BE" sz="1200" dirty="0"/>
              <a:t> </a:t>
            </a:r>
            <a:r>
              <a:rPr lang="nl-BE" sz="1200" dirty="0" err="1"/>
              <a:t>d’un</a:t>
            </a:r>
            <a:r>
              <a:rPr lang="nl-BE" sz="1200" dirty="0"/>
              <a:t> </a:t>
            </a:r>
            <a:r>
              <a:rPr lang="nl-BE" sz="1200" dirty="0" err="1"/>
              <a:t>bachelier</a:t>
            </a:r>
            <a:r>
              <a:rPr lang="nl-BE" sz="1200" dirty="0"/>
              <a:t>, </a:t>
            </a:r>
            <a:r>
              <a:rPr lang="nl-BE" sz="1200" dirty="0" err="1"/>
              <a:t>candidature</a:t>
            </a:r>
            <a:r>
              <a:rPr lang="nl-BE" sz="1200" dirty="0"/>
              <a:t> (6%)</a:t>
            </a:r>
          </a:p>
        </p:txBody>
      </p:sp>
      <p:cxnSp>
        <p:nvCxnSpPr>
          <p:cNvPr id="11" name="Connecteur droit avec flèche 10">
            <a:extLst>
              <a:ext uri="{FF2B5EF4-FFF2-40B4-BE49-F238E27FC236}">
                <a16:creationId xmlns:a16="http://schemas.microsoft.com/office/drawing/2014/main" id="{23B44E3A-C038-8A05-DE9E-CC1BD7B70384}"/>
              </a:ext>
            </a:extLst>
          </p:cNvPr>
          <p:cNvCxnSpPr>
            <a:endCxn id="9" idx="1"/>
          </p:cNvCxnSpPr>
          <p:nvPr/>
        </p:nvCxnSpPr>
        <p:spPr>
          <a:xfrm flipV="1">
            <a:off x="6747029" y="3613665"/>
            <a:ext cx="336205" cy="2156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70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4376E-8CD9-F194-7F24-068C3ED3D52A}"/>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La santé </a:t>
            </a:r>
            <a:r>
              <a:rPr lang="nl-BE" sz="5400" b="1" dirty="0" err="1">
                <a:solidFill>
                  <a:srgbClr val="E31A1C"/>
                </a:solidFill>
                <a:latin typeface="Calibri Light" panose="020F0302020204030204"/>
              </a:rPr>
              <a:t>psychique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pic>
        <p:nvPicPr>
          <p:cNvPr id="3" name="Graphique 2">
            <a:extLst>
              <a:ext uri="{FF2B5EF4-FFF2-40B4-BE49-F238E27FC236}">
                <a16:creationId xmlns:a16="http://schemas.microsoft.com/office/drawing/2014/main" id="{7B65259C-B27D-B3A8-D474-5C51D0C36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Tree>
    <p:extLst>
      <p:ext uri="{BB962C8B-B14F-4D97-AF65-F5344CB8AC3E}">
        <p14:creationId xmlns:p14="http://schemas.microsoft.com/office/powerpoint/2010/main" val="2577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A110E546-5A52-578C-9D26-C94A155031C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rgbClr val="E31A1C"/>
                </a:solidFill>
                <a:latin typeface="Calibri" panose="020F0502020204030204"/>
              </a:rPr>
              <a:t>Santé </a:t>
            </a:r>
            <a:r>
              <a:rPr lang="nl-BE" dirty="0" err="1">
                <a:solidFill>
                  <a:srgbClr val="E31A1C"/>
                </a:solidFill>
                <a:latin typeface="Calibri" panose="020F0502020204030204"/>
              </a:rPr>
              <a:t>psychique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BEDA3221-392C-07E2-5529-9C9D24519B02}"/>
              </a:ext>
            </a:extLst>
          </p:cNvPr>
          <p:cNvSpPr txBox="1"/>
          <p:nvPr/>
        </p:nvSpPr>
        <p:spPr>
          <a:xfrm>
            <a:off x="865453" y="1274815"/>
            <a:ext cx="7801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Vous arrive-t-il de vous sentir </a:t>
            </a:r>
            <a:r>
              <a:rPr kumimoji="0" lang="fr-BE" sz="1800" b="0" i="0" u="none" strike="noStrike" kern="1200" cap="none" spc="0" normalizeH="0" baseline="0" noProof="0" dirty="0" err="1">
                <a:ln>
                  <a:noFill/>
                </a:ln>
                <a:solidFill>
                  <a:srgbClr val="E31A1C"/>
                </a:solidFill>
                <a:effectLst/>
                <a:uLnTx/>
                <a:uFillTx/>
                <a:latin typeface="Calibri" panose="020F0502020204030204"/>
                <a:ea typeface="+mn-ea"/>
                <a:cs typeface="+mn-cs"/>
              </a:rPr>
              <a:t>anxieux·se</a:t>
            </a: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 </a:t>
            </a:r>
            <a:r>
              <a:rPr kumimoji="0" lang="fr-BE" sz="1800" b="0" i="0" u="none" strike="noStrike" kern="1200" cap="none" spc="0" normalizeH="0" baseline="0" noProof="0" dirty="0" err="1">
                <a:ln>
                  <a:noFill/>
                </a:ln>
                <a:solidFill>
                  <a:srgbClr val="E31A1C"/>
                </a:solidFill>
                <a:effectLst/>
                <a:uLnTx/>
                <a:uFillTx/>
                <a:latin typeface="Calibri" panose="020F0502020204030204"/>
                <a:ea typeface="+mn-ea"/>
                <a:cs typeface="+mn-cs"/>
              </a:rPr>
              <a:t>angoissé·e</a:t>
            </a: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 voire en dépression. Parmi les propositions suivantes, laquelle vous correspond le mieux :</a:t>
            </a:r>
          </a:p>
        </p:txBody>
      </p:sp>
      <p:pic>
        <p:nvPicPr>
          <p:cNvPr id="8" name="Image 7">
            <a:extLst>
              <a:ext uri="{FF2B5EF4-FFF2-40B4-BE49-F238E27FC236}">
                <a16:creationId xmlns:a16="http://schemas.microsoft.com/office/drawing/2014/main" id="{DFECD5D9-4C50-D865-9698-4887850DC64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076479" y="1836123"/>
            <a:ext cx="7759700" cy="4800600"/>
          </a:xfrm>
          <a:prstGeom prst="rect">
            <a:avLst/>
          </a:prstGeom>
        </p:spPr>
      </p:pic>
      <p:sp>
        <p:nvSpPr>
          <p:cNvPr id="9" name="ZoneTexte 8">
            <a:extLst>
              <a:ext uri="{FF2B5EF4-FFF2-40B4-BE49-F238E27FC236}">
                <a16:creationId xmlns:a16="http://schemas.microsoft.com/office/drawing/2014/main" id="{FD96BCC5-2EC7-0C2B-9608-9F1A1E0ABE5F}"/>
              </a:ext>
            </a:extLst>
          </p:cNvPr>
          <p:cNvSpPr txBox="1"/>
          <p:nvPr/>
        </p:nvSpPr>
        <p:spPr>
          <a:xfrm>
            <a:off x="87465" y="2290478"/>
            <a:ext cx="5486400" cy="1754326"/>
          </a:xfrm>
          <a:prstGeom prst="rect">
            <a:avLst/>
          </a:prstGeom>
          <a:noFill/>
        </p:spPr>
        <p:txBody>
          <a:bodyPr wrap="square" rtlCol="0">
            <a:spAutoFit/>
          </a:bodyPr>
          <a:lstStyle/>
          <a:p>
            <a:r>
              <a:rPr lang="nl-BE" sz="1200" dirty="0"/>
              <a:t>41% des </a:t>
            </a:r>
            <a:r>
              <a:rPr lang="nl-BE" sz="1200" dirty="0" err="1"/>
              <a:t>jeunes</a:t>
            </a:r>
            <a:r>
              <a:rPr lang="nl-BE" sz="1200" dirty="0"/>
              <a:t> </a:t>
            </a:r>
            <a:r>
              <a:rPr lang="nl-BE" sz="1200" dirty="0" err="1"/>
              <a:t>sont</a:t>
            </a:r>
            <a:r>
              <a:rPr lang="nl-BE" sz="1200" dirty="0"/>
              <a:t> </a:t>
            </a:r>
            <a:r>
              <a:rPr lang="nl-BE" sz="1200" dirty="0" err="1"/>
              <a:t>souvent</a:t>
            </a:r>
            <a:r>
              <a:rPr lang="nl-BE" sz="1200" dirty="0"/>
              <a:t> </a:t>
            </a:r>
            <a:r>
              <a:rPr lang="nl-BE" sz="1200" dirty="0" err="1"/>
              <a:t>ou</a:t>
            </a:r>
            <a:r>
              <a:rPr lang="nl-BE" sz="1200" dirty="0"/>
              <a:t> </a:t>
            </a:r>
            <a:r>
              <a:rPr lang="nl-BE" sz="1200" dirty="0" err="1"/>
              <a:t>très</a:t>
            </a:r>
            <a:r>
              <a:rPr lang="nl-BE" sz="1200" dirty="0"/>
              <a:t> </a:t>
            </a:r>
            <a:r>
              <a:rPr lang="nl-BE" sz="1200" dirty="0" err="1"/>
              <a:t>souvent</a:t>
            </a:r>
            <a:r>
              <a:rPr lang="nl-BE" sz="1200" dirty="0"/>
              <a:t> </a:t>
            </a:r>
            <a:r>
              <a:rPr lang="nl-BE" sz="1200" dirty="0" err="1"/>
              <a:t>anxieux·ses</a:t>
            </a:r>
            <a:r>
              <a:rPr lang="nl-BE" sz="1200" dirty="0"/>
              <a:t>, </a:t>
            </a:r>
            <a:r>
              <a:rPr lang="nl-BE" sz="1200" dirty="0" err="1"/>
              <a:t>angoissé·e·s</a:t>
            </a:r>
            <a:r>
              <a:rPr lang="nl-BE" sz="1200" dirty="0"/>
              <a:t>, </a:t>
            </a:r>
            <a:r>
              <a:rPr lang="nl-BE" sz="1200" dirty="0" err="1"/>
              <a:t>voire</a:t>
            </a:r>
            <a:r>
              <a:rPr lang="nl-BE" sz="1200" dirty="0"/>
              <a:t> en </a:t>
            </a:r>
            <a:r>
              <a:rPr lang="nl-BE" sz="1200" dirty="0" err="1"/>
              <a:t>dépression</a:t>
            </a:r>
            <a:r>
              <a:rPr lang="nl-BE" sz="1200" dirty="0"/>
              <a:t>.</a:t>
            </a:r>
          </a:p>
          <a:p>
            <a:r>
              <a:rPr lang="nl-BE" sz="1200" dirty="0">
                <a:solidFill>
                  <a:schemeClr val="bg1">
                    <a:lumMod val="65000"/>
                  </a:schemeClr>
                </a:solidFill>
              </a:rPr>
              <a:t>BCBE 2022 </a:t>
            </a:r>
            <a:r>
              <a:rPr lang="nl-BE" sz="1200" dirty="0" err="1">
                <a:solidFill>
                  <a:schemeClr val="bg1">
                    <a:lumMod val="65000"/>
                  </a:schemeClr>
                </a:solidFill>
              </a:rPr>
              <a:t>portant</a:t>
            </a:r>
            <a:r>
              <a:rPr lang="nl-BE" sz="1200" dirty="0">
                <a:solidFill>
                  <a:schemeClr val="bg1">
                    <a:lumMod val="65000"/>
                  </a:schemeClr>
                </a:solidFill>
              </a:rPr>
              <a:t> </a:t>
            </a:r>
            <a:r>
              <a:rPr lang="nl-BE" sz="1200" dirty="0" err="1">
                <a:solidFill>
                  <a:schemeClr val="bg1">
                    <a:lumMod val="65000"/>
                  </a:schemeClr>
                </a:solidFill>
              </a:rPr>
              <a:t>sur</a:t>
            </a:r>
            <a:r>
              <a:rPr lang="nl-BE" sz="1200" dirty="0">
                <a:solidFill>
                  <a:schemeClr val="bg1">
                    <a:lumMod val="65000"/>
                  </a:schemeClr>
                </a:solidFill>
              </a:rPr>
              <a:t> les </a:t>
            </a:r>
            <a:r>
              <a:rPr lang="nl-BE" sz="1200" dirty="0" err="1">
                <a:solidFill>
                  <a:schemeClr val="bg1">
                    <a:lumMod val="65000"/>
                  </a:schemeClr>
                </a:solidFill>
              </a:rPr>
              <a:t>Belges</a:t>
            </a:r>
            <a:r>
              <a:rPr lang="nl-BE" sz="1200" dirty="0">
                <a:solidFill>
                  <a:schemeClr val="bg1">
                    <a:lumMod val="65000"/>
                  </a:schemeClr>
                </a:solidFill>
              </a:rPr>
              <a:t> </a:t>
            </a:r>
            <a:r>
              <a:rPr lang="nl-BE" sz="1200" dirty="0" err="1">
                <a:solidFill>
                  <a:schemeClr val="bg1">
                    <a:lumMod val="65000"/>
                  </a:schemeClr>
                </a:solidFill>
              </a:rPr>
              <a:t>francophones</a:t>
            </a:r>
            <a:r>
              <a:rPr lang="nl-BE" sz="1200" dirty="0">
                <a:solidFill>
                  <a:schemeClr val="bg1">
                    <a:lumMod val="65000"/>
                  </a:schemeClr>
                </a:solidFill>
              </a:rPr>
              <a:t> : 33,2% </a:t>
            </a:r>
          </a:p>
          <a:p>
            <a:r>
              <a:rPr lang="nl-BE" sz="1200" dirty="0" err="1"/>
              <a:t>Cela</a:t>
            </a:r>
            <a:r>
              <a:rPr lang="nl-BE" sz="1200" dirty="0"/>
              <a:t> </a:t>
            </a:r>
            <a:r>
              <a:rPr lang="nl-BE" sz="1200" dirty="0" err="1"/>
              <a:t>concerne</a:t>
            </a:r>
            <a:r>
              <a:rPr lang="nl-BE" sz="1200" dirty="0"/>
              <a:t> </a:t>
            </a:r>
            <a:r>
              <a:rPr lang="nl-BE" sz="1200" dirty="0" err="1"/>
              <a:t>bien</a:t>
            </a:r>
            <a:r>
              <a:rPr lang="nl-BE" sz="1200" dirty="0"/>
              <a:t> plus les </a:t>
            </a:r>
            <a:r>
              <a:rPr lang="nl-BE" sz="1200" dirty="0" err="1"/>
              <a:t>femmes</a:t>
            </a:r>
            <a:r>
              <a:rPr lang="nl-BE" sz="1200" dirty="0"/>
              <a:t> (57%) et les </a:t>
            </a:r>
            <a:r>
              <a:rPr lang="nl-BE" sz="1200" dirty="0" err="1"/>
              <a:t>personnes</a:t>
            </a:r>
            <a:r>
              <a:rPr lang="nl-BE" sz="1200" dirty="0"/>
              <a:t> </a:t>
            </a:r>
            <a:r>
              <a:rPr lang="nl-BE" sz="1200" dirty="0" err="1"/>
              <a:t>qui</a:t>
            </a:r>
            <a:r>
              <a:rPr lang="nl-BE" sz="1200" dirty="0"/>
              <a:t> ne se </a:t>
            </a:r>
            <a:r>
              <a:rPr lang="nl-BE" sz="1200" dirty="0" err="1"/>
              <a:t>retrouvent</a:t>
            </a:r>
            <a:r>
              <a:rPr lang="nl-BE" sz="1200" dirty="0"/>
              <a:t> dans </a:t>
            </a:r>
            <a:r>
              <a:rPr lang="nl-BE" sz="1200" dirty="0" err="1"/>
              <a:t>aucune</a:t>
            </a:r>
            <a:r>
              <a:rPr lang="nl-BE" sz="1200" dirty="0"/>
              <a:t> des deux </a:t>
            </a:r>
            <a:r>
              <a:rPr lang="nl-BE" sz="1200" dirty="0" err="1"/>
              <a:t>catégories</a:t>
            </a:r>
            <a:r>
              <a:rPr lang="nl-BE" sz="1200" dirty="0"/>
              <a:t> (71%) que les </a:t>
            </a:r>
            <a:r>
              <a:rPr lang="nl-BE" sz="1200" dirty="0" err="1"/>
              <a:t>hommes</a:t>
            </a:r>
            <a:r>
              <a:rPr lang="nl-BE" sz="1200" dirty="0"/>
              <a:t> (24%).</a:t>
            </a:r>
          </a:p>
          <a:p>
            <a:r>
              <a:rPr lang="nl-BE" sz="1200" dirty="0" err="1"/>
              <a:t>Cela</a:t>
            </a:r>
            <a:r>
              <a:rPr lang="nl-BE" sz="1200" dirty="0"/>
              <a:t> </a:t>
            </a:r>
            <a:r>
              <a:rPr lang="nl-BE" sz="1200" dirty="0" err="1"/>
              <a:t>concerne</a:t>
            </a:r>
            <a:r>
              <a:rPr lang="nl-BE" sz="1200" dirty="0"/>
              <a:t> plus les </a:t>
            </a:r>
            <a:r>
              <a:rPr lang="nl-BE" sz="1200" dirty="0" err="1"/>
              <a:t>personnes</a:t>
            </a:r>
            <a:r>
              <a:rPr lang="nl-BE" sz="1200" dirty="0"/>
              <a:t> </a:t>
            </a:r>
            <a:r>
              <a:rPr lang="nl-BE" sz="1200" dirty="0" err="1"/>
              <a:t>qui</a:t>
            </a:r>
            <a:r>
              <a:rPr lang="nl-BE" sz="1200" dirty="0"/>
              <a:t> ont des </a:t>
            </a:r>
            <a:r>
              <a:rPr lang="nl-BE" sz="1200" dirty="0" err="1"/>
              <a:t>difficultés</a:t>
            </a:r>
            <a:r>
              <a:rPr lang="nl-BE" sz="1200" dirty="0"/>
              <a:t> </a:t>
            </a:r>
            <a:r>
              <a:rPr lang="nl-BE" sz="1200" dirty="0" err="1"/>
              <a:t>financières</a:t>
            </a:r>
            <a:r>
              <a:rPr lang="nl-BE" sz="1200" dirty="0"/>
              <a:t> (54%) que </a:t>
            </a:r>
            <a:r>
              <a:rPr lang="nl-BE" sz="1200" dirty="0" err="1"/>
              <a:t>celles</a:t>
            </a:r>
            <a:r>
              <a:rPr lang="nl-BE" sz="1200" dirty="0"/>
              <a:t> </a:t>
            </a:r>
            <a:r>
              <a:rPr lang="nl-BE" sz="1200" dirty="0" err="1"/>
              <a:t>qui</a:t>
            </a:r>
            <a:r>
              <a:rPr lang="nl-BE" sz="1200" dirty="0"/>
              <a:t> </a:t>
            </a:r>
            <a:r>
              <a:rPr lang="nl-BE" sz="1200" dirty="0" err="1"/>
              <a:t>sont</a:t>
            </a:r>
            <a:r>
              <a:rPr lang="nl-BE" sz="1200" dirty="0"/>
              <a:t> à </a:t>
            </a:r>
            <a:r>
              <a:rPr lang="nl-BE" sz="1200" dirty="0" err="1"/>
              <a:t>l’aise</a:t>
            </a:r>
            <a:r>
              <a:rPr lang="nl-BE" sz="1200" dirty="0"/>
              <a:t> </a:t>
            </a:r>
            <a:r>
              <a:rPr lang="nl-BE" sz="1200" dirty="0" err="1"/>
              <a:t>financièrement</a:t>
            </a:r>
            <a:r>
              <a:rPr lang="nl-BE" sz="1200" dirty="0"/>
              <a:t> (35%). </a:t>
            </a:r>
            <a:r>
              <a:rPr lang="nl-BE" sz="1200" dirty="0" err="1"/>
              <a:t>Cette</a:t>
            </a:r>
            <a:r>
              <a:rPr lang="nl-BE" sz="1200" dirty="0"/>
              <a:t> </a:t>
            </a:r>
            <a:r>
              <a:rPr lang="nl-BE" sz="1200" dirty="0" err="1"/>
              <a:t>proportion</a:t>
            </a:r>
            <a:r>
              <a:rPr lang="nl-BE" sz="1200" dirty="0"/>
              <a:t> </a:t>
            </a:r>
            <a:r>
              <a:rPr lang="nl-BE" sz="1200" dirty="0" err="1"/>
              <a:t>monte</a:t>
            </a:r>
            <a:r>
              <a:rPr lang="nl-BE" sz="1200" dirty="0"/>
              <a:t> à 70% </a:t>
            </a:r>
            <a:r>
              <a:rPr lang="nl-BE" sz="1200" dirty="0" err="1"/>
              <a:t>chez</a:t>
            </a:r>
            <a:r>
              <a:rPr lang="nl-BE" sz="1200" dirty="0"/>
              <a:t> les </a:t>
            </a:r>
            <a:r>
              <a:rPr lang="nl-BE" sz="1200" dirty="0" err="1"/>
              <a:t>jeunes</a:t>
            </a:r>
            <a:r>
              <a:rPr lang="nl-BE" sz="1200" dirty="0"/>
              <a:t> </a:t>
            </a:r>
            <a:r>
              <a:rPr lang="nl-BE" sz="1200" dirty="0" err="1"/>
              <a:t>qui</a:t>
            </a:r>
            <a:r>
              <a:rPr lang="nl-BE" sz="1200" dirty="0"/>
              <a:t> ne s’en </a:t>
            </a:r>
            <a:r>
              <a:rPr lang="nl-BE" sz="1200" dirty="0" err="1"/>
              <a:t>sortent</a:t>
            </a:r>
            <a:r>
              <a:rPr lang="nl-BE" sz="1200" dirty="0"/>
              <a:t> pas </a:t>
            </a:r>
            <a:r>
              <a:rPr lang="nl-BE" sz="1200" dirty="0" err="1"/>
              <a:t>financièrement</a:t>
            </a:r>
            <a:r>
              <a:rPr lang="nl-BE" sz="1200" dirty="0"/>
              <a:t> et à 60% pour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pauvre</a:t>
            </a:r>
            <a:r>
              <a:rPr lang="nl-BE" sz="1200" dirty="0"/>
              <a:t>.</a:t>
            </a:r>
          </a:p>
        </p:txBody>
      </p:sp>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10" name="ZoneTexte 9">
            <a:extLst>
              <a:ext uri="{FF2B5EF4-FFF2-40B4-BE49-F238E27FC236}">
                <a16:creationId xmlns:a16="http://schemas.microsoft.com/office/drawing/2014/main" id="{CCA44EC3-D9DE-639C-177B-38E315A06CE0}"/>
              </a:ext>
            </a:extLst>
          </p:cNvPr>
          <p:cNvSpPr txBox="1"/>
          <p:nvPr/>
        </p:nvSpPr>
        <p:spPr>
          <a:xfrm>
            <a:off x="7970042" y="5957753"/>
            <a:ext cx="2465429" cy="969496"/>
          </a:xfrm>
          <a:prstGeom prst="rect">
            <a:avLst/>
          </a:prstGeom>
          <a:solidFill>
            <a:srgbClr val="8CDFA5"/>
          </a:solidFill>
        </p:spPr>
        <p:txBody>
          <a:bodyPr wrap="square" rtlCol="0">
            <a:spAutoFit/>
          </a:bodyPr>
          <a:lstStyle/>
          <a:p>
            <a:r>
              <a:rPr lang="nl-BE" sz="1200" dirty="0"/>
              <a:t>31% des </a:t>
            </a:r>
            <a:r>
              <a:rPr lang="nl-BE" sz="1200" dirty="0" err="1"/>
              <a:t>jeunes</a:t>
            </a:r>
            <a:r>
              <a:rPr lang="nl-BE" sz="1200" dirty="0"/>
              <a:t> </a:t>
            </a:r>
            <a:r>
              <a:rPr lang="nl-BE" sz="1200" dirty="0" err="1"/>
              <a:t>sont</a:t>
            </a:r>
            <a:r>
              <a:rPr lang="nl-BE" sz="1200" dirty="0"/>
              <a:t> </a:t>
            </a:r>
            <a:r>
              <a:rPr lang="nl-BE" sz="1200" dirty="0" err="1"/>
              <a:t>rarement</a:t>
            </a:r>
            <a:r>
              <a:rPr lang="nl-BE" sz="1200" dirty="0"/>
              <a:t> </a:t>
            </a:r>
            <a:r>
              <a:rPr lang="nl-BE" sz="1200" dirty="0" err="1"/>
              <a:t>ou</a:t>
            </a:r>
            <a:r>
              <a:rPr lang="nl-BE" sz="1200" dirty="0"/>
              <a:t> </a:t>
            </a:r>
            <a:r>
              <a:rPr lang="nl-BE" sz="1200" dirty="0" err="1"/>
              <a:t>jamais</a:t>
            </a:r>
            <a:r>
              <a:rPr lang="nl-BE" sz="1200" dirty="0"/>
              <a:t> </a:t>
            </a:r>
            <a:r>
              <a:rPr lang="nl-BE" sz="1200" dirty="0" err="1"/>
              <a:t>anxieux·ses</a:t>
            </a:r>
            <a:r>
              <a:rPr lang="nl-BE" sz="1200" dirty="0"/>
              <a:t>, </a:t>
            </a:r>
            <a:r>
              <a:rPr lang="nl-BE" sz="1200" dirty="0" err="1"/>
              <a:t>angoissé·e·s</a:t>
            </a:r>
            <a:r>
              <a:rPr lang="nl-BE" sz="1200" dirty="0"/>
              <a:t>, </a:t>
            </a:r>
            <a:r>
              <a:rPr lang="nl-BE" sz="1200" dirty="0" err="1"/>
              <a:t>voire</a:t>
            </a:r>
            <a:r>
              <a:rPr lang="nl-BE" sz="1200" dirty="0"/>
              <a:t> en </a:t>
            </a:r>
            <a:r>
              <a:rPr lang="nl-BE" sz="1200" dirty="0" err="1"/>
              <a:t>dépression</a:t>
            </a:r>
            <a:r>
              <a:rPr lang="nl-BE" sz="1200" dirty="0"/>
              <a:t>.</a:t>
            </a:r>
          </a:p>
          <a:p>
            <a:r>
              <a:rPr lang="nl-BE" sz="1000" dirty="0">
                <a:solidFill>
                  <a:schemeClr val="bg1">
                    <a:lumMod val="65000"/>
                  </a:schemeClr>
                </a:solidFill>
              </a:rPr>
              <a:t>BCBE 2022 </a:t>
            </a:r>
            <a:r>
              <a:rPr lang="nl-BE" sz="1000" dirty="0" err="1">
                <a:solidFill>
                  <a:schemeClr val="bg1">
                    <a:lumMod val="65000"/>
                  </a:schemeClr>
                </a:solidFill>
              </a:rPr>
              <a:t>portant</a:t>
            </a:r>
            <a:r>
              <a:rPr lang="nl-BE" sz="1000" dirty="0">
                <a:solidFill>
                  <a:schemeClr val="bg1">
                    <a:lumMod val="65000"/>
                  </a:schemeClr>
                </a:solidFill>
              </a:rPr>
              <a:t> </a:t>
            </a:r>
            <a:r>
              <a:rPr lang="nl-BE" sz="1000" dirty="0" err="1">
                <a:solidFill>
                  <a:schemeClr val="bg1">
                    <a:lumMod val="65000"/>
                  </a:schemeClr>
                </a:solidFill>
              </a:rPr>
              <a:t>sur</a:t>
            </a:r>
            <a:r>
              <a:rPr lang="nl-BE" sz="1000" dirty="0">
                <a:solidFill>
                  <a:schemeClr val="bg1">
                    <a:lumMod val="65000"/>
                  </a:schemeClr>
                </a:solidFill>
              </a:rPr>
              <a:t> les </a:t>
            </a:r>
            <a:r>
              <a:rPr lang="nl-BE" sz="1000" dirty="0" err="1">
                <a:solidFill>
                  <a:schemeClr val="bg1">
                    <a:lumMod val="65000"/>
                  </a:schemeClr>
                </a:solidFill>
              </a:rPr>
              <a:t>Belges</a:t>
            </a:r>
            <a:r>
              <a:rPr lang="nl-BE" sz="1000" dirty="0">
                <a:solidFill>
                  <a:schemeClr val="bg1">
                    <a:lumMod val="65000"/>
                  </a:schemeClr>
                </a:solidFill>
              </a:rPr>
              <a:t> </a:t>
            </a:r>
            <a:r>
              <a:rPr lang="nl-BE" sz="1000" dirty="0" err="1">
                <a:solidFill>
                  <a:schemeClr val="bg1">
                    <a:lumMod val="65000"/>
                  </a:schemeClr>
                </a:solidFill>
              </a:rPr>
              <a:t>francophones</a:t>
            </a:r>
            <a:r>
              <a:rPr lang="nl-BE" sz="1000" dirty="0">
                <a:solidFill>
                  <a:schemeClr val="bg1">
                    <a:lumMod val="65000"/>
                  </a:schemeClr>
                </a:solidFill>
              </a:rPr>
              <a:t> : 35,5%</a:t>
            </a:r>
            <a:endParaRPr lang="fr-BE" sz="1000" dirty="0">
              <a:solidFill>
                <a:schemeClr val="bg1">
                  <a:lumMod val="65000"/>
                </a:schemeClr>
              </a:solidFill>
            </a:endParaRPr>
          </a:p>
        </p:txBody>
      </p:sp>
      <p:sp>
        <p:nvSpPr>
          <p:cNvPr id="11" name="ZoneTexte 10">
            <a:extLst>
              <a:ext uri="{FF2B5EF4-FFF2-40B4-BE49-F238E27FC236}">
                <a16:creationId xmlns:a16="http://schemas.microsoft.com/office/drawing/2014/main" id="{84FE02F9-C043-5DB4-DBD3-D3A2125B4FAF}"/>
              </a:ext>
            </a:extLst>
          </p:cNvPr>
          <p:cNvSpPr txBox="1"/>
          <p:nvPr/>
        </p:nvSpPr>
        <p:spPr>
          <a:xfrm>
            <a:off x="644022" y="3921521"/>
            <a:ext cx="4619741" cy="646331"/>
          </a:xfrm>
          <a:prstGeom prst="rect">
            <a:avLst/>
          </a:prstGeom>
          <a:noFill/>
        </p:spPr>
        <p:txBody>
          <a:bodyPr wrap="square" rtlCol="0">
            <a:spAutoFit/>
          </a:bodyPr>
          <a:lstStyle/>
          <a:p>
            <a:r>
              <a:rPr lang="nl-BE" sz="1200" dirty="0" err="1"/>
              <a:t>Il</a:t>
            </a:r>
            <a:r>
              <a:rPr lang="nl-BE" sz="1200" dirty="0"/>
              <a:t> y a de </a:t>
            </a:r>
            <a:r>
              <a:rPr lang="nl-BE" sz="1200" dirty="0" err="1"/>
              <a:t>nettes</a:t>
            </a:r>
            <a:r>
              <a:rPr lang="nl-BE" sz="1200" dirty="0"/>
              <a:t> </a:t>
            </a:r>
            <a:r>
              <a:rPr lang="nl-BE" sz="1200" dirty="0" err="1"/>
              <a:t>différences</a:t>
            </a:r>
            <a:r>
              <a:rPr lang="nl-BE" sz="1200" dirty="0"/>
              <a:t> </a:t>
            </a:r>
            <a:r>
              <a:rPr lang="nl-BE" sz="1200" dirty="0" err="1"/>
              <a:t>selon</a:t>
            </a:r>
            <a:r>
              <a:rPr lang="nl-BE" sz="1200" dirty="0"/>
              <a:t> </a:t>
            </a:r>
            <a:r>
              <a:rPr lang="nl-BE" sz="1200" dirty="0" err="1"/>
              <a:t>le</a:t>
            </a:r>
            <a:r>
              <a:rPr lang="nl-BE" sz="1200" dirty="0"/>
              <a:t> </a:t>
            </a:r>
            <a:r>
              <a:rPr lang="nl-BE" sz="1200" dirty="0" err="1"/>
              <a:t>degré</a:t>
            </a:r>
            <a:r>
              <a:rPr lang="nl-BE" sz="1200" dirty="0"/>
              <a:t> </a:t>
            </a:r>
            <a:r>
              <a:rPr lang="nl-BE" sz="1200" dirty="0" err="1"/>
              <a:t>d’engagement</a:t>
            </a:r>
            <a:r>
              <a:rPr lang="nl-BE" sz="1200" dirty="0"/>
              <a:t>. </a:t>
            </a:r>
            <a:r>
              <a:rPr lang="nl-BE" sz="1200" dirty="0" err="1"/>
              <a:t>Voici</a:t>
            </a:r>
            <a:r>
              <a:rPr lang="nl-BE" sz="1200" dirty="0"/>
              <a:t> pour </a:t>
            </a:r>
            <a:r>
              <a:rPr lang="nl-BE" sz="1200" dirty="0" err="1"/>
              <a:t>chaque</a:t>
            </a:r>
            <a:r>
              <a:rPr lang="nl-BE" sz="1200" dirty="0"/>
              <a:t> </a:t>
            </a:r>
            <a:r>
              <a:rPr lang="nl-BE" sz="1200" dirty="0" err="1"/>
              <a:t>degré</a:t>
            </a:r>
            <a:r>
              <a:rPr lang="nl-BE" sz="1200" dirty="0"/>
              <a:t> </a:t>
            </a:r>
            <a:r>
              <a:rPr lang="nl-BE" sz="1200" dirty="0" err="1"/>
              <a:t>d’engagement</a:t>
            </a:r>
            <a:r>
              <a:rPr lang="nl-BE" sz="1200" dirty="0"/>
              <a:t>, les </a:t>
            </a:r>
            <a:r>
              <a:rPr lang="nl-BE" sz="1200" dirty="0" err="1"/>
              <a:t>jeunes</a:t>
            </a:r>
            <a:r>
              <a:rPr lang="nl-BE" sz="1200" dirty="0"/>
              <a:t> </a:t>
            </a:r>
            <a:r>
              <a:rPr lang="nl-BE" sz="1200" dirty="0" err="1"/>
              <a:t>étant</a:t>
            </a:r>
            <a:r>
              <a:rPr lang="nl-BE" sz="1200" dirty="0"/>
              <a:t> </a:t>
            </a:r>
            <a:r>
              <a:rPr lang="nl-BE" sz="1200" dirty="0" err="1"/>
              <a:t>souvent</a:t>
            </a:r>
            <a:r>
              <a:rPr lang="nl-BE" sz="1200" dirty="0"/>
              <a:t> </a:t>
            </a:r>
            <a:r>
              <a:rPr lang="nl-BE" sz="1200" dirty="0" err="1"/>
              <a:t>voire</a:t>
            </a:r>
            <a:r>
              <a:rPr lang="nl-BE" sz="1200" dirty="0"/>
              <a:t> </a:t>
            </a:r>
            <a:r>
              <a:rPr lang="nl-BE" sz="1200" dirty="0" err="1"/>
              <a:t>très</a:t>
            </a:r>
            <a:r>
              <a:rPr lang="nl-BE" sz="1200" dirty="0"/>
              <a:t> </a:t>
            </a:r>
            <a:r>
              <a:rPr lang="nl-BE" sz="1200" dirty="0" err="1"/>
              <a:t>souvent</a:t>
            </a:r>
            <a:r>
              <a:rPr lang="nl-BE" sz="1200" dirty="0"/>
              <a:t> </a:t>
            </a:r>
            <a:r>
              <a:rPr lang="nl-BE" sz="1200" dirty="0" err="1"/>
              <a:t>anxieux·ses</a:t>
            </a:r>
            <a:r>
              <a:rPr lang="nl-BE" sz="1200" dirty="0"/>
              <a:t> :</a:t>
            </a:r>
          </a:p>
        </p:txBody>
      </p:sp>
      <p:pic>
        <p:nvPicPr>
          <p:cNvPr id="12" name="Image 11">
            <a:extLst>
              <a:ext uri="{FF2B5EF4-FFF2-40B4-BE49-F238E27FC236}">
                <a16:creationId xmlns:a16="http://schemas.microsoft.com/office/drawing/2014/main" id="{6C4F9054-C6E2-A5AD-AD1F-271599DED45E}"/>
              </a:ext>
            </a:extLst>
          </p:cNvPr>
          <p:cNvPicPr>
            <a:picLocks/>
          </p:cNvPicPr>
          <p:nvPr/>
        </p:nvPicPr>
        <p:blipFill rotWithShape="1">
          <a:blip r:embed="rId6">
            <a:extLst>
              <a:ext uri="{28A0092B-C50C-407E-A947-70E740481C1C}">
                <a14:useLocalDpi xmlns:a14="http://schemas.microsoft.com/office/drawing/2010/main" val="0"/>
              </a:ext>
            </a:extLst>
          </a:blip>
          <a:srcRect l="2029" t="38938" r="6145"/>
          <a:stretch/>
        </p:blipFill>
        <p:spPr>
          <a:xfrm>
            <a:off x="284085" y="4548997"/>
            <a:ext cx="3792394" cy="1893504"/>
          </a:xfrm>
          <a:prstGeom prst="rect">
            <a:avLst/>
          </a:prstGeom>
        </p:spPr>
      </p:pic>
    </p:spTree>
    <p:extLst>
      <p:ext uri="{BB962C8B-B14F-4D97-AF65-F5344CB8AC3E}">
        <p14:creationId xmlns:p14="http://schemas.microsoft.com/office/powerpoint/2010/main" val="56016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A110E546-5A52-578C-9D26-C94A155031C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rgbClr val="E31A1C"/>
                </a:solidFill>
                <a:latin typeface="Calibri" panose="020F0502020204030204"/>
              </a:rPr>
              <a:t>Santé </a:t>
            </a:r>
            <a:r>
              <a:rPr lang="nl-BE" dirty="0" err="1">
                <a:solidFill>
                  <a:srgbClr val="E31A1C"/>
                </a:solidFill>
                <a:latin typeface="Calibri" panose="020F0502020204030204"/>
              </a:rPr>
              <a:t>psychique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BEDA3221-392C-07E2-5529-9C9D24519B02}"/>
              </a:ext>
            </a:extLst>
          </p:cNvPr>
          <p:cNvSpPr txBox="1"/>
          <p:nvPr/>
        </p:nvSpPr>
        <p:spPr>
          <a:xfrm>
            <a:off x="865453" y="1274815"/>
            <a:ext cx="7801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Vous arrive-t-il de vous sentir </a:t>
            </a:r>
            <a:r>
              <a:rPr kumimoji="0" lang="fr-BE" sz="1800" b="0" i="0" u="none" strike="noStrike" kern="1200" cap="none" spc="0" normalizeH="0" baseline="0" noProof="0" dirty="0" err="1">
                <a:ln>
                  <a:noFill/>
                </a:ln>
                <a:solidFill>
                  <a:srgbClr val="E31A1C"/>
                </a:solidFill>
                <a:effectLst/>
                <a:uLnTx/>
                <a:uFillTx/>
                <a:latin typeface="Calibri" panose="020F0502020204030204"/>
                <a:ea typeface="+mn-ea"/>
                <a:cs typeface="+mn-cs"/>
              </a:rPr>
              <a:t>anxieux·se</a:t>
            </a: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 </a:t>
            </a:r>
            <a:r>
              <a:rPr kumimoji="0" lang="fr-BE" sz="1800" b="0" i="0" u="none" strike="noStrike" kern="1200" cap="none" spc="0" normalizeH="0" baseline="0" noProof="0" dirty="0" err="1">
                <a:ln>
                  <a:noFill/>
                </a:ln>
                <a:solidFill>
                  <a:srgbClr val="E31A1C"/>
                </a:solidFill>
                <a:effectLst/>
                <a:uLnTx/>
                <a:uFillTx/>
                <a:latin typeface="Calibri" panose="020F0502020204030204"/>
                <a:ea typeface="+mn-ea"/>
                <a:cs typeface="+mn-cs"/>
              </a:rPr>
              <a:t>angoissé·e</a:t>
            </a: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 voire en dépression. Parmi les propositions suivantes, laquelle vous correspond le mieux :</a:t>
            </a:r>
          </a:p>
        </p:txBody>
      </p:sp>
      <p:sp>
        <p:nvSpPr>
          <p:cNvPr id="9" name="ZoneTexte 8">
            <a:extLst>
              <a:ext uri="{FF2B5EF4-FFF2-40B4-BE49-F238E27FC236}">
                <a16:creationId xmlns:a16="http://schemas.microsoft.com/office/drawing/2014/main" id="{FD96BCC5-2EC7-0C2B-9608-9F1A1E0ABE5F}"/>
              </a:ext>
            </a:extLst>
          </p:cNvPr>
          <p:cNvSpPr txBox="1"/>
          <p:nvPr/>
        </p:nvSpPr>
        <p:spPr>
          <a:xfrm>
            <a:off x="159601" y="1942494"/>
            <a:ext cx="5486400" cy="1015663"/>
          </a:xfrm>
          <a:prstGeom prst="rect">
            <a:avLst/>
          </a:prstGeom>
          <a:noFill/>
        </p:spPr>
        <p:txBody>
          <a:bodyPr wrap="square" rtlCol="0">
            <a:spAutoFit/>
          </a:bodyPr>
          <a:lstStyle/>
          <a:p>
            <a:r>
              <a:rPr lang="nl-BE" sz="1200" dirty="0"/>
              <a:t>41,1% des </a:t>
            </a:r>
            <a:r>
              <a:rPr lang="nl-BE" sz="1200" dirty="0" err="1"/>
              <a:t>jeunes</a:t>
            </a:r>
            <a:r>
              <a:rPr lang="nl-BE" sz="1200" dirty="0"/>
              <a:t> </a:t>
            </a:r>
            <a:r>
              <a:rPr lang="nl-BE" sz="1200" dirty="0" err="1"/>
              <a:t>sont</a:t>
            </a:r>
            <a:r>
              <a:rPr lang="nl-BE" sz="1200" dirty="0"/>
              <a:t> </a:t>
            </a:r>
            <a:r>
              <a:rPr lang="nl-BE" sz="1200" dirty="0" err="1"/>
              <a:t>souvent</a:t>
            </a:r>
            <a:r>
              <a:rPr lang="nl-BE" sz="1200" dirty="0"/>
              <a:t> </a:t>
            </a:r>
            <a:r>
              <a:rPr lang="nl-BE" sz="1200" dirty="0" err="1"/>
              <a:t>ou</a:t>
            </a:r>
            <a:r>
              <a:rPr lang="nl-BE" sz="1200" dirty="0"/>
              <a:t> </a:t>
            </a:r>
            <a:r>
              <a:rPr lang="nl-BE" sz="1200" dirty="0" err="1"/>
              <a:t>très</a:t>
            </a:r>
            <a:r>
              <a:rPr lang="nl-BE" sz="1200" dirty="0"/>
              <a:t> </a:t>
            </a:r>
            <a:r>
              <a:rPr lang="nl-BE" sz="1200" dirty="0" err="1"/>
              <a:t>souvent</a:t>
            </a:r>
            <a:r>
              <a:rPr lang="nl-BE" sz="1200" dirty="0"/>
              <a:t> </a:t>
            </a:r>
            <a:r>
              <a:rPr lang="nl-BE" sz="1200" dirty="0" err="1"/>
              <a:t>anxieux·ses</a:t>
            </a:r>
            <a:r>
              <a:rPr lang="nl-BE" sz="1200" dirty="0"/>
              <a:t>, </a:t>
            </a:r>
            <a:r>
              <a:rPr lang="nl-BE" sz="1200" dirty="0" err="1"/>
              <a:t>angoissé·e·s</a:t>
            </a:r>
            <a:r>
              <a:rPr lang="nl-BE" sz="1200" dirty="0"/>
              <a:t>, </a:t>
            </a:r>
            <a:r>
              <a:rPr lang="nl-BE" sz="1200" dirty="0" err="1"/>
              <a:t>voire</a:t>
            </a:r>
            <a:r>
              <a:rPr lang="nl-BE" sz="1200" dirty="0"/>
              <a:t> en </a:t>
            </a:r>
            <a:r>
              <a:rPr lang="nl-BE" sz="1200" dirty="0" err="1"/>
              <a:t>dépression</a:t>
            </a:r>
            <a:r>
              <a:rPr lang="nl-BE" sz="1200" dirty="0"/>
              <a:t>.</a:t>
            </a:r>
          </a:p>
          <a:p>
            <a:r>
              <a:rPr lang="nl-BE" sz="1200" dirty="0" err="1"/>
              <a:t>Il</a:t>
            </a:r>
            <a:r>
              <a:rPr lang="nl-BE" sz="1200" dirty="0"/>
              <a:t> y a des </a:t>
            </a:r>
            <a:r>
              <a:rPr lang="nl-BE" sz="1200" dirty="0" err="1"/>
              <a:t>différences</a:t>
            </a:r>
            <a:r>
              <a:rPr lang="nl-BE" sz="1200" dirty="0"/>
              <a:t> </a:t>
            </a:r>
            <a:r>
              <a:rPr lang="nl-BE" sz="1200" dirty="0" err="1"/>
              <a:t>selon</a:t>
            </a:r>
            <a:r>
              <a:rPr lang="nl-BE" sz="1200" dirty="0"/>
              <a:t> la </a:t>
            </a:r>
            <a:r>
              <a:rPr lang="nl-BE" sz="1200" dirty="0" err="1"/>
              <a:t>situation</a:t>
            </a:r>
            <a:r>
              <a:rPr lang="nl-BE" sz="1200" dirty="0"/>
              <a:t> </a:t>
            </a:r>
            <a:r>
              <a:rPr lang="nl-BE" sz="1200" dirty="0" err="1"/>
              <a:t>financière</a:t>
            </a:r>
            <a:r>
              <a:rPr lang="nl-BE" sz="1200" dirty="0"/>
              <a:t> de la </a:t>
            </a:r>
            <a:r>
              <a:rPr lang="nl-BE" sz="1200" dirty="0" err="1"/>
              <a:t>famille</a:t>
            </a:r>
            <a:r>
              <a:rPr lang="nl-BE" sz="1200" dirty="0"/>
              <a:t> </a:t>
            </a:r>
            <a:r>
              <a:rPr lang="nl-BE" sz="1200" dirty="0" err="1"/>
              <a:t>dont</a:t>
            </a:r>
            <a:r>
              <a:rPr lang="nl-BE" sz="1200" dirty="0"/>
              <a:t> les </a:t>
            </a:r>
            <a:r>
              <a:rPr lang="nl-BE" sz="1200" dirty="0" err="1"/>
              <a:t>jeunes</a:t>
            </a:r>
            <a:r>
              <a:rPr lang="nl-BE" sz="1200" dirty="0"/>
              <a:t> </a:t>
            </a:r>
            <a:r>
              <a:rPr lang="nl-BE" sz="1200" dirty="0" err="1"/>
              <a:t>sont</a:t>
            </a:r>
            <a:r>
              <a:rPr lang="nl-BE" sz="1200" dirty="0"/>
              <a:t> </a:t>
            </a:r>
            <a:r>
              <a:rPr lang="nl-BE" sz="1200" dirty="0" err="1"/>
              <a:t>issu·e·s</a:t>
            </a:r>
            <a:r>
              <a:rPr lang="nl-BE" sz="1200" dirty="0"/>
              <a:t> et </a:t>
            </a:r>
            <a:r>
              <a:rPr lang="nl-BE" sz="1200" dirty="0" err="1"/>
              <a:t>selon</a:t>
            </a:r>
            <a:r>
              <a:rPr lang="nl-BE" sz="1200" dirty="0"/>
              <a:t> sa </a:t>
            </a:r>
            <a:r>
              <a:rPr lang="nl-BE" sz="1200" dirty="0" err="1"/>
              <a:t>situation</a:t>
            </a:r>
            <a:r>
              <a:rPr lang="nl-BE" sz="1200" dirty="0"/>
              <a:t> </a:t>
            </a:r>
            <a:r>
              <a:rPr lang="nl-BE" sz="1200" dirty="0" err="1"/>
              <a:t>financière</a:t>
            </a:r>
            <a:r>
              <a:rPr lang="nl-BE" sz="1200" dirty="0"/>
              <a:t> </a:t>
            </a:r>
            <a:r>
              <a:rPr lang="nl-BE" sz="1200" dirty="0" err="1"/>
              <a:t>actuelle</a:t>
            </a:r>
            <a:r>
              <a:rPr lang="nl-BE" sz="1200" dirty="0"/>
              <a:t>.</a:t>
            </a:r>
          </a:p>
          <a:p>
            <a:endParaRPr lang="nl-BE" sz="1200" dirty="0"/>
          </a:p>
        </p:txBody>
      </p:sp>
      <p:pic>
        <p:nvPicPr>
          <p:cNvPr id="13" name="Image 12">
            <a:extLst>
              <a:ext uri="{FF2B5EF4-FFF2-40B4-BE49-F238E27FC236}">
                <a16:creationId xmlns:a16="http://schemas.microsoft.com/office/drawing/2014/main" id="{4450A2F3-9AEF-34E7-DA93-9B547B1ECBB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14325" y="3003781"/>
            <a:ext cx="5176953" cy="3175309"/>
          </a:xfrm>
          <a:prstGeom prst="rect">
            <a:avLst/>
          </a:prstGeom>
        </p:spPr>
      </p:pic>
      <p:pic>
        <p:nvPicPr>
          <p:cNvPr id="14" name="Image 13">
            <a:extLst>
              <a:ext uri="{FF2B5EF4-FFF2-40B4-BE49-F238E27FC236}">
                <a16:creationId xmlns:a16="http://schemas.microsoft.com/office/drawing/2014/main" id="{1A678BE4-29E5-B984-50C0-EC67DE8DEBD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962651" y="3083797"/>
            <a:ext cx="5176954" cy="3009423"/>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5471" y="6190296"/>
            <a:ext cx="1557976" cy="667704"/>
          </a:xfrm>
          <a:prstGeom prst="rect">
            <a:avLst/>
          </a:prstGeom>
        </p:spPr>
      </p:pic>
      <p:sp>
        <p:nvSpPr>
          <p:cNvPr id="15" name="ZoneTexte 14">
            <a:extLst>
              <a:ext uri="{FF2B5EF4-FFF2-40B4-BE49-F238E27FC236}">
                <a16:creationId xmlns:a16="http://schemas.microsoft.com/office/drawing/2014/main" id="{3363AFB7-8188-A2C1-6DC9-CE728D2471F1}"/>
              </a:ext>
            </a:extLst>
          </p:cNvPr>
          <p:cNvSpPr txBox="1"/>
          <p:nvPr/>
        </p:nvSpPr>
        <p:spPr>
          <a:xfrm rot="10800000" flipH="1" flipV="1">
            <a:off x="6069751" y="2726782"/>
            <a:ext cx="3272844" cy="276999"/>
          </a:xfrm>
          <a:prstGeom prst="rect">
            <a:avLst/>
          </a:prstGeom>
          <a:noFill/>
        </p:spPr>
        <p:txBody>
          <a:bodyPr wrap="square" rtlCol="0">
            <a:spAutoFit/>
          </a:bodyPr>
          <a:lstStyle/>
          <a:p>
            <a:r>
              <a:rPr lang="nl-BE" sz="1200" dirty="0" err="1"/>
              <a:t>Situation</a:t>
            </a:r>
            <a:r>
              <a:rPr lang="nl-BE" sz="1200" dirty="0"/>
              <a:t> </a:t>
            </a:r>
            <a:r>
              <a:rPr lang="nl-BE" sz="1200" dirty="0" err="1"/>
              <a:t>financière</a:t>
            </a:r>
            <a:r>
              <a:rPr lang="nl-BE" sz="1200" dirty="0"/>
              <a:t> </a:t>
            </a:r>
            <a:r>
              <a:rPr lang="nl-BE" sz="1200" dirty="0" err="1"/>
              <a:t>actuelle</a:t>
            </a:r>
            <a:r>
              <a:rPr lang="nl-BE" sz="1200" dirty="0"/>
              <a:t> :</a:t>
            </a:r>
            <a:endParaRPr lang="fr-BE" sz="1200" dirty="0"/>
          </a:p>
        </p:txBody>
      </p:sp>
      <p:sp>
        <p:nvSpPr>
          <p:cNvPr id="16" name="ZoneTexte 15">
            <a:extLst>
              <a:ext uri="{FF2B5EF4-FFF2-40B4-BE49-F238E27FC236}">
                <a16:creationId xmlns:a16="http://schemas.microsoft.com/office/drawing/2014/main" id="{52F84601-A220-047B-D37A-7425AB9ECC1D}"/>
              </a:ext>
            </a:extLst>
          </p:cNvPr>
          <p:cNvSpPr txBox="1"/>
          <p:nvPr/>
        </p:nvSpPr>
        <p:spPr>
          <a:xfrm rot="10800000" flipH="1" flipV="1">
            <a:off x="314325" y="2731551"/>
            <a:ext cx="4162425" cy="276999"/>
          </a:xfrm>
          <a:prstGeom prst="rect">
            <a:avLst/>
          </a:prstGeom>
          <a:noFill/>
        </p:spPr>
        <p:txBody>
          <a:bodyPr wrap="square" rtlCol="0">
            <a:spAutoFit/>
          </a:bodyPr>
          <a:lstStyle/>
          <a:p>
            <a:r>
              <a:rPr lang="nl-BE" sz="1200" dirty="0" err="1"/>
              <a:t>Situation</a:t>
            </a:r>
            <a:r>
              <a:rPr lang="nl-BE" sz="1200" dirty="0"/>
              <a:t> </a:t>
            </a:r>
            <a:r>
              <a:rPr lang="nl-BE" sz="1200" dirty="0" err="1"/>
              <a:t>financière</a:t>
            </a:r>
            <a:r>
              <a:rPr lang="nl-BE" sz="1200" dirty="0"/>
              <a:t> de la </a:t>
            </a:r>
            <a:r>
              <a:rPr lang="nl-BE" sz="1200" dirty="0" err="1"/>
              <a:t>famille</a:t>
            </a:r>
            <a:r>
              <a:rPr lang="nl-BE" sz="1200" dirty="0"/>
              <a:t> </a:t>
            </a:r>
            <a:r>
              <a:rPr lang="nl-BE" sz="1200" dirty="0" err="1"/>
              <a:t>dont</a:t>
            </a:r>
            <a:r>
              <a:rPr lang="nl-BE" sz="1200" dirty="0"/>
              <a:t> les </a:t>
            </a:r>
            <a:r>
              <a:rPr lang="nl-BE" sz="1200" dirty="0" err="1"/>
              <a:t>jeunes</a:t>
            </a:r>
            <a:r>
              <a:rPr lang="nl-BE" sz="1200" dirty="0"/>
              <a:t> </a:t>
            </a:r>
            <a:r>
              <a:rPr lang="nl-BE" sz="1200" dirty="0" err="1"/>
              <a:t>sont</a:t>
            </a:r>
            <a:r>
              <a:rPr lang="nl-BE" sz="1200" dirty="0"/>
              <a:t> </a:t>
            </a:r>
            <a:r>
              <a:rPr lang="nl-BE" sz="1200" dirty="0" err="1"/>
              <a:t>issu·e·s</a:t>
            </a:r>
            <a:r>
              <a:rPr lang="nl-BE" sz="1200" dirty="0"/>
              <a:t> :</a:t>
            </a:r>
            <a:endParaRPr lang="fr-BE" sz="1200" dirty="0"/>
          </a:p>
        </p:txBody>
      </p:sp>
      <p:sp>
        <p:nvSpPr>
          <p:cNvPr id="17" name="ZoneTexte 16">
            <a:extLst>
              <a:ext uri="{FF2B5EF4-FFF2-40B4-BE49-F238E27FC236}">
                <a16:creationId xmlns:a16="http://schemas.microsoft.com/office/drawing/2014/main" id="{C2B4D8F1-0D27-9ADB-0418-C14EBDA2952F}"/>
              </a:ext>
            </a:extLst>
          </p:cNvPr>
          <p:cNvSpPr txBox="1"/>
          <p:nvPr/>
        </p:nvSpPr>
        <p:spPr>
          <a:xfrm rot="10800000" flipH="1" flipV="1">
            <a:off x="413986" y="6322608"/>
            <a:ext cx="9053864" cy="430887"/>
          </a:xfrm>
          <a:prstGeom prst="rect">
            <a:avLst/>
          </a:prstGeom>
          <a:noFill/>
        </p:spPr>
        <p:txBody>
          <a:bodyPr wrap="square" rtlCol="0">
            <a:spAutoFit/>
          </a:bodyPr>
          <a:lstStyle/>
          <a:p>
            <a:r>
              <a:rPr lang="nl-BE" sz="1100" dirty="0"/>
              <a:t>Ce </a:t>
            </a:r>
            <a:r>
              <a:rPr lang="nl-BE" sz="1100" dirty="0" err="1"/>
              <a:t>sont</a:t>
            </a:r>
            <a:r>
              <a:rPr lang="nl-BE" sz="1100" dirty="0"/>
              <a:t> les plus </a:t>
            </a:r>
            <a:r>
              <a:rPr lang="nl-BE" sz="1100" dirty="0" err="1"/>
              <a:t>précarisé·e·s</a:t>
            </a:r>
            <a:r>
              <a:rPr lang="nl-BE" sz="1100" dirty="0"/>
              <a:t> (</a:t>
            </a:r>
            <a:r>
              <a:rPr lang="nl-BE" sz="1100" dirty="0" err="1"/>
              <a:t>d’origine</a:t>
            </a:r>
            <a:r>
              <a:rPr lang="nl-BE" sz="1100" dirty="0"/>
              <a:t> </a:t>
            </a:r>
            <a:r>
              <a:rPr lang="nl-BE" sz="1100" dirty="0" err="1"/>
              <a:t>pauvre</a:t>
            </a:r>
            <a:r>
              <a:rPr lang="nl-BE" sz="1100" dirty="0"/>
              <a:t> </a:t>
            </a:r>
            <a:r>
              <a:rPr lang="nl-BE" sz="1100" dirty="0" err="1"/>
              <a:t>ou</a:t>
            </a:r>
            <a:r>
              <a:rPr lang="nl-BE" sz="1100" dirty="0"/>
              <a:t> ne s’en </a:t>
            </a:r>
            <a:r>
              <a:rPr lang="nl-BE" sz="1100" dirty="0" err="1"/>
              <a:t>sortant</a:t>
            </a:r>
            <a:r>
              <a:rPr lang="nl-BE" sz="1100" dirty="0"/>
              <a:t> pas </a:t>
            </a:r>
            <a:r>
              <a:rPr lang="nl-BE" sz="1100" dirty="0" err="1"/>
              <a:t>financièrement</a:t>
            </a:r>
            <a:r>
              <a:rPr lang="nl-BE" sz="1100" dirty="0"/>
              <a:t> à </a:t>
            </a:r>
            <a:r>
              <a:rPr lang="nl-BE" sz="1100" dirty="0" err="1"/>
              <a:t>l’heure</a:t>
            </a:r>
            <a:r>
              <a:rPr lang="nl-BE" sz="1100" dirty="0"/>
              <a:t> </a:t>
            </a:r>
            <a:r>
              <a:rPr lang="nl-BE" sz="1100" dirty="0" err="1"/>
              <a:t>actuelle</a:t>
            </a:r>
            <a:r>
              <a:rPr lang="nl-BE" sz="1100" dirty="0"/>
              <a:t>) </a:t>
            </a:r>
            <a:r>
              <a:rPr lang="nl-BE" sz="1100" dirty="0" err="1"/>
              <a:t>qui</a:t>
            </a:r>
            <a:r>
              <a:rPr lang="nl-BE" sz="1100" dirty="0"/>
              <a:t> </a:t>
            </a:r>
            <a:r>
              <a:rPr lang="nl-BE" sz="1100" dirty="0" err="1"/>
              <a:t>sont</a:t>
            </a:r>
            <a:r>
              <a:rPr lang="nl-BE" sz="1100" dirty="0"/>
              <a:t> les plus </a:t>
            </a:r>
            <a:r>
              <a:rPr lang="nl-BE" sz="1100" dirty="0" err="1"/>
              <a:t>nombreux·euses</a:t>
            </a:r>
            <a:r>
              <a:rPr lang="nl-BE" sz="1100" dirty="0"/>
              <a:t> à se </a:t>
            </a:r>
            <a:r>
              <a:rPr lang="nl-BE" sz="1100" dirty="0" err="1"/>
              <a:t>sentir</a:t>
            </a:r>
            <a:r>
              <a:rPr lang="nl-BE" sz="1100" dirty="0"/>
              <a:t> </a:t>
            </a:r>
            <a:r>
              <a:rPr lang="nl-BE" sz="1100" dirty="0" err="1"/>
              <a:t>souvent</a:t>
            </a:r>
            <a:r>
              <a:rPr lang="nl-BE" sz="1100" dirty="0"/>
              <a:t> </a:t>
            </a:r>
            <a:r>
              <a:rPr lang="nl-BE" sz="1100" dirty="0" err="1"/>
              <a:t>ou</a:t>
            </a:r>
            <a:r>
              <a:rPr lang="nl-BE" sz="1100" dirty="0"/>
              <a:t> </a:t>
            </a:r>
            <a:r>
              <a:rPr lang="nl-BE" sz="1100" dirty="0" err="1"/>
              <a:t>très</a:t>
            </a:r>
            <a:r>
              <a:rPr lang="nl-BE" sz="1100" dirty="0"/>
              <a:t> </a:t>
            </a:r>
            <a:r>
              <a:rPr lang="nl-BE" sz="1100" dirty="0" err="1"/>
              <a:t>souvent</a:t>
            </a:r>
            <a:r>
              <a:rPr lang="nl-BE" sz="1100" dirty="0"/>
              <a:t> </a:t>
            </a:r>
            <a:r>
              <a:rPr lang="fr-BE" sz="1100" dirty="0" err="1"/>
              <a:t>anxieux·se</a:t>
            </a:r>
            <a:r>
              <a:rPr lang="fr-BE" sz="1100" dirty="0"/>
              <a:t>, </a:t>
            </a:r>
            <a:r>
              <a:rPr lang="fr-BE" sz="1100" dirty="0" err="1"/>
              <a:t>angoissé·e</a:t>
            </a:r>
            <a:r>
              <a:rPr lang="fr-BE" sz="1100" dirty="0"/>
              <a:t>, voire en dépression.</a:t>
            </a:r>
          </a:p>
        </p:txBody>
      </p:sp>
    </p:spTree>
    <p:extLst>
      <p:ext uri="{BB962C8B-B14F-4D97-AF65-F5344CB8AC3E}">
        <p14:creationId xmlns:p14="http://schemas.microsoft.com/office/powerpoint/2010/main" val="986582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685</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1A46F7D5-2FA4-3E65-FD83-AC92FF998592}"/>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rgbClr val="E31A1C"/>
                </a:solidFill>
                <a:latin typeface="Calibri" panose="020F0502020204030204"/>
              </a:rPr>
              <a:t>Santé </a:t>
            </a:r>
            <a:r>
              <a:rPr lang="nl-BE" dirty="0" err="1">
                <a:solidFill>
                  <a:srgbClr val="E31A1C"/>
                </a:solidFill>
                <a:latin typeface="Calibri" panose="020F0502020204030204"/>
              </a:rPr>
              <a:t>psychique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A21F3769-B1F3-9491-D254-95ABB3D7280E}"/>
              </a:ext>
            </a:extLst>
          </p:cNvPr>
          <p:cNvSpPr txBox="1"/>
          <p:nvPr/>
        </p:nvSpPr>
        <p:spPr>
          <a:xfrm>
            <a:off x="865453" y="1274815"/>
            <a:ext cx="7801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Savez-vous vers </a:t>
            </a:r>
            <a:r>
              <a:rPr kumimoji="0" lang="fr-BE" sz="1800" b="0" i="0" u="none" strike="noStrike" kern="1200" cap="none" spc="0" normalizeH="0" baseline="0" noProof="0" dirty="0" err="1">
                <a:ln>
                  <a:noFill/>
                </a:ln>
                <a:solidFill>
                  <a:srgbClr val="E31A1C"/>
                </a:solidFill>
                <a:effectLst/>
                <a:uLnTx/>
                <a:uFillTx/>
                <a:latin typeface="Calibri" panose="020F0502020204030204"/>
                <a:ea typeface="+mn-ea"/>
                <a:cs typeface="+mn-cs"/>
              </a:rPr>
              <a:t>quel·le·s</a:t>
            </a: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 </a:t>
            </a:r>
            <a:r>
              <a:rPr kumimoji="0" lang="fr-BE" sz="1800" b="0" i="0" u="none" strike="noStrike" kern="1200" cap="none" spc="0" normalizeH="0" baseline="0" noProof="0" dirty="0" err="1">
                <a:ln>
                  <a:noFill/>
                </a:ln>
                <a:solidFill>
                  <a:srgbClr val="E31A1C"/>
                </a:solidFill>
                <a:effectLst/>
                <a:uLnTx/>
                <a:uFillTx/>
                <a:latin typeface="Calibri" panose="020F0502020204030204"/>
                <a:ea typeface="+mn-ea"/>
                <a:cs typeface="+mn-cs"/>
              </a:rPr>
              <a:t>professionnel·le·s</a:t>
            </a: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 ou quelle(s) structure(s) vous pouvez vous tourner si vous aviez besoin d'aide psychologique ? </a:t>
            </a:r>
          </a:p>
        </p:txBody>
      </p:sp>
      <p:pic>
        <p:nvPicPr>
          <p:cNvPr id="10" name="Image 9">
            <a:extLst>
              <a:ext uri="{FF2B5EF4-FFF2-40B4-BE49-F238E27FC236}">
                <a16:creationId xmlns:a16="http://schemas.microsoft.com/office/drawing/2014/main" id="{F439A7DE-A6E4-A147-4598-B9FC0496C14F}"/>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8" name="ZoneTexte 7">
            <a:extLst>
              <a:ext uri="{FF2B5EF4-FFF2-40B4-BE49-F238E27FC236}">
                <a16:creationId xmlns:a16="http://schemas.microsoft.com/office/drawing/2014/main" id="{DD1250C2-518F-33C8-AB8E-E594F4A9E11B}"/>
              </a:ext>
            </a:extLst>
          </p:cNvPr>
          <p:cNvSpPr txBox="1"/>
          <p:nvPr/>
        </p:nvSpPr>
        <p:spPr>
          <a:xfrm>
            <a:off x="7817468" y="2639297"/>
            <a:ext cx="3262664" cy="3231654"/>
          </a:xfrm>
          <a:prstGeom prst="rect">
            <a:avLst/>
          </a:prstGeom>
          <a:noFill/>
        </p:spPr>
        <p:txBody>
          <a:bodyPr wrap="square" rtlCol="0">
            <a:spAutoFit/>
          </a:bodyPr>
          <a:lstStyle/>
          <a:p>
            <a:r>
              <a:rPr lang="nl-BE" sz="1200" dirty="0"/>
              <a:t>68% des </a:t>
            </a:r>
            <a:r>
              <a:rPr lang="nl-BE" sz="1200" dirty="0" err="1"/>
              <a:t>jeunes</a:t>
            </a:r>
            <a:r>
              <a:rPr lang="nl-BE" sz="1200" dirty="0"/>
              <a:t> </a:t>
            </a:r>
            <a:r>
              <a:rPr lang="nl-BE" sz="1200" dirty="0" err="1"/>
              <a:t>savent</a:t>
            </a:r>
            <a:r>
              <a:rPr lang="nl-BE" sz="1200" dirty="0"/>
              <a:t> vers </a:t>
            </a:r>
            <a:r>
              <a:rPr lang="nl-BE" sz="1200" dirty="0" err="1"/>
              <a:t>où</a:t>
            </a:r>
            <a:r>
              <a:rPr lang="nl-BE" sz="1200" dirty="0"/>
              <a:t> se </a:t>
            </a:r>
            <a:r>
              <a:rPr lang="nl-BE" sz="1200" dirty="0" err="1"/>
              <a:t>tourner</a:t>
            </a:r>
            <a:r>
              <a:rPr lang="nl-BE" sz="1200" dirty="0"/>
              <a:t> </a:t>
            </a:r>
            <a:r>
              <a:rPr lang="nl-BE" sz="1200" dirty="0" err="1"/>
              <a:t>s’ils·elles</a:t>
            </a:r>
            <a:r>
              <a:rPr lang="nl-BE" sz="1200" dirty="0"/>
              <a:t> ont </a:t>
            </a:r>
            <a:r>
              <a:rPr lang="nl-BE" sz="1200" dirty="0" err="1"/>
              <a:t>besoin</a:t>
            </a:r>
            <a:r>
              <a:rPr lang="nl-BE" sz="1200" dirty="0"/>
              <a:t> </a:t>
            </a:r>
            <a:r>
              <a:rPr lang="nl-BE" sz="1200" dirty="0" err="1"/>
              <a:t>d’aide</a:t>
            </a:r>
            <a:r>
              <a:rPr lang="nl-BE" sz="1200" dirty="0"/>
              <a:t> </a:t>
            </a:r>
            <a:r>
              <a:rPr lang="nl-BE" sz="1200" dirty="0" err="1"/>
              <a:t>psychologique</a:t>
            </a:r>
            <a:r>
              <a:rPr lang="nl-BE" sz="1200" dirty="0"/>
              <a:t>.</a:t>
            </a:r>
          </a:p>
          <a:p>
            <a:r>
              <a:rPr lang="nl-BE" sz="1200" dirty="0" err="1"/>
              <a:t>Cette</a:t>
            </a:r>
            <a:r>
              <a:rPr lang="nl-BE" sz="1200" dirty="0"/>
              <a:t> </a:t>
            </a:r>
            <a:r>
              <a:rPr lang="nl-BE" sz="1200" dirty="0" err="1"/>
              <a:t>proportion</a:t>
            </a:r>
            <a:r>
              <a:rPr lang="nl-BE" sz="1200" dirty="0"/>
              <a:t> </a:t>
            </a:r>
            <a:r>
              <a:rPr lang="nl-BE" sz="1200" dirty="0" err="1"/>
              <a:t>est</a:t>
            </a:r>
            <a:r>
              <a:rPr lang="nl-BE" sz="1200" dirty="0"/>
              <a:t> plus </a:t>
            </a:r>
            <a:r>
              <a:rPr lang="nl-BE" sz="1200" dirty="0" err="1"/>
              <a:t>élevée</a:t>
            </a:r>
            <a:r>
              <a:rPr lang="nl-BE" sz="1200" dirty="0"/>
              <a:t> </a:t>
            </a:r>
            <a:r>
              <a:rPr lang="nl-BE" sz="1200" dirty="0" err="1"/>
              <a:t>chez</a:t>
            </a:r>
            <a:r>
              <a:rPr lang="nl-BE" sz="1200" dirty="0"/>
              <a:t> les </a:t>
            </a:r>
            <a:r>
              <a:rPr lang="nl-BE" sz="1200" dirty="0" err="1"/>
              <a:t>femmes</a:t>
            </a:r>
            <a:r>
              <a:rPr lang="nl-BE" sz="1200" dirty="0"/>
              <a:t> (82%) que </a:t>
            </a:r>
            <a:r>
              <a:rPr lang="nl-BE" sz="1200" dirty="0" err="1"/>
              <a:t>chez</a:t>
            </a:r>
            <a:r>
              <a:rPr lang="nl-BE" sz="1200" dirty="0"/>
              <a:t> les </a:t>
            </a:r>
            <a:r>
              <a:rPr lang="nl-BE" sz="1200" dirty="0" err="1"/>
              <a:t>hommes</a:t>
            </a:r>
            <a:r>
              <a:rPr lang="nl-BE" sz="1200" dirty="0"/>
              <a:t> (53%). </a:t>
            </a:r>
          </a:p>
          <a:p>
            <a:r>
              <a:rPr lang="nl-BE" sz="1200" dirty="0" err="1"/>
              <a:t>Il</a:t>
            </a:r>
            <a:r>
              <a:rPr lang="nl-BE" sz="1200" dirty="0"/>
              <a:t> y a </a:t>
            </a:r>
            <a:r>
              <a:rPr lang="nl-BE" sz="1200" dirty="0" err="1"/>
              <a:t>également</a:t>
            </a:r>
            <a:r>
              <a:rPr lang="nl-BE" sz="1200" dirty="0"/>
              <a:t> des </a:t>
            </a:r>
            <a:r>
              <a:rPr lang="nl-BE" sz="1200" dirty="0" err="1"/>
              <a:t>différences</a:t>
            </a:r>
            <a:r>
              <a:rPr lang="nl-BE" sz="1200" dirty="0"/>
              <a:t> </a:t>
            </a:r>
            <a:r>
              <a:rPr lang="nl-BE" sz="1200" dirty="0" err="1"/>
              <a:t>entre</a:t>
            </a:r>
            <a:r>
              <a:rPr lang="nl-BE" sz="1200" dirty="0"/>
              <a:t> les </a:t>
            </a:r>
            <a:r>
              <a:rPr lang="nl-BE" sz="1200" dirty="0" err="1"/>
              <a:t>niveaux</a:t>
            </a:r>
            <a:r>
              <a:rPr lang="nl-BE" sz="1200" dirty="0"/>
              <a:t> de </a:t>
            </a:r>
            <a:r>
              <a:rPr lang="nl-BE" sz="1200" dirty="0" err="1"/>
              <a:t>diplômes</a:t>
            </a:r>
            <a:r>
              <a:rPr lang="nl-BE" sz="1200" dirty="0"/>
              <a:t> : les </a:t>
            </a:r>
            <a:r>
              <a:rPr lang="nl-BE" sz="1200" dirty="0" err="1"/>
              <a:t>jeunes</a:t>
            </a:r>
            <a:r>
              <a:rPr lang="nl-BE" sz="1200" dirty="0"/>
              <a:t> </a:t>
            </a:r>
            <a:r>
              <a:rPr lang="nl-BE" sz="1200" dirty="0" err="1"/>
              <a:t>diplômé·e·s</a:t>
            </a:r>
            <a:r>
              <a:rPr lang="nl-BE" sz="1200" dirty="0"/>
              <a:t> </a:t>
            </a:r>
            <a:r>
              <a:rPr lang="nl-BE" sz="1200" dirty="0" err="1"/>
              <a:t>d’un</a:t>
            </a:r>
            <a:r>
              <a:rPr lang="nl-BE" sz="1200" dirty="0"/>
              <a:t> </a:t>
            </a:r>
            <a:r>
              <a:rPr lang="nl-BE" sz="1200" dirty="0" err="1"/>
              <a:t>bachelier</a:t>
            </a:r>
            <a:r>
              <a:rPr lang="nl-BE" sz="1200" dirty="0"/>
              <a:t> (77%) </a:t>
            </a:r>
            <a:r>
              <a:rPr lang="nl-BE" sz="1200" dirty="0" err="1"/>
              <a:t>ou</a:t>
            </a:r>
            <a:r>
              <a:rPr lang="nl-BE" sz="1200" dirty="0"/>
              <a:t> </a:t>
            </a:r>
            <a:r>
              <a:rPr lang="nl-BE" sz="1200" dirty="0" err="1"/>
              <a:t>d’un</a:t>
            </a:r>
            <a:r>
              <a:rPr lang="nl-BE" sz="1200" dirty="0"/>
              <a:t> master (89%) </a:t>
            </a:r>
            <a:r>
              <a:rPr lang="nl-BE" sz="1200" dirty="0" err="1"/>
              <a:t>savent</a:t>
            </a:r>
            <a:r>
              <a:rPr lang="nl-BE" sz="1200" dirty="0"/>
              <a:t> </a:t>
            </a:r>
            <a:r>
              <a:rPr lang="nl-BE" sz="1200" dirty="0" err="1"/>
              <a:t>mieux</a:t>
            </a:r>
            <a:r>
              <a:rPr lang="nl-BE" sz="1200" dirty="0"/>
              <a:t> vers </a:t>
            </a:r>
            <a:r>
              <a:rPr lang="nl-BE" sz="1200" dirty="0" err="1"/>
              <a:t>qui</a:t>
            </a:r>
            <a:r>
              <a:rPr lang="nl-BE" sz="1200" dirty="0"/>
              <a:t> se </a:t>
            </a:r>
            <a:r>
              <a:rPr lang="nl-BE" sz="1200" dirty="0" err="1"/>
              <a:t>tourner</a:t>
            </a:r>
            <a:r>
              <a:rPr lang="nl-BE" sz="1200" dirty="0"/>
              <a:t> que les </a:t>
            </a:r>
            <a:r>
              <a:rPr lang="nl-BE" sz="1200" dirty="0" err="1"/>
              <a:t>autres</a:t>
            </a:r>
            <a:r>
              <a:rPr lang="nl-BE" sz="1200" dirty="0"/>
              <a:t>.</a:t>
            </a:r>
          </a:p>
          <a:p>
            <a:r>
              <a:rPr lang="nl-BE" sz="1200" dirty="0"/>
              <a:t>Les </a:t>
            </a:r>
            <a:r>
              <a:rPr lang="nl-BE" sz="1200" dirty="0" err="1"/>
              <a:t>jeunes</a:t>
            </a:r>
            <a:r>
              <a:rPr lang="nl-BE" sz="1200" dirty="0"/>
              <a:t> </a:t>
            </a:r>
            <a:r>
              <a:rPr lang="nl-BE" sz="1200" dirty="0" err="1"/>
              <a:t>ayant</a:t>
            </a:r>
            <a:r>
              <a:rPr lang="nl-BE" sz="1200" dirty="0"/>
              <a:t> des </a:t>
            </a:r>
            <a:r>
              <a:rPr lang="nl-BE" sz="1200" dirty="0" err="1"/>
              <a:t>difficultés</a:t>
            </a:r>
            <a:r>
              <a:rPr lang="nl-BE" sz="1200" dirty="0"/>
              <a:t> </a:t>
            </a:r>
            <a:r>
              <a:rPr lang="nl-BE" sz="1200" dirty="0" err="1"/>
              <a:t>financières</a:t>
            </a:r>
            <a:r>
              <a:rPr lang="nl-BE" sz="1200" dirty="0"/>
              <a:t> </a:t>
            </a:r>
            <a:r>
              <a:rPr lang="nl-BE" sz="1200" dirty="0" err="1"/>
              <a:t>sont</a:t>
            </a:r>
            <a:r>
              <a:rPr lang="nl-BE" sz="1200" dirty="0"/>
              <a:t> </a:t>
            </a:r>
            <a:r>
              <a:rPr lang="nl-BE" sz="1200" dirty="0" err="1"/>
              <a:t>moins</a:t>
            </a:r>
            <a:r>
              <a:rPr lang="nl-BE" sz="1200" dirty="0"/>
              <a:t> </a:t>
            </a:r>
            <a:r>
              <a:rPr lang="nl-BE" sz="1200" dirty="0" err="1"/>
              <a:t>nombreux·ses</a:t>
            </a:r>
            <a:r>
              <a:rPr lang="nl-BE" sz="1200" dirty="0"/>
              <a:t> à </a:t>
            </a:r>
            <a:r>
              <a:rPr lang="nl-BE" sz="1200" dirty="0" err="1"/>
              <a:t>savoir</a:t>
            </a:r>
            <a:r>
              <a:rPr lang="nl-BE" sz="1200" dirty="0"/>
              <a:t> vers </a:t>
            </a:r>
            <a:r>
              <a:rPr lang="nl-BE" sz="1200" dirty="0" err="1"/>
              <a:t>qui</a:t>
            </a:r>
            <a:r>
              <a:rPr lang="nl-BE" sz="1200" dirty="0"/>
              <a:t> se </a:t>
            </a:r>
            <a:r>
              <a:rPr lang="nl-BE" sz="1200" dirty="0" err="1"/>
              <a:t>tourner</a:t>
            </a:r>
            <a:r>
              <a:rPr lang="nl-BE" sz="1200" dirty="0"/>
              <a:t> en </a:t>
            </a:r>
            <a:r>
              <a:rPr lang="nl-BE" sz="1200" dirty="0" err="1"/>
              <a:t>cas</a:t>
            </a:r>
            <a:r>
              <a:rPr lang="nl-BE" sz="1200" dirty="0"/>
              <a:t> de </a:t>
            </a:r>
            <a:r>
              <a:rPr lang="nl-BE" sz="1200" dirty="0" err="1"/>
              <a:t>besoin</a:t>
            </a:r>
            <a:r>
              <a:rPr lang="nl-BE" sz="1200" dirty="0"/>
              <a:t> (62%).</a:t>
            </a:r>
          </a:p>
          <a:p>
            <a:r>
              <a:rPr lang="nl-BE" sz="1200" dirty="0"/>
              <a:t>78% des </a:t>
            </a:r>
            <a:r>
              <a:rPr lang="nl-BE" sz="1200" dirty="0" err="1"/>
              <a:t>jeunes</a:t>
            </a:r>
            <a:r>
              <a:rPr lang="nl-BE" sz="1200" dirty="0"/>
              <a:t> </a:t>
            </a:r>
            <a:r>
              <a:rPr lang="nl-BE" sz="1200" dirty="0" err="1"/>
              <a:t>qui</a:t>
            </a:r>
            <a:r>
              <a:rPr lang="nl-BE" sz="1200" dirty="0"/>
              <a:t> </a:t>
            </a:r>
            <a:r>
              <a:rPr lang="nl-BE" sz="1200" dirty="0" err="1"/>
              <a:t>sont</a:t>
            </a:r>
            <a:r>
              <a:rPr lang="nl-BE" sz="1200" dirty="0"/>
              <a:t> </a:t>
            </a:r>
            <a:r>
              <a:rPr lang="nl-BE" sz="1200" dirty="0" err="1"/>
              <a:t>souvent</a:t>
            </a:r>
            <a:r>
              <a:rPr lang="nl-BE" sz="1200" dirty="0"/>
              <a:t> </a:t>
            </a:r>
            <a:r>
              <a:rPr lang="nl-BE" sz="1200" dirty="0" err="1"/>
              <a:t>ou</a:t>
            </a:r>
            <a:r>
              <a:rPr lang="nl-BE" sz="1200" dirty="0"/>
              <a:t> </a:t>
            </a:r>
            <a:r>
              <a:rPr lang="nl-BE" sz="1200" dirty="0" err="1"/>
              <a:t>très</a:t>
            </a:r>
            <a:r>
              <a:rPr lang="nl-BE" sz="1200" dirty="0"/>
              <a:t> </a:t>
            </a:r>
            <a:r>
              <a:rPr lang="nl-BE" sz="1200" dirty="0" err="1"/>
              <a:t>souvent</a:t>
            </a:r>
            <a:r>
              <a:rPr lang="nl-BE" sz="1200" dirty="0"/>
              <a:t> </a:t>
            </a:r>
            <a:r>
              <a:rPr lang="nl-BE" sz="1200" dirty="0" err="1"/>
              <a:t>anxieux·ses</a:t>
            </a:r>
            <a:r>
              <a:rPr lang="nl-BE" sz="1200" dirty="0"/>
              <a:t>, </a:t>
            </a:r>
            <a:r>
              <a:rPr lang="nl-BE" sz="1200" dirty="0" err="1"/>
              <a:t>angoissé·e·s</a:t>
            </a:r>
            <a:r>
              <a:rPr lang="nl-BE" sz="1200" dirty="0"/>
              <a:t> </a:t>
            </a:r>
            <a:r>
              <a:rPr lang="nl-BE" sz="1200" dirty="0" err="1"/>
              <a:t>voire</a:t>
            </a:r>
            <a:r>
              <a:rPr lang="nl-BE" sz="1200" dirty="0"/>
              <a:t> en </a:t>
            </a:r>
            <a:r>
              <a:rPr lang="nl-BE" sz="1200" dirty="0" err="1"/>
              <a:t>dépression</a:t>
            </a:r>
            <a:r>
              <a:rPr lang="nl-BE" sz="1200" dirty="0"/>
              <a:t> </a:t>
            </a:r>
            <a:r>
              <a:rPr lang="nl-BE" sz="1200" dirty="0" err="1"/>
              <a:t>savent</a:t>
            </a:r>
            <a:r>
              <a:rPr lang="nl-BE" sz="1200" dirty="0"/>
              <a:t> vers </a:t>
            </a:r>
            <a:r>
              <a:rPr lang="nl-BE" sz="1200" dirty="0" err="1"/>
              <a:t>où</a:t>
            </a:r>
            <a:r>
              <a:rPr lang="nl-BE" sz="1200" dirty="0"/>
              <a:t> se </a:t>
            </a:r>
            <a:r>
              <a:rPr lang="nl-BE" sz="1200" dirty="0" err="1"/>
              <a:t>tourner</a:t>
            </a:r>
            <a:r>
              <a:rPr lang="nl-BE" sz="1200" dirty="0"/>
              <a:t> en </a:t>
            </a:r>
            <a:r>
              <a:rPr lang="nl-BE" sz="1200" dirty="0" err="1"/>
              <a:t>cas</a:t>
            </a:r>
            <a:r>
              <a:rPr lang="nl-BE" sz="1200" dirty="0"/>
              <a:t> de </a:t>
            </a:r>
            <a:r>
              <a:rPr lang="nl-BE" sz="1200" dirty="0" err="1"/>
              <a:t>besoin</a:t>
            </a:r>
            <a:r>
              <a:rPr lang="nl-BE" sz="1200" dirty="0"/>
              <a:t> </a:t>
            </a:r>
            <a:r>
              <a:rPr lang="nl-BE" sz="1200" dirty="0" err="1"/>
              <a:t>d’aide</a:t>
            </a:r>
            <a:r>
              <a:rPr lang="nl-BE" sz="1200" dirty="0"/>
              <a:t> </a:t>
            </a:r>
            <a:r>
              <a:rPr lang="nl-BE" sz="1200" dirty="0" err="1"/>
              <a:t>psychologique</a:t>
            </a:r>
            <a:r>
              <a:rPr lang="nl-BE" sz="1200" dirty="0"/>
              <a:t>. </a:t>
            </a:r>
            <a:r>
              <a:rPr lang="nl-BE" sz="1200" dirty="0" err="1"/>
              <a:t>Cette</a:t>
            </a:r>
            <a:r>
              <a:rPr lang="nl-BE" sz="1200" dirty="0"/>
              <a:t> </a:t>
            </a:r>
            <a:r>
              <a:rPr lang="nl-BE" sz="1200" dirty="0" err="1"/>
              <a:t>proportion</a:t>
            </a:r>
            <a:r>
              <a:rPr lang="nl-BE" sz="1200" dirty="0"/>
              <a:t> </a:t>
            </a:r>
            <a:r>
              <a:rPr lang="nl-BE" sz="1200" dirty="0" err="1"/>
              <a:t>est</a:t>
            </a:r>
            <a:r>
              <a:rPr lang="nl-BE" sz="1200" dirty="0"/>
              <a:t> </a:t>
            </a:r>
            <a:r>
              <a:rPr lang="nl-BE" sz="1200" dirty="0" err="1"/>
              <a:t>seulement</a:t>
            </a:r>
            <a:r>
              <a:rPr lang="nl-BE" sz="1200" dirty="0"/>
              <a:t> de 49% pour les </a:t>
            </a:r>
            <a:r>
              <a:rPr lang="nl-BE" sz="1200" dirty="0" err="1"/>
              <a:t>jeunes</a:t>
            </a:r>
            <a:r>
              <a:rPr lang="nl-BE" sz="1200" dirty="0"/>
              <a:t> </a:t>
            </a:r>
            <a:r>
              <a:rPr lang="nl-BE" sz="1200" dirty="0" err="1"/>
              <a:t>rarement</a:t>
            </a:r>
            <a:r>
              <a:rPr lang="nl-BE" sz="1200" dirty="0"/>
              <a:t> </a:t>
            </a:r>
            <a:r>
              <a:rPr lang="nl-BE" sz="1200" dirty="0" err="1"/>
              <a:t>ou</a:t>
            </a:r>
            <a:r>
              <a:rPr lang="nl-BE" sz="1200" dirty="0"/>
              <a:t> </a:t>
            </a:r>
            <a:r>
              <a:rPr lang="nl-BE" sz="1200" dirty="0" err="1"/>
              <a:t>jamais</a:t>
            </a:r>
            <a:r>
              <a:rPr lang="nl-BE" sz="1200" dirty="0"/>
              <a:t> </a:t>
            </a:r>
            <a:r>
              <a:rPr lang="nl-BE" sz="1200" dirty="0" err="1"/>
              <a:t>anxieux·ses</a:t>
            </a:r>
            <a:r>
              <a:rPr lang="nl-BE" sz="1200" dirty="0"/>
              <a:t>.</a:t>
            </a:r>
          </a:p>
        </p:txBody>
      </p:sp>
    </p:spTree>
    <p:extLst>
      <p:ext uri="{BB962C8B-B14F-4D97-AF65-F5344CB8AC3E}">
        <p14:creationId xmlns:p14="http://schemas.microsoft.com/office/powerpoint/2010/main" val="2114111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4376E-8CD9-F194-7F24-068C3ED3D52A}"/>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La santé en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général</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pic>
        <p:nvPicPr>
          <p:cNvPr id="3" name="Graphique 2">
            <a:extLst>
              <a:ext uri="{FF2B5EF4-FFF2-40B4-BE49-F238E27FC236}">
                <a16:creationId xmlns:a16="http://schemas.microsoft.com/office/drawing/2014/main" id="{7B65259C-B27D-B3A8-D474-5C51D0C36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Tree>
    <p:extLst>
      <p:ext uri="{BB962C8B-B14F-4D97-AF65-F5344CB8AC3E}">
        <p14:creationId xmlns:p14="http://schemas.microsoft.com/office/powerpoint/2010/main" val="220608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C82E3A1A-C9ED-CE1C-0C42-0A183DBAA21C}"/>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rgbClr val="E31A1C"/>
                </a:solidFill>
                <a:latin typeface="Calibri" panose="020F0502020204030204"/>
              </a:rPr>
              <a:t>Santé en </a:t>
            </a:r>
            <a:r>
              <a:rPr lang="nl-BE" dirty="0" err="1">
                <a:solidFill>
                  <a:srgbClr val="E31A1C"/>
                </a:solidFill>
                <a:latin typeface="Calibri" panose="020F0502020204030204"/>
              </a:rPr>
              <a:t>général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B342B193-E4C2-D30D-43F6-336695CDF4C5}"/>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Comment est votre état de santé en général ? </a:t>
            </a:r>
          </a:p>
        </p:txBody>
      </p:sp>
      <p:pic>
        <p:nvPicPr>
          <p:cNvPr id="8" name="Image 7">
            <a:extLst>
              <a:ext uri="{FF2B5EF4-FFF2-40B4-BE49-F238E27FC236}">
                <a16:creationId xmlns:a16="http://schemas.microsoft.com/office/drawing/2014/main" id="{A444E342-2182-5B1B-0387-DE4FAA187CA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5012" y="1629105"/>
            <a:ext cx="7759700" cy="4800600"/>
          </a:xfrm>
          <a:prstGeom prst="rect">
            <a:avLst/>
          </a:prstGeom>
        </p:spPr>
      </p:pic>
      <p:sp>
        <p:nvSpPr>
          <p:cNvPr id="9" name="ZoneTexte 8">
            <a:extLst>
              <a:ext uri="{FF2B5EF4-FFF2-40B4-BE49-F238E27FC236}">
                <a16:creationId xmlns:a16="http://schemas.microsoft.com/office/drawing/2014/main" id="{66B0E597-E062-70CF-F4CB-EBDA16B4BB8E}"/>
              </a:ext>
            </a:extLst>
          </p:cNvPr>
          <p:cNvSpPr txBox="1"/>
          <p:nvPr/>
        </p:nvSpPr>
        <p:spPr>
          <a:xfrm>
            <a:off x="6591630" y="1997839"/>
            <a:ext cx="5239785" cy="4339650"/>
          </a:xfrm>
          <a:prstGeom prst="rect">
            <a:avLst/>
          </a:prstGeom>
          <a:noFill/>
        </p:spPr>
        <p:txBody>
          <a:bodyPr wrap="square" rtlCol="0">
            <a:spAutoFit/>
          </a:bodyPr>
          <a:lstStyle/>
          <a:p>
            <a:r>
              <a:rPr lang="nl-BE" sz="1200" dirty="0"/>
              <a:t>71% des </a:t>
            </a:r>
            <a:r>
              <a:rPr lang="nl-BE" sz="1200" dirty="0" err="1"/>
              <a:t>jeunes</a:t>
            </a:r>
            <a:r>
              <a:rPr lang="nl-BE" sz="1200" dirty="0"/>
              <a:t> </a:t>
            </a:r>
            <a:r>
              <a:rPr lang="nl-BE" sz="1200" dirty="0" err="1"/>
              <a:t>estiment</a:t>
            </a:r>
            <a:r>
              <a:rPr lang="nl-BE" sz="1200" dirty="0"/>
              <a:t> </a:t>
            </a:r>
            <a:r>
              <a:rPr lang="nl-BE" sz="1200" dirty="0" err="1"/>
              <a:t>être</a:t>
            </a:r>
            <a:r>
              <a:rPr lang="nl-BE" sz="1200" dirty="0"/>
              <a:t> en bon </a:t>
            </a:r>
            <a:r>
              <a:rPr lang="nl-BE" sz="1200" dirty="0" err="1"/>
              <a:t>voire</a:t>
            </a:r>
            <a:r>
              <a:rPr lang="nl-BE" sz="1200" dirty="0"/>
              <a:t> </a:t>
            </a:r>
            <a:r>
              <a:rPr lang="nl-BE" sz="1200" dirty="0" err="1"/>
              <a:t>très</a:t>
            </a:r>
            <a:r>
              <a:rPr lang="nl-BE" sz="1200" dirty="0"/>
              <a:t> bon </a:t>
            </a:r>
            <a:r>
              <a:rPr lang="nl-BE" sz="1200" dirty="0" err="1"/>
              <a:t>état</a:t>
            </a:r>
            <a:r>
              <a:rPr lang="nl-BE" sz="1200" dirty="0"/>
              <a:t> de santé en </a:t>
            </a:r>
            <a:r>
              <a:rPr lang="nl-BE" sz="1200" dirty="0" err="1"/>
              <a:t>général</a:t>
            </a:r>
            <a:r>
              <a:rPr lang="nl-BE" sz="1200" dirty="0"/>
              <a:t>.</a:t>
            </a:r>
          </a:p>
          <a:p>
            <a:r>
              <a:rPr lang="nl-BE" sz="1200" dirty="0" err="1"/>
              <a:t>Cette</a:t>
            </a:r>
            <a:r>
              <a:rPr lang="nl-BE" sz="1200" dirty="0"/>
              <a:t> </a:t>
            </a:r>
            <a:r>
              <a:rPr lang="nl-BE" sz="1200" dirty="0" err="1"/>
              <a:t>proportion</a:t>
            </a:r>
            <a:r>
              <a:rPr lang="nl-BE" sz="1200" dirty="0"/>
              <a:t> </a:t>
            </a:r>
            <a:r>
              <a:rPr lang="nl-BE" sz="1200" dirty="0" err="1"/>
              <a:t>est</a:t>
            </a:r>
            <a:r>
              <a:rPr lang="nl-BE" sz="1200" dirty="0"/>
              <a:t> la plus </a:t>
            </a:r>
            <a:r>
              <a:rPr lang="nl-BE" sz="1200" dirty="0" err="1"/>
              <a:t>élevée</a:t>
            </a:r>
            <a:r>
              <a:rPr lang="nl-BE" sz="1200" dirty="0"/>
              <a:t> </a:t>
            </a:r>
            <a:r>
              <a:rPr lang="nl-BE" sz="1200" dirty="0" err="1"/>
              <a:t>chez</a:t>
            </a:r>
            <a:r>
              <a:rPr lang="nl-BE" sz="1200" dirty="0"/>
              <a:t> les </a:t>
            </a:r>
            <a:r>
              <a:rPr lang="nl-BE" sz="1200" dirty="0" err="1"/>
              <a:t>hommes</a:t>
            </a:r>
            <a:r>
              <a:rPr lang="nl-BE" sz="1200" dirty="0"/>
              <a:t> (80%) </a:t>
            </a:r>
            <a:r>
              <a:rPr lang="nl-BE" sz="1200" dirty="0" err="1"/>
              <a:t>contre</a:t>
            </a:r>
            <a:r>
              <a:rPr lang="nl-BE" sz="1200" dirty="0"/>
              <a:t> 64% pour les </a:t>
            </a:r>
            <a:r>
              <a:rPr lang="nl-BE" sz="1200" dirty="0" err="1"/>
              <a:t>femmes</a:t>
            </a:r>
            <a:r>
              <a:rPr lang="nl-BE" sz="1200" dirty="0"/>
              <a:t> et </a:t>
            </a:r>
            <a:r>
              <a:rPr lang="nl-BE" sz="1200" dirty="0" err="1"/>
              <a:t>seulement</a:t>
            </a:r>
            <a:r>
              <a:rPr lang="nl-BE" sz="1200" dirty="0"/>
              <a:t> 47% pour les </a:t>
            </a:r>
            <a:r>
              <a:rPr lang="nl-BE" sz="1200" dirty="0" err="1"/>
              <a:t>personnes</a:t>
            </a:r>
            <a:r>
              <a:rPr lang="nl-BE" sz="1200" dirty="0"/>
              <a:t> ne se </a:t>
            </a:r>
            <a:r>
              <a:rPr lang="nl-BE" sz="1200" dirty="0" err="1"/>
              <a:t>reconnaissant</a:t>
            </a:r>
            <a:r>
              <a:rPr lang="nl-BE" sz="1200" dirty="0"/>
              <a:t> dans </a:t>
            </a:r>
            <a:r>
              <a:rPr lang="nl-BE" sz="1200" dirty="0" err="1"/>
              <a:t>aucune</a:t>
            </a:r>
            <a:r>
              <a:rPr lang="nl-BE" sz="1200" dirty="0"/>
              <a:t> des deux </a:t>
            </a:r>
            <a:r>
              <a:rPr lang="nl-BE" sz="1200" dirty="0" err="1"/>
              <a:t>catégories</a:t>
            </a:r>
            <a:r>
              <a:rPr lang="nl-BE" sz="1200" dirty="0"/>
              <a:t>.</a:t>
            </a:r>
          </a:p>
          <a:p>
            <a:r>
              <a:rPr lang="nl-BE" sz="1200" dirty="0" err="1"/>
              <a:t>Cette</a:t>
            </a:r>
            <a:r>
              <a:rPr lang="nl-BE" sz="1200" dirty="0"/>
              <a:t> </a:t>
            </a:r>
            <a:r>
              <a:rPr lang="nl-BE" sz="1200" dirty="0" err="1"/>
              <a:t>proportion</a:t>
            </a:r>
            <a:r>
              <a:rPr lang="nl-BE" sz="1200" dirty="0"/>
              <a:t> </a:t>
            </a:r>
            <a:r>
              <a:rPr lang="nl-BE" sz="1200" dirty="0" err="1"/>
              <a:t>est</a:t>
            </a:r>
            <a:r>
              <a:rPr lang="nl-BE" sz="1200" dirty="0"/>
              <a:t> </a:t>
            </a:r>
            <a:r>
              <a:rPr lang="nl-BE" sz="1200" dirty="0" err="1"/>
              <a:t>meilleure</a:t>
            </a:r>
            <a:r>
              <a:rPr lang="nl-BE" sz="1200" dirty="0"/>
              <a:t> </a:t>
            </a:r>
            <a:r>
              <a:rPr lang="nl-BE" sz="1200" dirty="0" err="1"/>
              <a:t>chez</a:t>
            </a:r>
            <a:r>
              <a:rPr lang="nl-BE" sz="1200" dirty="0"/>
              <a:t> les 18-21 </a:t>
            </a:r>
            <a:r>
              <a:rPr lang="nl-BE" sz="1200" dirty="0" err="1"/>
              <a:t>ans</a:t>
            </a:r>
            <a:r>
              <a:rPr lang="nl-BE" sz="1200" dirty="0"/>
              <a:t> (75%) que </a:t>
            </a:r>
            <a:r>
              <a:rPr lang="nl-BE" sz="1200" dirty="0" err="1"/>
              <a:t>chez</a:t>
            </a:r>
            <a:r>
              <a:rPr lang="nl-BE" sz="1200" dirty="0"/>
              <a:t> les 22-25 </a:t>
            </a:r>
            <a:r>
              <a:rPr lang="nl-BE" sz="1200" dirty="0" err="1"/>
              <a:t>ans</a:t>
            </a:r>
            <a:r>
              <a:rPr lang="nl-BE" sz="1200" dirty="0"/>
              <a:t> (67%) mais </a:t>
            </a:r>
            <a:r>
              <a:rPr lang="nl-BE" sz="1200" dirty="0" err="1"/>
              <a:t>également</a:t>
            </a:r>
            <a:r>
              <a:rPr lang="nl-BE" sz="1200" dirty="0"/>
              <a:t> </a:t>
            </a:r>
            <a:r>
              <a:rPr lang="nl-BE" sz="1200" dirty="0" err="1"/>
              <a:t>chez</a:t>
            </a:r>
            <a:r>
              <a:rPr lang="nl-BE" sz="1200" dirty="0"/>
              <a:t> les </a:t>
            </a:r>
            <a:r>
              <a:rPr lang="nl-BE" sz="1200" dirty="0" err="1"/>
              <a:t>Bruxellois·ses</a:t>
            </a:r>
            <a:r>
              <a:rPr lang="nl-BE" sz="1200" dirty="0"/>
              <a:t> (78%) que </a:t>
            </a:r>
            <a:r>
              <a:rPr lang="nl-BE" sz="1200" dirty="0" err="1"/>
              <a:t>chez</a:t>
            </a:r>
            <a:r>
              <a:rPr lang="nl-BE" sz="1200" dirty="0"/>
              <a:t> les </a:t>
            </a:r>
            <a:r>
              <a:rPr lang="nl-BE" sz="1200" dirty="0" err="1"/>
              <a:t>Wallon·ne·s</a:t>
            </a:r>
            <a:r>
              <a:rPr lang="nl-BE" sz="1200" dirty="0"/>
              <a:t> (69%).</a:t>
            </a:r>
          </a:p>
          <a:p>
            <a:r>
              <a:rPr lang="nl-BE" sz="1200" dirty="0" err="1"/>
              <a:t>Il</a:t>
            </a:r>
            <a:r>
              <a:rPr lang="nl-BE" sz="1200" dirty="0"/>
              <a:t> y a </a:t>
            </a:r>
            <a:r>
              <a:rPr lang="nl-BE" sz="1200" dirty="0" err="1"/>
              <a:t>également</a:t>
            </a:r>
            <a:r>
              <a:rPr lang="nl-BE" sz="1200" dirty="0"/>
              <a:t> de </a:t>
            </a:r>
            <a:r>
              <a:rPr lang="nl-BE" sz="1200" dirty="0" err="1"/>
              <a:t>fortes</a:t>
            </a:r>
            <a:r>
              <a:rPr lang="nl-BE" sz="1200" dirty="0"/>
              <a:t> </a:t>
            </a:r>
            <a:r>
              <a:rPr lang="nl-BE" sz="1200" dirty="0" err="1"/>
              <a:t>différences</a:t>
            </a:r>
            <a:r>
              <a:rPr lang="nl-BE" sz="1200" dirty="0"/>
              <a:t> </a:t>
            </a:r>
            <a:r>
              <a:rPr lang="nl-BE" sz="1200" dirty="0" err="1"/>
              <a:t>entre</a:t>
            </a:r>
            <a:r>
              <a:rPr lang="nl-BE" sz="1200" dirty="0"/>
              <a:t> les </a:t>
            </a:r>
            <a:r>
              <a:rPr lang="nl-BE" sz="1200" dirty="0" err="1"/>
              <a:t>occupations</a:t>
            </a:r>
            <a:r>
              <a:rPr lang="nl-BE" sz="1200" dirty="0"/>
              <a:t> des </a:t>
            </a:r>
            <a:r>
              <a:rPr lang="nl-BE" sz="1200" dirty="0" err="1"/>
              <a:t>jeunes</a:t>
            </a:r>
            <a:r>
              <a:rPr lang="nl-BE" sz="1200" dirty="0"/>
              <a:t> : 79% des </a:t>
            </a:r>
            <a:r>
              <a:rPr lang="nl-BE" sz="1200" dirty="0" err="1"/>
              <a:t>travailleurs·euses</a:t>
            </a:r>
            <a:r>
              <a:rPr lang="nl-BE" sz="1200" dirty="0"/>
              <a:t> </a:t>
            </a:r>
            <a:r>
              <a:rPr lang="nl-BE" sz="1200" dirty="0" err="1"/>
              <a:t>contre</a:t>
            </a:r>
            <a:r>
              <a:rPr lang="nl-BE" sz="1200" dirty="0"/>
              <a:t> </a:t>
            </a:r>
            <a:r>
              <a:rPr lang="nl-BE" sz="1200" dirty="0" err="1"/>
              <a:t>seulement</a:t>
            </a:r>
            <a:r>
              <a:rPr lang="nl-BE" sz="1200" dirty="0"/>
              <a:t> 47% des Neet </a:t>
            </a:r>
            <a:r>
              <a:rPr lang="nl-BE" sz="1200" dirty="0" err="1"/>
              <a:t>estiment</a:t>
            </a:r>
            <a:r>
              <a:rPr lang="nl-BE" sz="1200" dirty="0"/>
              <a:t> </a:t>
            </a:r>
            <a:r>
              <a:rPr lang="nl-BE" sz="1200" dirty="0" err="1"/>
              <a:t>être</a:t>
            </a:r>
            <a:r>
              <a:rPr lang="nl-BE" sz="1200" dirty="0"/>
              <a:t> en (</a:t>
            </a:r>
            <a:r>
              <a:rPr lang="nl-BE" sz="1200" dirty="0" err="1"/>
              <a:t>très</a:t>
            </a:r>
            <a:r>
              <a:rPr lang="nl-BE" sz="1200" dirty="0"/>
              <a:t>) </a:t>
            </a:r>
            <a:r>
              <a:rPr lang="nl-BE" sz="1200" dirty="0" err="1"/>
              <a:t>bonne</a:t>
            </a:r>
            <a:r>
              <a:rPr lang="nl-BE" sz="1200" dirty="0"/>
              <a:t> santé. </a:t>
            </a:r>
          </a:p>
          <a:p>
            <a:r>
              <a:rPr lang="nl-BE" sz="1200" dirty="0"/>
              <a:t>Les </a:t>
            </a:r>
            <a:r>
              <a:rPr lang="nl-BE" sz="1200" dirty="0" err="1"/>
              <a:t>jeunes</a:t>
            </a:r>
            <a:r>
              <a:rPr lang="nl-BE" sz="1200" dirty="0"/>
              <a:t> </a:t>
            </a:r>
            <a:r>
              <a:rPr lang="nl-BE" sz="1200" dirty="0" err="1"/>
              <a:t>parents</a:t>
            </a:r>
            <a:r>
              <a:rPr lang="nl-BE" sz="1200" dirty="0"/>
              <a:t> </a:t>
            </a:r>
            <a:r>
              <a:rPr lang="nl-BE" sz="1200" dirty="0" err="1"/>
              <a:t>semblent</a:t>
            </a:r>
            <a:r>
              <a:rPr lang="nl-BE" sz="1200" dirty="0"/>
              <a:t> </a:t>
            </a:r>
            <a:r>
              <a:rPr lang="nl-BE" sz="1200" dirty="0" err="1"/>
              <a:t>être</a:t>
            </a:r>
            <a:r>
              <a:rPr lang="nl-BE" sz="1200" dirty="0"/>
              <a:t> en </a:t>
            </a:r>
            <a:r>
              <a:rPr lang="nl-BE" sz="1200" dirty="0" err="1"/>
              <a:t>moins</a:t>
            </a:r>
            <a:r>
              <a:rPr lang="nl-BE" sz="1200" dirty="0"/>
              <a:t> </a:t>
            </a:r>
            <a:r>
              <a:rPr lang="nl-BE" sz="1200" dirty="0" err="1"/>
              <a:t>bonne</a:t>
            </a:r>
            <a:r>
              <a:rPr lang="nl-BE" sz="1200" dirty="0"/>
              <a:t> santé générale </a:t>
            </a:r>
            <a:r>
              <a:rPr lang="nl-BE" sz="1200" dirty="0" err="1"/>
              <a:t>car</a:t>
            </a:r>
            <a:r>
              <a:rPr lang="nl-BE" sz="1200" dirty="0"/>
              <a:t> 48% des </a:t>
            </a:r>
            <a:r>
              <a:rPr lang="nl-BE" sz="1200" dirty="0" err="1"/>
              <a:t>jeunes</a:t>
            </a:r>
            <a:r>
              <a:rPr lang="nl-BE" sz="1200" dirty="0"/>
              <a:t> </a:t>
            </a:r>
            <a:r>
              <a:rPr lang="nl-BE" sz="1200" dirty="0" err="1"/>
              <a:t>étant</a:t>
            </a:r>
            <a:r>
              <a:rPr lang="nl-BE" sz="1200" dirty="0"/>
              <a:t> en </a:t>
            </a:r>
            <a:r>
              <a:rPr lang="nl-BE" sz="1200" dirty="0" err="1"/>
              <a:t>couple</a:t>
            </a:r>
            <a:r>
              <a:rPr lang="nl-BE" sz="1200" dirty="0"/>
              <a:t> </a:t>
            </a:r>
            <a:r>
              <a:rPr lang="nl-BE" sz="1200" dirty="0" err="1"/>
              <a:t>avec</a:t>
            </a:r>
            <a:r>
              <a:rPr lang="nl-BE" sz="1200" dirty="0"/>
              <a:t> enfant(s) et </a:t>
            </a:r>
            <a:r>
              <a:rPr lang="nl-BE" sz="1200" dirty="0" err="1"/>
              <a:t>seulement</a:t>
            </a:r>
            <a:r>
              <a:rPr lang="nl-BE" sz="1200" dirty="0"/>
              <a:t> 39% des </a:t>
            </a:r>
            <a:r>
              <a:rPr lang="nl-BE" sz="1200" dirty="0" err="1"/>
              <a:t>jeunes</a:t>
            </a:r>
            <a:r>
              <a:rPr lang="nl-BE" sz="1200" dirty="0"/>
              <a:t> </a:t>
            </a:r>
            <a:r>
              <a:rPr lang="nl-BE" sz="1200" dirty="0" err="1"/>
              <a:t>monoparentaux</a:t>
            </a:r>
            <a:r>
              <a:rPr lang="nl-BE" sz="1200" dirty="0"/>
              <a:t> </a:t>
            </a:r>
            <a:r>
              <a:rPr lang="nl-BE" sz="1200" dirty="0" err="1"/>
              <a:t>disent</a:t>
            </a:r>
            <a:r>
              <a:rPr lang="nl-BE" sz="1200" dirty="0"/>
              <a:t> </a:t>
            </a:r>
            <a:r>
              <a:rPr lang="nl-BE" sz="1200" dirty="0" err="1"/>
              <a:t>être</a:t>
            </a:r>
            <a:r>
              <a:rPr lang="nl-BE" sz="1200" dirty="0"/>
              <a:t> en (</a:t>
            </a:r>
            <a:r>
              <a:rPr lang="nl-BE" sz="1200" dirty="0" err="1"/>
              <a:t>très</a:t>
            </a:r>
            <a:r>
              <a:rPr lang="nl-BE" sz="1200" dirty="0"/>
              <a:t>) </a:t>
            </a:r>
            <a:r>
              <a:rPr lang="nl-BE" sz="1200" dirty="0" err="1"/>
              <a:t>bonne</a:t>
            </a:r>
            <a:r>
              <a:rPr lang="nl-BE" sz="1200" dirty="0"/>
              <a:t> santé.</a:t>
            </a:r>
          </a:p>
          <a:p>
            <a:r>
              <a:rPr lang="nl-BE" sz="1200" dirty="0"/>
              <a:t>La </a:t>
            </a:r>
            <a:r>
              <a:rPr lang="nl-BE" sz="1200" dirty="0" err="1"/>
              <a:t>proportion</a:t>
            </a:r>
            <a:r>
              <a:rPr lang="nl-BE" sz="1200" dirty="0"/>
              <a:t> de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modeste se </a:t>
            </a:r>
            <a:r>
              <a:rPr lang="nl-BE" sz="1200" dirty="0" err="1"/>
              <a:t>disant</a:t>
            </a:r>
            <a:r>
              <a:rPr lang="nl-BE" sz="1200" dirty="0"/>
              <a:t> en (</a:t>
            </a:r>
            <a:r>
              <a:rPr lang="nl-BE" sz="1200" dirty="0" err="1"/>
              <a:t>très</a:t>
            </a:r>
            <a:r>
              <a:rPr lang="nl-BE" sz="1200" dirty="0"/>
              <a:t>) </a:t>
            </a:r>
            <a:r>
              <a:rPr lang="nl-BE" sz="1200" dirty="0" err="1"/>
              <a:t>bonne</a:t>
            </a:r>
            <a:r>
              <a:rPr lang="nl-BE" sz="1200" dirty="0"/>
              <a:t> santé </a:t>
            </a:r>
            <a:r>
              <a:rPr lang="nl-BE" sz="1200" dirty="0" err="1"/>
              <a:t>est</a:t>
            </a:r>
            <a:r>
              <a:rPr lang="nl-BE" sz="1200" dirty="0"/>
              <a:t> de 64% </a:t>
            </a:r>
            <a:r>
              <a:rPr lang="nl-BE" sz="1200" dirty="0" err="1"/>
              <a:t>contre</a:t>
            </a:r>
            <a:r>
              <a:rPr lang="nl-BE" sz="1200" dirty="0"/>
              <a:t> 80% </a:t>
            </a:r>
            <a:r>
              <a:rPr lang="nl-BE" sz="1200" dirty="0" err="1"/>
              <a:t>lorsqu’ils·elles</a:t>
            </a:r>
            <a:r>
              <a:rPr lang="nl-BE" sz="1200" dirty="0"/>
              <a:t> </a:t>
            </a:r>
            <a:r>
              <a:rPr lang="nl-BE" sz="1200" dirty="0" err="1"/>
              <a:t>sont</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a:t>
            </a:r>
          </a:p>
          <a:p>
            <a:r>
              <a:rPr lang="nl-BE" sz="1200" dirty="0"/>
              <a:t>La </a:t>
            </a:r>
            <a:r>
              <a:rPr lang="nl-BE" sz="1200" dirty="0" err="1"/>
              <a:t>situation</a:t>
            </a:r>
            <a:r>
              <a:rPr lang="nl-BE" sz="1200" dirty="0"/>
              <a:t> </a:t>
            </a:r>
            <a:r>
              <a:rPr lang="nl-BE" sz="1200" dirty="0" err="1"/>
              <a:t>financière</a:t>
            </a:r>
            <a:r>
              <a:rPr lang="nl-BE" sz="1200" dirty="0"/>
              <a:t> </a:t>
            </a:r>
            <a:r>
              <a:rPr lang="nl-BE" sz="1200" dirty="0" err="1"/>
              <a:t>actuelle</a:t>
            </a:r>
            <a:r>
              <a:rPr lang="nl-BE" sz="1200" dirty="0"/>
              <a:t> </a:t>
            </a:r>
            <a:r>
              <a:rPr lang="nl-BE" sz="1200" dirty="0" err="1"/>
              <a:t>semble</a:t>
            </a:r>
            <a:r>
              <a:rPr lang="nl-BE" sz="1200" dirty="0"/>
              <a:t> </a:t>
            </a:r>
            <a:r>
              <a:rPr lang="nl-BE" sz="1200" dirty="0" err="1"/>
              <a:t>également</a:t>
            </a:r>
            <a:r>
              <a:rPr lang="nl-BE" sz="1200" dirty="0"/>
              <a:t> </a:t>
            </a:r>
            <a:r>
              <a:rPr lang="nl-BE" sz="1200" dirty="0" err="1"/>
              <a:t>affecter</a:t>
            </a:r>
            <a:r>
              <a:rPr lang="nl-BE" sz="1200" dirty="0"/>
              <a:t> </a:t>
            </a:r>
            <a:r>
              <a:rPr lang="nl-BE" sz="1200" dirty="0" err="1"/>
              <a:t>l’état</a:t>
            </a:r>
            <a:r>
              <a:rPr lang="nl-BE" sz="1200" dirty="0"/>
              <a:t> de santé </a:t>
            </a:r>
            <a:r>
              <a:rPr lang="nl-BE" sz="1200" dirty="0" err="1"/>
              <a:t>car</a:t>
            </a:r>
            <a:r>
              <a:rPr lang="nl-BE" sz="1200" dirty="0"/>
              <a:t>  la </a:t>
            </a:r>
            <a:r>
              <a:rPr lang="nl-BE" sz="1200" dirty="0" err="1"/>
              <a:t>proportion</a:t>
            </a:r>
            <a:r>
              <a:rPr lang="nl-BE" sz="1200" dirty="0"/>
              <a:t> de </a:t>
            </a:r>
            <a:r>
              <a:rPr lang="nl-BE" sz="1200" dirty="0" err="1"/>
              <a:t>jeunes</a:t>
            </a:r>
            <a:r>
              <a:rPr lang="nl-BE" sz="1200" dirty="0"/>
              <a:t> se </a:t>
            </a:r>
            <a:r>
              <a:rPr lang="nl-BE" sz="1200" dirty="0" err="1"/>
              <a:t>disant</a:t>
            </a:r>
            <a:r>
              <a:rPr lang="nl-BE" sz="1200" dirty="0"/>
              <a:t> en bon </a:t>
            </a:r>
            <a:r>
              <a:rPr lang="nl-BE" sz="1200" dirty="0" err="1"/>
              <a:t>voire</a:t>
            </a:r>
            <a:r>
              <a:rPr lang="nl-BE" sz="1200" dirty="0"/>
              <a:t> (</a:t>
            </a:r>
            <a:r>
              <a:rPr lang="nl-BE" sz="1200" dirty="0" err="1"/>
              <a:t>très</a:t>
            </a:r>
            <a:r>
              <a:rPr lang="nl-BE" sz="1200" dirty="0"/>
              <a:t>) bon </a:t>
            </a:r>
            <a:r>
              <a:rPr lang="nl-BE" sz="1200" dirty="0" err="1"/>
              <a:t>état</a:t>
            </a:r>
            <a:r>
              <a:rPr lang="nl-BE" sz="1200" dirty="0"/>
              <a:t> de santé </a:t>
            </a:r>
            <a:r>
              <a:rPr lang="nl-BE" sz="1200" dirty="0" err="1"/>
              <a:t>est</a:t>
            </a:r>
            <a:r>
              <a:rPr lang="nl-BE" sz="1200" dirty="0"/>
              <a:t> de 59% </a:t>
            </a:r>
            <a:r>
              <a:rPr lang="nl-BE" sz="1200" dirty="0" err="1"/>
              <a:t>lorsque</a:t>
            </a:r>
            <a:r>
              <a:rPr lang="nl-BE" sz="1200" dirty="0"/>
              <a:t> les </a:t>
            </a:r>
            <a:r>
              <a:rPr lang="nl-BE" sz="1200" dirty="0" err="1"/>
              <a:t>jeunes</a:t>
            </a:r>
            <a:r>
              <a:rPr lang="nl-BE" sz="1200" dirty="0"/>
              <a:t> ont des </a:t>
            </a:r>
            <a:r>
              <a:rPr lang="nl-BE" sz="1200" dirty="0" err="1"/>
              <a:t>difficultés</a:t>
            </a:r>
            <a:r>
              <a:rPr lang="nl-BE" sz="1200" dirty="0"/>
              <a:t> </a:t>
            </a:r>
            <a:r>
              <a:rPr lang="nl-BE" sz="1200" dirty="0" err="1"/>
              <a:t>financières</a:t>
            </a:r>
            <a:r>
              <a:rPr lang="nl-BE" sz="1200" dirty="0"/>
              <a:t> et 80% </a:t>
            </a:r>
            <a:r>
              <a:rPr lang="nl-BE" sz="1200" dirty="0" err="1"/>
              <a:t>lorsqu’ils·elles</a:t>
            </a:r>
            <a:r>
              <a:rPr lang="nl-BE" sz="1200" dirty="0"/>
              <a:t> </a:t>
            </a:r>
            <a:r>
              <a:rPr lang="nl-BE" sz="1200" dirty="0" err="1"/>
              <a:t>sont</a:t>
            </a:r>
            <a:r>
              <a:rPr lang="nl-BE" sz="1200" dirty="0"/>
              <a:t> </a:t>
            </a:r>
            <a:r>
              <a:rPr lang="nl-BE" sz="1200" dirty="0" err="1"/>
              <a:t>financièrement</a:t>
            </a:r>
            <a:r>
              <a:rPr lang="nl-BE" sz="1200" dirty="0"/>
              <a:t> </a:t>
            </a:r>
            <a:r>
              <a:rPr lang="nl-BE" sz="1200" dirty="0" err="1"/>
              <a:t>aisé·e·s</a:t>
            </a:r>
            <a:r>
              <a:rPr lang="nl-BE" sz="1200" dirty="0"/>
              <a:t>.</a:t>
            </a:r>
          </a:p>
          <a:p>
            <a:r>
              <a:rPr lang="nl-BE" sz="1200" dirty="0"/>
              <a:t>Les plus </a:t>
            </a:r>
            <a:r>
              <a:rPr lang="nl-BE" sz="1200" dirty="0" err="1"/>
              <a:t>diplômé·e·s</a:t>
            </a:r>
            <a:r>
              <a:rPr lang="nl-BE" sz="1200" dirty="0"/>
              <a:t> </a:t>
            </a:r>
            <a:r>
              <a:rPr lang="nl-BE" sz="1200" dirty="0" err="1"/>
              <a:t>sont</a:t>
            </a:r>
            <a:r>
              <a:rPr lang="nl-BE" sz="1200" dirty="0"/>
              <a:t> en </a:t>
            </a:r>
            <a:r>
              <a:rPr lang="nl-BE" sz="1200" dirty="0" err="1"/>
              <a:t>meilleure</a:t>
            </a:r>
            <a:r>
              <a:rPr lang="nl-BE" sz="1200" dirty="0"/>
              <a:t> santé : 83% des </a:t>
            </a:r>
            <a:r>
              <a:rPr lang="nl-BE" sz="1200" dirty="0" err="1"/>
              <a:t>bacheliers·ères</a:t>
            </a:r>
            <a:r>
              <a:rPr lang="nl-BE" sz="1200" dirty="0"/>
              <a:t> et 86% des masters </a:t>
            </a:r>
            <a:r>
              <a:rPr lang="nl-BE" sz="1200" dirty="0" err="1"/>
              <a:t>sont</a:t>
            </a:r>
            <a:r>
              <a:rPr lang="nl-BE" sz="1200" dirty="0"/>
              <a:t> en (</a:t>
            </a:r>
            <a:r>
              <a:rPr lang="nl-BE" sz="1200" dirty="0" err="1"/>
              <a:t>très</a:t>
            </a:r>
            <a:r>
              <a:rPr lang="nl-BE" sz="1200" dirty="0"/>
              <a:t>) </a:t>
            </a:r>
            <a:r>
              <a:rPr lang="nl-BE" sz="1200" dirty="0" err="1"/>
              <a:t>bonne</a:t>
            </a:r>
            <a:r>
              <a:rPr lang="nl-BE" sz="1200" dirty="0"/>
              <a:t> santé.</a:t>
            </a:r>
          </a:p>
          <a:p>
            <a:endParaRPr lang="nl-BE" sz="1200" dirty="0"/>
          </a:p>
          <a:p>
            <a:endParaRPr lang="nl-BE" sz="1200" dirty="0"/>
          </a:p>
        </p:txBody>
      </p:sp>
      <p:pic>
        <p:nvPicPr>
          <p:cNvPr id="2" name="Graphique 1">
            <a:extLst>
              <a:ext uri="{FF2B5EF4-FFF2-40B4-BE49-F238E27FC236}">
                <a16:creationId xmlns:a16="http://schemas.microsoft.com/office/drawing/2014/main" id="{372AE83C-37CB-0785-1F6F-3B645FB9C9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Tree>
    <p:extLst>
      <p:ext uri="{BB962C8B-B14F-4D97-AF65-F5344CB8AC3E}">
        <p14:creationId xmlns:p14="http://schemas.microsoft.com/office/powerpoint/2010/main" val="388608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C82E3A1A-C9ED-CE1C-0C42-0A183DBAA21C}"/>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rgbClr val="E31A1C"/>
                </a:solidFill>
                <a:latin typeface="Calibri" panose="020F0502020204030204"/>
              </a:rPr>
              <a:t>Santé en </a:t>
            </a:r>
            <a:r>
              <a:rPr lang="nl-BE" dirty="0" err="1">
                <a:solidFill>
                  <a:srgbClr val="E31A1C"/>
                </a:solidFill>
                <a:latin typeface="Calibri" panose="020F0502020204030204"/>
              </a:rPr>
              <a:t>général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B342B193-E4C2-D30D-43F6-336695CDF4C5}"/>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Comment est votre état de santé en général ? </a:t>
            </a:r>
          </a:p>
        </p:txBody>
      </p:sp>
      <p:pic>
        <p:nvPicPr>
          <p:cNvPr id="8" name="Image 7">
            <a:extLst>
              <a:ext uri="{FF2B5EF4-FFF2-40B4-BE49-F238E27FC236}">
                <a16:creationId xmlns:a16="http://schemas.microsoft.com/office/drawing/2014/main" id="{A444E342-2182-5B1B-0387-DE4FAA187CAE}"/>
              </a:ext>
            </a:extLst>
          </p:cNvPr>
          <p:cNvPicPr>
            <a:picLocks/>
          </p:cNvPicPr>
          <p:nvPr/>
        </p:nvPicPr>
        <p:blipFill rotWithShape="1">
          <a:blip r:embed="rId3">
            <a:extLst>
              <a:ext uri="{28A0092B-C50C-407E-A947-70E740481C1C}">
                <a14:useLocalDpi xmlns:a14="http://schemas.microsoft.com/office/drawing/2010/main" val="0"/>
              </a:ext>
            </a:extLst>
          </a:blip>
          <a:srcRect l="14786" r="19951"/>
          <a:stretch/>
        </p:blipFill>
        <p:spPr>
          <a:xfrm>
            <a:off x="151074" y="1811124"/>
            <a:ext cx="5064107" cy="4800600"/>
          </a:xfrm>
          <a:prstGeom prst="rect">
            <a:avLst/>
          </a:prstGeom>
        </p:spPr>
      </p:pic>
      <p:sp>
        <p:nvSpPr>
          <p:cNvPr id="9" name="ZoneTexte 8">
            <a:extLst>
              <a:ext uri="{FF2B5EF4-FFF2-40B4-BE49-F238E27FC236}">
                <a16:creationId xmlns:a16="http://schemas.microsoft.com/office/drawing/2014/main" id="{66B0E597-E062-70CF-F4CB-EBDA16B4BB8E}"/>
              </a:ext>
            </a:extLst>
          </p:cNvPr>
          <p:cNvSpPr txBox="1"/>
          <p:nvPr/>
        </p:nvSpPr>
        <p:spPr>
          <a:xfrm>
            <a:off x="5843712" y="2027090"/>
            <a:ext cx="5647004" cy="830997"/>
          </a:xfrm>
          <a:prstGeom prst="rect">
            <a:avLst/>
          </a:prstGeom>
          <a:noFill/>
        </p:spPr>
        <p:txBody>
          <a:bodyPr wrap="square" rtlCol="0">
            <a:spAutoFit/>
          </a:bodyPr>
          <a:lstStyle/>
          <a:p>
            <a:endParaRPr lang="nl-BE" sz="1200" dirty="0"/>
          </a:p>
          <a:p>
            <a:r>
              <a:rPr lang="nl-BE" sz="1200" dirty="0"/>
              <a:t>La santé en </a:t>
            </a:r>
            <a:r>
              <a:rPr lang="nl-BE" sz="1200" dirty="0" err="1"/>
              <a:t>général</a:t>
            </a:r>
            <a:r>
              <a:rPr lang="nl-BE" sz="1200" dirty="0"/>
              <a:t> </a:t>
            </a:r>
            <a:r>
              <a:rPr lang="nl-BE" sz="1200" dirty="0" err="1"/>
              <a:t>est</a:t>
            </a:r>
            <a:r>
              <a:rPr lang="nl-BE" sz="1200" dirty="0"/>
              <a:t> </a:t>
            </a:r>
            <a:r>
              <a:rPr lang="nl-BE" sz="1200" dirty="0" err="1"/>
              <a:t>fortement</a:t>
            </a:r>
            <a:r>
              <a:rPr lang="nl-BE" sz="1200" dirty="0"/>
              <a:t> </a:t>
            </a:r>
            <a:r>
              <a:rPr lang="nl-BE" sz="1200" dirty="0" err="1"/>
              <a:t>corrélée</a:t>
            </a:r>
            <a:r>
              <a:rPr lang="nl-BE" sz="1200" dirty="0"/>
              <a:t> à la santé mentale. </a:t>
            </a:r>
            <a:r>
              <a:rPr lang="nl-BE" sz="1200" dirty="0" err="1"/>
              <a:t>Moins</a:t>
            </a:r>
            <a:r>
              <a:rPr lang="nl-BE" sz="1200" dirty="0"/>
              <a:t> les </a:t>
            </a:r>
            <a:r>
              <a:rPr lang="nl-BE" sz="1200" dirty="0" err="1"/>
              <a:t>jeunes</a:t>
            </a:r>
            <a:r>
              <a:rPr lang="nl-BE" sz="1200" dirty="0"/>
              <a:t> se </a:t>
            </a:r>
            <a:r>
              <a:rPr lang="nl-BE" sz="1200" dirty="0" err="1"/>
              <a:t>sentent</a:t>
            </a:r>
            <a:r>
              <a:rPr lang="nl-BE" sz="1200" dirty="0"/>
              <a:t> </a:t>
            </a:r>
            <a:r>
              <a:rPr lang="nl-BE" sz="1200" dirty="0" err="1"/>
              <a:t>anxieux</a:t>
            </a:r>
            <a:r>
              <a:rPr lang="nl-BE" sz="1200" dirty="0"/>
              <a:t>, </a:t>
            </a:r>
            <a:r>
              <a:rPr lang="nl-BE" sz="1200" dirty="0" err="1"/>
              <a:t>angoissés</a:t>
            </a:r>
            <a:r>
              <a:rPr lang="nl-BE" sz="1200" dirty="0"/>
              <a:t> </a:t>
            </a:r>
            <a:r>
              <a:rPr lang="nl-BE" sz="1200" dirty="0" err="1"/>
              <a:t>voire</a:t>
            </a:r>
            <a:r>
              <a:rPr lang="nl-BE" sz="1200" dirty="0"/>
              <a:t> en </a:t>
            </a:r>
            <a:r>
              <a:rPr lang="nl-BE" sz="1200" dirty="0" err="1"/>
              <a:t>dépression</a:t>
            </a:r>
            <a:r>
              <a:rPr lang="nl-BE" sz="1200" dirty="0"/>
              <a:t> plus </a:t>
            </a:r>
            <a:r>
              <a:rPr lang="nl-BE" sz="1200" dirty="0" err="1"/>
              <a:t>ils·elles</a:t>
            </a:r>
            <a:r>
              <a:rPr lang="nl-BE" sz="1200" dirty="0"/>
              <a:t> </a:t>
            </a:r>
            <a:r>
              <a:rPr lang="nl-BE" sz="1200" dirty="0" err="1"/>
              <a:t>disent</a:t>
            </a:r>
            <a:r>
              <a:rPr lang="nl-BE" sz="1200" dirty="0"/>
              <a:t> </a:t>
            </a:r>
            <a:r>
              <a:rPr lang="nl-BE" sz="1200" dirty="0" err="1"/>
              <a:t>être</a:t>
            </a:r>
            <a:r>
              <a:rPr lang="nl-BE" sz="1200" dirty="0"/>
              <a:t> en bon </a:t>
            </a:r>
            <a:r>
              <a:rPr lang="nl-BE" sz="1200" dirty="0" err="1"/>
              <a:t>voire</a:t>
            </a:r>
            <a:r>
              <a:rPr lang="nl-BE" sz="1200" dirty="0"/>
              <a:t> </a:t>
            </a:r>
            <a:r>
              <a:rPr lang="nl-BE" sz="1200" dirty="0" err="1"/>
              <a:t>très</a:t>
            </a:r>
            <a:r>
              <a:rPr lang="nl-BE" sz="1200" dirty="0"/>
              <a:t> bon </a:t>
            </a:r>
            <a:r>
              <a:rPr lang="nl-BE" sz="1200" dirty="0" err="1"/>
              <a:t>état</a:t>
            </a:r>
            <a:r>
              <a:rPr lang="nl-BE" sz="1200" dirty="0"/>
              <a:t> de santé générale :</a:t>
            </a:r>
          </a:p>
        </p:txBody>
      </p:sp>
      <p:pic>
        <p:nvPicPr>
          <p:cNvPr id="10" name="Image 9">
            <a:extLst>
              <a:ext uri="{FF2B5EF4-FFF2-40B4-BE49-F238E27FC236}">
                <a16:creationId xmlns:a16="http://schemas.microsoft.com/office/drawing/2014/main" id="{3D258AB7-2485-BF7D-3E32-41D03AA0954D}"/>
              </a:ext>
            </a:extLst>
          </p:cNvPr>
          <p:cNvPicPr>
            <a:picLocks/>
          </p:cNvPicPr>
          <p:nvPr/>
        </p:nvPicPr>
        <p:blipFill rotWithShape="1">
          <a:blip r:embed="rId4">
            <a:extLst>
              <a:ext uri="{28A0092B-C50C-407E-A947-70E740481C1C}">
                <a14:useLocalDpi xmlns:a14="http://schemas.microsoft.com/office/drawing/2010/main" val="0"/>
              </a:ext>
            </a:extLst>
          </a:blip>
          <a:srcRect r="8885"/>
          <a:stretch/>
        </p:blipFill>
        <p:spPr>
          <a:xfrm>
            <a:off x="5732017" y="2858087"/>
            <a:ext cx="6374971" cy="3975543"/>
          </a:xfrm>
          <a:prstGeom prst="rect">
            <a:avLst/>
          </a:prstGeom>
        </p:spPr>
      </p:pic>
    </p:spTree>
    <p:extLst>
      <p:ext uri="{BB962C8B-B14F-4D97-AF65-F5344CB8AC3E}">
        <p14:creationId xmlns:p14="http://schemas.microsoft.com/office/powerpoint/2010/main" val="69273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57244"/>
            <a:ext cx="8930299" cy="943512"/>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Bien-être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29626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C3968866-13CA-98D6-5BE6-828B8B8B6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Rectangle 2">
            <a:extLst>
              <a:ext uri="{FF2B5EF4-FFF2-40B4-BE49-F238E27FC236}">
                <a16:creationId xmlns:a16="http://schemas.microsoft.com/office/drawing/2014/main" id="{0FBFE37E-569E-28DF-E37B-2F6B8458200B}"/>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C0FE33AD-B37E-4793-0987-84E0A89A5D59}"/>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C238F712-12BF-8031-FD63-C26D2F160EFE}"/>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Résumé</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BC40F5CD-C5DF-F3FC-7E3C-B5AD002FEFA5}"/>
              </a:ext>
            </a:extLst>
          </p:cNvPr>
          <p:cNvSpPr txBox="1"/>
          <p:nvPr/>
        </p:nvSpPr>
        <p:spPr>
          <a:xfrm>
            <a:off x="1020428" y="1232117"/>
            <a:ext cx="9570452" cy="5047536"/>
          </a:xfrm>
          <a:prstGeom prst="rect">
            <a:avLst/>
          </a:prstGeom>
          <a:noFill/>
        </p:spPr>
        <p:txBody>
          <a:bodyPr wrap="square" rtlCol="0">
            <a:spAutoFit/>
          </a:bodyPr>
          <a:lstStyle/>
          <a:p>
            <a:pPr marL="285750" indent="-285750">
              <a:buFont typeface="Arial" panose="020B0604020202020204" pitchFamily="34" charset="0"/>
              <a:buChar char="•"/>
            </a:pPr>
            <a:r>
              <a:rPr lang="fr-BE" sz="1400" dirty="0"/>
              <a:t>Une série d’opinions sont ensuite citées aux jeunes qui doivent dire s’</a:t>
            </a:r>
            <a:r>
              <a:rPr lang="fr-BE" sz="1400" dirty="0" err="1"/>
              <a:t>ils·elles</a:t>
            </a:r>
            <a:r>
              <a:rPr lang="fr-BE" sz="1400" dirty="0"/>
              <a:t> sont d’accord ou non avec celles-ci. Voici ci-dessous les chiffres les plus </a:t>
            </a:r>
            <a:r>
              <a:rPr lang="fr-BE" sz="1400" dirty="0" err="1"/>
              <a:t>interpellants</a:t>
            </a:r>
            <a:r>
              <a:rPr lang="fr-BE" sz="1400" dirty="0"/>
              <a:t> :</a:t>
            </a:r>
          </a:p>
          <a:p>
            <a:pPr marL="742950" lvl="1" indent="-285750">
              <a:buFont typeface="Wingdings" panose="05000000000000000000" pitchFamily="2" charset="2"/>
              <a:buChar char="§"/>
            </a:pPr>
            <a:r>
              <a:rPr lang="fr-BE" sz="1400" u="sng" dirty="0"/>
              <a:t>Changements climatiques :</a:t>
            </a:r>
          </a:p>
          <a:p>
            <a:pPr marL="742950" lvl="1" indent="-285750">
              <a:buFont typeface="Wingdings" panose="05000000000000000000" pitchFamily="2" charset="2"/>
              <a:buChar char="Ø"/>
            </a:pPr>
            <a:r>
              <a:rPr lang="fr-BE" sz="1400" dirty="0"/>
              <a:t>Les changements climatiques inquiètent vraiment 72% des </a:t>
            </a:r>
            <a:r>
              <a:rPr lang="fr-BE" sz="1400" dirty="0" err="1"/>
              <a:t>répondant·e·s</a:t>
            </a:r>
            <a:r>
              <a:rPr lang="fr-BE" sz="1400" dirty="0"/>
              <a:t>.</a:t>
            </a:r>
          </a:p>
          <a:p>
            <a:pPr marL="742950" lvl="1" indent="-285750">
              <a:buFont typeface="Wingdings" panose="05000000000000000000" pitchFamily="2" charset="2"/>
              <a:buChar char="Ø"/>
            </a:pPr>
            <a:r>
              <a:rPr lang="fr-BE" sz="1400" dirty="0"/>
              <a:t>67% pensent que ceux-ci vont encore vraiment aggraver les inégalités sociales. 64% pensent que consommer différemment (bio, éthique, etc.) est vraiment important. </a:t>
            </a:r>
          </a:p>
          <a:p>
            <a:pPr lvl="1"/>
            <a:r>
              <a:rPr lang="fr-BE" sz="1400" u="sng" dirty="0"/>
              <a:t>Avenir :</a:t>
            </a:r>
          </a:p>
          <a:p>
            <a:pPr marL="742950" lvl="1" indent="-285750">
              <a:buFont typeface="Wingdings" panose="05000000000000000000" pitchFamily="2" charset="2"/>
              <a:buChar char="Ø"/>
            </a:pPr>
            <a:r>
              <a:rPr lang="fr-BE" sz="1400" dirty="0"/>
              <a:t>54% pensent que l’Etat et la Sécurité sociale vont nous protéger de moins en moins.</a:t>
            </a:r>
          </a:p>
          <a:p>
            <a:pPr marL="742950" lvl="1" indent="-285750">
              <a:buFont typeface="Wingdings" panose="05000000000000000000" pitchFamily="2" charset="2"/>
              <a:buChar char="Ø"/>
            </a:pPr>
            <a:r>
              <a:rPr lang="fr-BE" sz="1400" dirty="0"/>
              <a:t>71% des jeunes préfèrent un travail qui leur plaît, quitte à gagner moins d’argent.</a:t>
            </a:r>
          </a:p>
          <a:p>
            <a:pPr marL="742950" lvl="1" indent="-285750">
              <a:buFont typeface="Wingdings" panose="05000000000000000000" pitchFamily="2" charset="2"/>
              <a:buChar char="Ø"/>
            </a:pPr>
            <a:r>
              <a:rPr lang="fr-BE" sz="1400" dirty="0"/>
              <a:t>61% ont peur de ne pas avoir les moyens nécessaires pour avoir un bon logement plus tard.</a:t>
            </a:r>
          </a:p>
          <a:p>
            <a:pPr marL="742950" lvl="1" indent="-285750">
              <a:buFont typeface="Wingdings" panose="05000000000000000000" pitchFamily="2" charset="2"/>
              <a:buChar char="Ø"/>
            </a:pPr>
            <a:r>
              <a:rPr lang="fr-BE" sz="1400" dirty="0" err="1"/>
              <a:t>Un·e</a:t>
            </a:r>
            <a:r>
              <a:rPr lang="fr-BE" sz="1400" dirty="0"/>
              <a:t> jeune sur deux est </a:t>
            </a:r>
            <a:r>
              <a:rPr lang="fr-BE" sz="1400" dirty="0" err="1"/>
              <a:t>inquiet·e</a:t>
            </a:r>
            <a:r>
              <a:rPr lang="fr-BE" sz="1400" dirty="0"/>
              <a:t> par le risque de connaitre une longue période de chômage.</a:t>
            </a:r>
          </a:p>
          <a:p>
            <a:pPr marL="742950" lvl="1" indent="-285750">
              <a:buFont typeface="Wingdings" panose="05000000000000000000" pitchFamily="2" charset="2"/>
              <a:buChar char="Ø"/>
            </a:pPr>
            <a:r>
              <a:rPr lang="fr-BE" sz="1400" dirty="0"/>
              <a:t>Moins d’</a:t>
            </a:r>
            <a:r>
              <a:rPr lang="fr-BE" sz="1400" dirty="0" err="1"/>
              <a:t>un·e</a:t>
            </a:r>
            <a:r>
              <a:rPr lang="fr-BE" sz="1400" dirty="0"/>
              <a:t> jeune sur 2 (44%) est très optimiste concernant son avenir personnel.</a:t>
            </a:r>
          </a:p>
          <a:p>
            <a:pPr marL="742950" lvl="1" indent="-285750">
              <a:buFont typeface="Wingdings" panose="05000000000000000000" pitchFamily="2" charset="2"/>
              <a:buChar char="Ø"/>
            </a:pPr>
            <a:r>
              <a:rPr lang="fr-BE" sz="1400" dirty="0"/>
              <a:t>16% des jeunes seulement sont très optimistes face à l’évolution de la société dans laquelle </a:t>
            </a:r>
            <a:r>
              <a:rPr lang="fr-BE" sz="1400" dirty="0" err="1"/>
              <a:t>ils·elles</a:t>
            </a:r>
            <a:r>
              <a:rPr lang="fr-BE" sz="1400" dirty="0"/>
              <a:t> vivent.</a:t>
            </a:r>
          </a:p>
          <a:p>
            <a:pPr marL="742950" lvl="1" indent="-285750">
              <a:buFont typeface="Wingdings" panose="05000000000000000000" pitchFamily="2" charset="2"/>
              <a:buChar char="§"/>
            </a:pPr>
            <a:r>
              <a:rPr lang="fr-BE" sz="1400" u="sng" dirty="0"/>
              <a:t>Politique :</a:t>
            </a:r>
          </a:p>
          <a:p>
            <a:pPr marL="742950" lvl="1" indent="-285750">
              <a:buFont typeface="Wingdings" panose="05000000000000000000" pitchFamily="2" charset="2"/>
              <a:buChar char="Ø"/>
            </a:pPr>
            <a:r>
              <a:rPr lang="fr-BE" sz="1400" dirty="0"/>
              <a:t>14% des jeunes seulement pensent que les politiques tentent vraiment d’agir/agissent pour améliorer la qualité de vie de la population.</a:t>
            </a:r>
          </a:p>
          <a:p>
            <a:pPr marL="742950" lvl="1" indent="-285750">
              <a:buFont typeface="Wingdings" panose="05000000000000000000" pitchFamily="2" charset="2"/>
              <a:buChar char="Ø"/>
            </a:pPr>
            <a:r>
              <a:rPr lang="fr-BE" sz="1400" dirty="0"/>
              <a:t>9% seulement disent que leur avis est entendu et pris en compte par les politiques.</a:t>
            </a:r>
          </a:p>
          <a:p>
            <a:pPr marL="742950" lvl="1" indent="-285750">
              <a:buFont typeface="Wingdings" panose="05000000000000000000" pitchFamily="2" charset="2"/>
              <a:buChar char="Ø"/>
            </a:pPr>
            <a:r>
              <a:rPr lang="fr-BE" sz="1400" dirty="0"/>
              <a:t>23% seulement pensent qu’il y a un ou des partis politiques en Belgique qui défendent vraiment leurs idées.</a:t>
            </a:r>
          </a:p>
          <a:p>
            <a:pPr marL="742950" lvl="1" indent="-285750">
              <a:buFont typeface="Wingdings" panose="05000000000000000000" pitchFamily="2" charset="2"/>
              <a:buChar char="§"/>
            </a:pPr>
            <a:r>
              <a:rPr lang="fr-BE" sz="1400" u="sng" dirty="0"/>
              <a:t>Société :</a:t>
            </a:r>
          </a:p>
          <a:p>
            <a:pPr marL="742950" lvl="1" indent="-285750">
              <a:buFont typeface="Wingdings" panose="05000000000000000000" pitchFamily="2" charset="2"/>
              <a:buChar char="Ø"/>
            </a:pPr>
            <a:r>
              <a:rPr lang="fr-BE" sz="1400" dirty="0"/>
              <a:t>39% se sont déjà </a:t>
            </a:r>
            <a:r>
              <a:rPr lang="fr-BE" sz="1400" dirty="0" err="1"/>
              <a:t>senti·e·s</a:t>
            </a:r>
            <a:r>
              <a:rPr lang="fr-BE" sz="1400" dirty="0"/>
              <a:t> victimes de discriminations (en fonction de leur origine, religion, genre, orientation sexuelle, etc.).</a:t>
            </a:r>
          </a:p>
          <a:p>
            <a:pPr marL="742950" lvl="1" indent="-285750">
              <a:buFont typeface="Wingdings" panose="05000000000000000000" pitchFamily="2" charset="2"/>
              <a:buChar char="Ø"/>
            </a:pPr>
            <a:r>
              <a:rPr lang="fr-BE" sz="1400" dirty="0"/>
              <a:t>26% des jeunes pensent qu’il y a trop d’</a:t>
            </a:r>
            <a:r>
              <a:rPr lang="fr-BE" sz="1400" dirty="0" err="1"/>
              <a:t>immigré·e·s</a:t>
            </a:r>
            <a:r>
              <a:rPr lang="fr-BE" sz="1400" dirty="0"/>
              <a:t> en Belgique.</a:t>
            </a:r>
          </a:p>
          <a:p>
            <a:pPr marL="742950" lvl="1" indent="-285750">
              <a:buFont typeface="Wingdings" panose="05000000000000000000" pitchFamily="2" charset="2"/>
              <a:buChar char="§"/>
            </a:pPr>
            <a:endParaRPr lang="fr-BE" sz="1400" dirty="0"/>
          </a:p>
        </p:txBody>
      </p:sp>
    </p:spTree>
    <p:extLst>
      <p:ext uri="{BB962C8B-B14F-4D97-AF65-F5344CB8AC3E}">
        <p14:creationId xmlns:p14="http://schemas.microsoft.com/office/powerpoint/2010/main" val="2084037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9A964ED-7624-D270-F9FC-BB47720B5D17}"/>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Bien-être</a:t>
            </a:r>
            <a:r>
              <a:rPr lang="nl-BE" dirty="0">
                <a:solidFill>
                  <a:srgbClr val="E31A1C"/>
                </a:solidFill>
                <a:latin typeface="Calibri" panose="020F0502020204030204"/>
              </a:rPr>
              <a:t> – </a:t>
            </a:r>
            <a:r>
              <a:rPr lang="nl-BE" dirty="0" err="1">
                <a:solidFill>
                  <a:srgbClr val="E31A1C"/>
                </a:solidFill>
                <a:latin typeface="Calibri" panose="020F0502020204030204"/>
              </a:rPr>
              <a:t>Échelle</a:t>
            </a:r>
            <a:r>
              <a:rPr lang="nl-BE" dirty="0">
                <a:solidFill>
                  <a:srgbClr val="E31A1C"/>
                </a:solidFill>
                <a:latin typeface="Calibri" panose="020F0502020204030204"/>
              </a:rPr>
              <a:t> de </a:t>
            </a:r>
            <a:r>
              <a:rPr lang="nl-BE" dirty="0" err="1">
                <a:solidFill>
                  <a:srgbClr val="E31A1C"/>
                </a:solidFill>
                <a:latin typeface="Calibri" panose="020F0502020204030204"/>
              </a:rPr>
              <a:t>Cantril</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F638E21-087C-4FA1-6311-25C7C5CCBF58}"/>
              </a:ext>
            </a:extLst>
          </p:cNvPr>
          <p:cNvSpPr txBox="1"/>
          <p:nvPr/>
        </p:nvSpPr>
        <p:spPr>
          <a:xfrm>
            <a:off x="865451" y="1274815"/>
            <a:ext cx="98765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En fonction de vos attentes, de vos espoirs et de ce que vous percevez comme le résultat de tous vos efforts, comment évaluez-vous VOTRE vie ACTUELLE ? Nous vous proposons de répondre à l’aide d’une échelle de 0 à 10 où : 0 signifie que ce que vous vivez est la pire vie pour vous, 10 signifie que ce que vous vivez est la meilleure vie pour vous. Quelle note de 0 à 10 donneriez-vous pour évaluer VOTRE vie ACTUELLE ? </a:t>
            </a:r>
          </a:p>
        </p:txBody>
      </p:sp>
      <p:pic>
        <p:nvPicPr>
          <p:cNvPr id="8" name="Image 7">
            <a:extLst>
              <a:ext uri="{FF2B5EF4-FFF2-40B4-BE49-F238E27FC236}">
                <a16:creationId xmlns:a16="http://schemas.microsoft.com/office/drawing/2014/main" id="{B8DA7A1C-579A-7B79-F84A-6F4A1C93414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2416514"/>
            <a:ext cx="6323510" cy="4263007"/>
          </a:xfrm>
          <a:prstGeom prst="rect">
            <a:avLst/>
          </a:prstGeom>
        </p:spPr>
      </p:pic>
      <p:sp>
        <p:nvSpPr>
          <p:cNvPr id="9" name="ZoneTexte 8">
            <a:extLst>
              <a:ext uri="{FF2B5EF4-FFF2-40B4-BE49-F238E27FC236}">
                <a16:creationId xmlns:a16="http://schemas.microsoft.com/office/drawing/2014/main" id="{40A81E00-7C1E-0AF7-379A-930D73AF16A6}"/>
              </a:ext>
            </a:extLst>
          </p:cNvPr>
          <p:cNvSpPr txBox="1"/>
          <p:nvPr/>
        </p:nvSpPr>
        <p:spPr>
          <a:xfrm>
            <a:off x="4338019" y="2350489"/>
            <a:ext cx="7491325" cy="2308324"/>
          </a:xfrm>
          <a:prstGeom prst="rect">
            <a:avLst/>
          </a:prstGeom>
          <a:noFill/>
        </p:spPr>
        <p:txBody>
          <a:bodyPr wrap="square" rtlCol="0">
            <a:spAutoFit/>
          </a:bodyPr>
          <a:lstStyle/>
          <a:p>
            <a:r>
              <a:rPr lang="nl-BE" sz="1200" dirty="0" err="1"/>
              <a:t>Un</a:t>
            </a:r>
            <a:r>
              <a:rPr lang="nl-BE" sz="1200" dirty="0"/>
              <a:t> </a:t>
            </a:r>
            <a:r>
              <a:rPr lang="nl-BE" sz="1200" dirty="0" err="1"/>
              <a:t>peu</a:t>
            </a:r>
            <a:r>
              <a:rPr lang="nl-BE" sz="1200" dirty="0"/>
              <a:t> plus de 3 </a:t>
            </a:r>
            <a:r>
              <a:rPr lang="nl-BE" sz="1200" dirty="0" err="1"/>
              <a:t>jeunes</a:t>
            </a:r>
            <a:r>
              <a:rPr lang="nl-BE" sz="1200" dirty="0"/>
              <a:t> </a:t>
            </a:r>
            <a:r>
              <a:rPr lang="nl-BE" sz="1200" dirty="0" err="1"/>
              <a:t>sur</a:t>
            </a:r>
            <a:r>
              <a:rPr lang="nl-BE" sz="1200" dirty="0"/>
              <a:t> 10 </a:t>
            </a:r>
            <a:r>
              <a:rPr lang="nl-BE" sz="1200" dirty="0" err="1"/>
              <a:t>jugent</a:t>
            </a:r>
            <a:r>
              <a:rPr lang="nl-BE" sz="1200" dirty="0"/>
              <a:t> leur </a:t>
            </a:r>
            <a:r>
              <a:rPr lang="nl-BE" sz="1200" dirty="0" err="1"/>
              <a:t>vie</a:t>
            </a:r>
            <a:r>
              <a:rPr lang="nl-BE" sz="1200" dirty="0"/>
              <a:t> </a:t>
            </a:r>
            <a:r>
              <a:rPr lang="nl-BE" sz="1200" dirty="0" err="1"/>
              <a:t>insatisfaisante</a:t>
            </a:r>
            <a:r>
              <a:rPr lang="nl-BE" sz="1200" dirty="0"/>
              <a:t>. </a:t>
            </a:r>
          </a:p>
          <a:p>
            <a:r>
              <a:rPr lang="nl-BE" sz="1200" dirty="0">
                <a:solidFill>
                  <a:schemeClr val="bg1">
                    <a:lumMod val="50000"/>
                  </a:schemeClr>
                </a:solidFill>
              </a:rPr>
              <a:t>BCBE 2022 </a:t>
            </a:r>
            <a:r>
              <a:rPr lang="nl-BE" sz="1200" dirty="0" err="1">
                <a:solidFill>
                  <a:schemeClr val="bg1">
                    <a:lumMod val="50000"/>
                  </a:schemeClr>
                </a:solidFill>
              </a:rPr>
              <a:t>portant</a:t>
            </a:r>
            <a:r>
              <a:rPr lang="nl-BE" sz="1200" dirty="0">
                <a:solidFill>
                  <a:schemeClr val="bg1">
                    <a:lumMod val="50000"/>
                  </a:schemeClr>
                </a:solidFill>
              </a:rPr>
              <a:t> </a:t>
            </a:r>
            <a:r>
              <a:rPr lang="nl-BE" sz="1200" dirty="0" err="1">
                <a:solidFill>
                  <a:schemeClr val="bg1">
                    <a:lumMod val="50000"/>
                  </a:schemeClr>
                </a:solidFill>
              </a:rPr>
              <a:t>sur</a:t>
            </a:r>
            <a:r>
              <a:rPr lang="nl-BE" sz="1200" dirty="0">
                <a:solidFill>
                  <a:schemeClr val="bg1">
                    <a:lumMod val="50000"/>
                  </a:schemeClr>
                </a:solidFill>
              </a:rPr>
              <a:t> les </a:t>
            </a:r>
            <a:r>
              <a:rPr lang="nl-BE" sz="1200" dirty="0" err="1">
                <a:solidFill>
                  <a:schemeClr val="bg1">
                    <a:lumMod val="50000"/>
                  </a:schemeClr>
                </a:solidFill>
              </a:rPr>
              <a:t>Belges</a:t>
            </a:r>
            <a:r>
              <a:rPr lang="nl-BE" sz="1200" dirty="0">
                <a:solidFill>
                  <a:schemeClr val="bg1">
                    <a:lumMod val="50000"/>
                  </a:schemeClr>
                </a:solidFill>
              </a:rPr>
              <a:t> </a:t>
            </a:r>
            <a:r>
              <a:rPr lang="nl-BE" sz="1200" dirty="0" err="1">
                <a:solidFill>
                  <a:schemeClr val="bg1">
                    <a:lumMod val="50000"/>
                  </a:schemeClr>
                </a:solidFill>
              </a:rPr>
              <a:t>francophones</a:t>
            </a:r>
            <a:r>
              <a:rPr lang="nl-BE" sz="1200" dirty="0">
                <a:solidFill>
                  <a:schemeClr val="bg1">
                    <a:lumMod val="50000"/>
                  </a:schemeClr>
                </a:solidFill>
              </a:rPr>
              <a:t> : 26%</a:t>
            </a:r>
          </a:p>
          <a:p>
            <a:r>
              <a:rPr lang="nl-BE" sz="1200" dirty="0" err="1"/>
              <a:t>Cette</a:t>
            </a:r>
            <a:r>
              <a:rPr lang="nl-BE" sz="1200" dirty="0"/>
              <a:t> </a:t>
            </a:r>
            <a:r>
              <a:rPr lang="nl-BE" sz="1200" dirty="0" err="1"/>
              <a:t>proportion</a:t>
            </a:r>
            <a:r>
              <a:rPr lang="nl-BE" sz="1200" dirty="0"/>
              <a:t> </a:t>
            </a:r>
            <a:r>
              <a:rPr lang="nl-BE" sz="1200" dirty="0" err="1"/>
              <a:t>est</a:t>
            </a:r>
            <a:r>
              <a:rPr lang="nl-BE" sz="1200" dirty="0"/>
              <a:t> </a:t>
            </a:r>
            <a:r>
              <a:rPr lang="nl-BE" sz="1200" dirty="0" err="1"/>
              <a:t>nettement</a:t>
            </a:r>
            <a:r>
              <a:rPr lang="nl-BE" sz="1200" dirty="0"/>
              <a:t> supérieure </a:t>
            </a:r>
            <a:r>
              <a:rPr lang="nl-BE" sz="1200" dirty="0" err="1"/>
              <a:t>chez</a:t>
            </a:r>
            <a:r>
              <a:rPr lang="nl-BE" sz="1200" dirty="0"/>
              <a:t> les </a:t>
            </a:r>
            <a:r>
              <a:rPr lang="nl-BE" sz="1200" dirty="0" err="1"/>
              <a:t>femmes</a:t>
            </a:r>
            <a:r>
              <a:rPr lang="nl-BE" sz="1200" dirty="0"/>
              <a:t> (38%) et “</a:t>
            </a:r>
            <a:r>
              <a:rPr lang="nl-BE" sz="1200" dirty="0" err="1"/>
              <a:t>aucune</a:t>
            </a:r>
            <a:r>
              <a:rPr lang="nl-BE" sz="1200" dirty="0"/>
              <a:t> des 2 </a:t>
            </a:r>
            <a:r>
              <a:rPr lang="nl-BE" sz="1200" dirty="0" err="1"/>
              <a:t>catégories</a:t>
            </a:r>
            <a:r>
              <a:rPr lang="nl-BE" sz="1200" dirty="0"/>
              <a:t>” (53%) </a:t>
            </a:r>
            <a:r>
              <a:rPr lang="nl-BE" sz="1200" dirty="0" err="1"/>
              <a:t>contre</a:t>
            </a:r>
            <a:r>
              <a:rPr lang="nl-BE" sz="1200" dirty="0"/>
              <a:t> </a:t>
            </a:r>
            <a:r>
              <a:rPr lang="nl-BE" sz="1200" dirty="0" err="1"/>
              <a:t>seulement</a:t>
            </a:r>
            <a:r>
              <a:rPr lang="nl-BE" sz="1200" dirty="0"/>
              <a:t> 24% </a:t>
            </a:r>
            <a:r>
              <a:rPr lang="nl-BE" sz="1200" dirty="0" err="1"/>
              <a:t>chez</a:t>
            </a:r>
            <a:r>
              <a:rPr lang="nl-BE" sz="1200" dirty="0"/>
              <a:t> les </a:t>
            </a:r>
            <a:r>
              <a:rPr lang="nl-BE" sz="1200" dirty="0" err="1"/>
              <a:t>hommes</a:t>
            </a:r>
            <a:r>
              <a:rPr lang="nl-BE" sz="1200" dirty="0"/>
              <a:t>.</a:t>
            </a:r>
          </a:p>
          <a:p>
            <a:r>
              <a:rPr lang="nl-BE" sz="1200" dirty="0"/>
              <a:t>La </a:t>
            </a:r>
            <a:r>
              <a:rPr lang="nl-BE" sz="1200" dirty="0" err="1"/>
              <a:t>perception</a:t>
            </a:r>
            <a:r>
              <a:rPr lang="nl-BE" sz="1200" dirty="0"/>
              <a:t> de la </a:t>
            </a:r>
            <a:r>
              <a:rPr lang="nl-BE" sz="1200" dirty="0" err="1"/>
              <a:t>vie</a:t>
            </a:r>
            <a:r>
              <a:rPr lang="nl-BE" sz="1200" dirty="0"/>
              <a:t> comme </a:t>
            </a:r>
            <a:r>
              <a:rPr lang="nl-BE" sz="1200" dirty="0" err="1"/>
              <a:t>insatisfaisante</a:t>
            </a:r>
            <a:r>
              <a:rPr lang="nl-BE" sz="1200" dirty="0"/>
              <a:t> </a:t>
            </a:r>
            <a:r>
              <a:rPr lang="nl-BE" sz="1200" dirty="0" err="1"/>
              <a:t>semble</a:t>
            </a:r>
            <a:r>
              <a:rPr lang="nl-BE" sz="1200" dirty="0"/>
              <a:t> </a:t>
            </a:r>
            <a:r>
              <a:rPr lang="nl-BE" sz="1200" dirty="0" err="1"/>
              <a:t>évoluer</a:t>
            </a:r>
            <a:r>
              <a:rPr lang="nl-BE" sz="1200" dirty="0"/>
              <a:t> </a:t>
            </a:r>
            <a:r>
              <a:rPr lang="nl-BE" sz="1200" dirty="0" err="1"/>
              <a:t>avec</a:t>
            </a:r>
            <a:r>
              <a:rPr lang="nl-BE" sz="1200" dirty="0"/>
              <a:t> </a:t>
            </a:r>
            <a:r>
              <a:rPr lang="nl-BE" sz="1200" dirty="0" err="1"/>
              <a:t>l’âge</a:t>
            </a:r>
            <a:r>
              <a:rPr lang="nl-BE" sz="1200" dirty="0"/>
              <a:t> : 18-21 </a:t>
            </a:r>
            <a:r>
              <a:rPr lang="nl-BE" sz="1200" dirty="0" err="1"/>
              <a:t>ans</a:t>
            </a:r>
            <a:r>
              <a:rPr lang="nl-BE" sz="1200" dirty="0"/>
              <a:t> (28%) et 22-25 </a:t>
            </a:r>
            <a:r>
              <a:rPr lang="nl-BE" sz="1200" dirty="0" err="1"/>
              <a:t>ans</a:t>
            </a:r>
            <a:r>
              <a:rPr lang="nl-BE" sz="1200" dirty="0"/>
              <a:t> (35%)</a:t>
            </a:r>
          </a:p>
          <a:p>
            <a:r>
              <a:rPr lang="nl-BE" sz="1200" dirty="0"/>
              <a:t>La </a:t>
            </a:r>
            <a:r>
              <a:rPr lang="nl-BE" sz="1200" dirty="0" err="1"/>
              <a:t>proportion</a:t>
            </a:r>
            <a:r>
              <a:rPr lang="nl-BE" sz="1200" dirty="0"/>
              <a:t> </a:t>
            </a:r>
            <a:r>
              <a:rPr lang="nl-BE" sz="1200" dirty="0" err="1"/>
              <a:t>est</a:t>
            </a:r>
            <a:r>
              <a:rPr lang="nl-BE" sz="1200" dirty="0"/>
              <a:t> </a:t>
            </a:r>
            <a:r>
              <a:rPr lang="nl-BE" sz="1200" dirty="0" err="1"/>
              <a:t>également</a:t>
            </a:r>
            <a:r>
              <a:rPr lang="nl-BE" sz="1200" dirty="0"/>
              <a:t> </a:t>
            </a:r>
            <a:r>
              <a:rPr lang="nl-BE" sz="1200" dirty="0" err="1"/>
              <a:t>corrélée</a:t>
            </a:r>
            <a:r>
              <a:rPr lang="nl-BE" sz="1200" dirty="0"/>
              <a:t> </a:t>
            </a:r>
            <a:r>
              <a:rPr lang="nl-BE" sz="1200" dirty="0" err="1"/>
              <a:t>avec</a:t>
            </a:r>
            <a:r>
              <a:rPr lang="nl-BE" sz="1200" dirty="0"/>
              <a:t> </a:t>
            </a:r>
            <a:r>
              <a:rPr lang="nl-BE" sz="1200" dirty="0" err="1"/>
              <a:t>l’occupation</a:t>
            </a:r>
            <a:r>
              <a:rPr lang="nl-BE" sz="1200" dirty="0"/>
              <a:t> : </a:t>
            </a:r>
            <a:r>
              <a:rPr lang="nl-BE" sz="1200" dirty="0" err="1"/>
              <a:t>étudiant·e</a:t>
            </a:r>
            <a:r>
              <a:rPr lang="nl-BE" sz="1200" dirty="0"/>
              <a:t> (29%), </a:t>
            </a:r>
            <a:r>
              <a:rPr lang="nl-BE" sz="1200" dirty="0" err="1"/>
              <a:t>travailleur·euse</a:t>
            </a:r>
            <a:r>
              <a:rPr lang="nl-BE" sz="1200" dirty="0"/>
              <a:t> (23%) et Neet (60%).</a:t>
            </a:r>
          </a:p>
          <a:p>
            <a:r>
              <a:rPr lang="nl-BE" sz="1200" dirty="0"/>
              <a:t>La </a:t>
            </a:r>
            <a:r>
              <a:rPr lang="nl-BE" sz="1200" dirty="0" err="1"/>
              <a:t>proportion</a:t>
            </a:r>
            <a:r>
              <a:rPr lang="nl-BE" sz="1200" dirty="0"/>
              <a:t> </a:t>
            </a:r>
            <a:r>
              <a:rPr lang="nl-BE" sz="1200" dirty="0" err="1"/>
              <a:t>est</a:t>
            </a:r>
            <a:r>
              <a:rPr lang="nl-BE" sz="1200" dirty="0"/>
              <a:t> plus </a:t>
            </a:r>
            <a:r>
              <a:rPr lang="nl-BE" sz="1200" dirty="0" err="1"/>
              <a:t>élevée</a:t>
            </a:r>
            <a:r>
              <a:rPr lang="nl-BE" sz="1200" dirty="0"/>
              <a:t> </a:t>
            </a:r>
            <a:r>
              <a:rPr lang="nl-BE" sz="1200" dirty="0" err="1"/>
              <a:t>chez</a:t>
            </a:r>
            <a:r>
              <a:rPr lang="nl-BE" sz="1200" dirty="0"/>
              <a:t> les </a:t>
            </a:r>
            <a:r>
              <a:rPr lang="nl-BE" sz="1200" dirty="0" err="1"/>
              <a:t>jeunes</a:t>
            </a:r>
            <a:r>
              <a:rPr lang="nl-BE" sz="1200" dirty="0"/>
              <a:t> </a:t>
            </a:r>
            <a:r>
              <a:rPr lang="nl-BE" sz="1200" dirty="0" err="1"/>
              <a:t>monoparentaux</a:t>
            </a:r>
            <a:r>
              <a:rPr lang="nl-BE" sz="1200" dirty="0"/>
              <a:t> (67%) et les </a:t>
            </a:r>
            <a:r>
              <a:rPr lang="nl-BE" sz="1200" dirty="0" err="1"/>
              <a:t>couples</a:t>
            </a:r>
            <a:r>
              <a:rPr lang="nl-BE" sz="1200" dirty="0"/>
              <a:t> </a:t>
            </a:r>
            <a:r>
              <a:rPr lang="nl-BE" sz="1200" dirty="0" err="1"/>
              <a:t>avec</a:t>
            </a:r>
            <a:r>
              <a:rPr lang="nl-BE" sz="1200" dirty="0"/>
              <a:t> </a:t>
            </a:r>
            <a:r>
              <a:rPr lang="nl-BE" sz="1200" dirty="0" err="1"/>
              <a:t>enfants</a:t>
            </a:r>
            <a:r>
              <a:rPr lang="nl-BE" sz="1200" dirty="0"/>
              <a:t> (56%).</a:t>
            </a:r>
          </a:p>
          <a:p>
            <a:r>
              <a:rPr lang="nl-BE" sz="1200" dirty="0"/>
              <a:t>37% des </a:t>
            </a:r>
            <a:r>
              <a:rPr lang="nl-BE" sz="1200" dirty="0" err="1"/>
              <a:t>jeunes</a:t>
            </a:r>
            <a:r>
              <a:rPr lang="nl-BE" sz="1200" dirty="0"/>
              <a:t> </a:t>
            </a:r>
            <a:r>
              <a:rPr lang="nl-BE" sz="1200" dirty="0" err="1"/>
              <a:t>ayant</a:t>
            </a:r>
            <a:r>
              <a:rPr lang="nl-BE" sz="1200" dirty="0"/>
              <a:t> au maximum </a:t>
            </a:r>
            <a:r>
              <a:rPr lang="nl-BE" sz="1200" dirty="0" err="1"/>
              <a:t>un</a:t>
            </a:r>
            <a:r>
              <a:rPr lang="nl-BE" sz="1200" dirty="0"/>
              <a:t> </a:t>
            </a:r>
            <a:r>
              <a:rPr lang="nl-BE" sz="1200" dirty="0" err="1"/>
              <a:t>diplôme</a:t>
            </a:r>
            <a:r>
              <a:rPr lang="nl-BE" sz="1200" dirty="0"/>
              <a:t> du secondaire inférieur </a:t>
            </a:r>
            <a:r>
              <a:rPr lang="nl-BE" sz="1200" dirty="0" err="1"/>
              <a:t>jugent</a:t>
            </a:r>
            <a:r>
              <a:rPr lang="nl-BE" sz="1200" dirty="0"/>
              <a:t> leur </a:t>
            </a:r>
            <a:r>
              <a:rPr lang="nl-BE" sz="1200" dirty="0" err="1"/>
              <a:t>vie</a:t>
            </a:r>
            <a:r>
              <a:rPr lang="nl-BE" sz="1200" dirty="0"/>
              <a:t> </a:t>
            </a:r>
            <a:r>
              <a:rPr lang="nl-BE" sz="1200" dirty="0" err="1"/>
              <a:t>actuelle</a:t>
            </a:r>
            <a:r>
              <a:rPr lang="nl-BE" sz="1200" dirty="0"/>
              <a:t> comme </a:t>
            </a:r>
            <a:r>
              <a:rPr lang="nl-BE" sz="1200" dirty="0" err="1"/>
              <a:t>insatisfaisante</a:t>
            </a:r>
            <a:r>
              <a:rPr lang="nl-BE" sz="1200" dirty="0"/>
              <a:t>, </a:t>
            </a:r>
            <a:r>
              <a:rPr lang="nl-BE" sz="1200" dirty="0" err="1"/>
              <a:t>il</a:t>
            </a:r>
            <a:r>
              <a:rPr lang="nl-BE" sz="1200" dirty="0"/>
              <a:t> </a:t>
            </a:r>
            <a:r>
              <a:rPr lang="nl-BE" sz="1200" dirty="0" err="1"/>
              <a:t>s’agit</a:t>
            </a:r>
            <a:r>
              <a:rPr lang="nl-BE" sz="1200" dirty="0"/>
              <a:t> de 33% des </a:t>
            </a:r>
            <a:r>
              <a:rPr lang="nl-BE" sz="1200" dirty="0" err="1"/>
              <a:t>diplômé·e·s</a:t>
            </a:r>
            <a:r>
              <a:rPr lang="nl-BE" sz="1200" dirty="0"/>
              <a:t> du secondaire supérieur, 23% des </a:t>
            </a:r>
            <a:r>
              <a:rPr lang="nl-BE" sz="1200" dirty="0" err="1"/>
              <a:t>bacheliers·ières</a:t>
            </a:r>
            <a:r>
              <a:rPr lang="nl-BE" sz="1200" dirty="0"/>
              <a:t> et 20% des </a:t>
            </a:r>
            <a:r>
              <a:rPr lang="nl-BE" sz="1200" dirty="0" err="1"/>
              <a:t>diplômé·e·s</a:t>
            </a:r>
            <a:r>
              <a:rPr lang="nl-BE" sz="1200" dirty="0"/>
              <a:t> </a:t>
            </a:r>
            <a:r>
              <a:rPr lang="nl-BE" sz="1200" dirty="0" err="1"/>
              <a:t>d’un</a:t>
            </a:r>
            <a:r>
              <a:rPr lang="nl-BE" sz="1200" dirty="0"/>
              <a:t> master.</a:t>
            </a:r>
          </a:p>
          <a:p>
            <a:r>
              <a:rPr lang="nl-BE" sz="1200" dirty="0" err="1"/>
              <a:t>Il</a:t>
            </a:r>
            <a:r>
              <a:rPr lang="nl-BE" sz="1200" dirty="0"/>
              <a:t> y a </a:t>
            </a:r>
            <a:r>
              <a:rPr lang="nl-BE" sz="1200" dirty="0" err="1"/>
              <a:t>également</a:t>
            </a:r>
            <a:r>
              <a:rPr lang="nl-BE" sz="1200" dirty="0"/>
              <a:t> des </a:t>
            </a:r>
            <a:r>
              <a:rPr lang="nl-BE" sz="1200" dirty="0" err="1"/>
              <a:t>différences</a:t>
            </a:r>
            <a:r>
              <a:rPr lang="nl-BE" sz="1200" dirty="0"/>
              <a:t> en </a:t>
            </a:r>
            <a:r>
              <a:rPr lang="nl-BE" sz="1200" dirty="0" err="1"/>
              <a:t>fonction</a:t>
            </a:r>
            <a:r>
              <a:rPr lang="nl-BE" sz="1200" dirty="0"/>
              <a:t> de la </a:t>
            </a:r>
            <a:r>
              <a:rPr lang="nl-BE" sz="1200" dirty="0" err="1"/>
              <a:t>situation</a:t>
            </a:r>
            <a:r>
              <a:rPr lang="nl-BE" sz="1200" dirty="0"/>
              <a:t> </a:t>
            </a:r>
            <a:r>
              <a:rPr lang="nl-BE" sz="1200" dirty="0" err="1"/>
              <a:t>financière</a:t>
            </a:r>
            <a:r>
              <a:rPr lang="nl-BE" sz="1200" dirty="0"/>
              <a:t> de la </a:t>
            </a:r>
            <a:r>
              <a:rPr lang="nl-BE" sz="1200" dirty="0" err="1"/>
              <a:t>famille</a:t>
            </a:r>
            <a:r>
              <a:rPr lang="nl-BE" sz="1200" dirty="0"/>
              <a:t> et la </a:t>
            </a:r>
            <a:r>
              <a:rPr lang="nl-BE" sz="1200" dirty="0" err="1"/>
              <a:t>situation</a:t>
            </a:r>
            <a:r>
              <a:rPr lang="nl-BE" sz="1200" dirty="0"/>
              <a:t> </a:t>
            </a:r>
            <a:r>
              <a:rPr lang="nl-BE" sz="1200" dirty="0" err="1"/>
              <a:t>financière</a:t>
            </a:r>
            <a:r>
              <a:rPr lang="nl-BE" sz="1200" dirty="0"/>
              <a:t> </a:t>
            </a:r>
            <a:r>
              <a:rPr lang="nl-BE" sz="1200" dirty="0" err="1"/>
              <a:t>actuelle</a:t>
            </a:r>
            <a:r>
              <a:rPr lang="nl-BE" sz="1200" dirty="0"/>
              <a:t> du </a:t>
            </a:r>
            <a:r>
              <a:rPr lang="nl-BE" sz="1200" dirty="0" err="1"/>
              <a:t>jeune</a:t>
            </a:r>
            <a:r>
              <a:rPr lang="nl-BE" sz="1200" dirty="0"/>
              <a:t> : </a:t>
            </a:r>
          </a:p>
          <a:p>
            <a:endParaRPr lang="nl-BE" sz="1200" dirty="0"/>
          </a:p>
        </p:txBody>
      </p:sp>
      <p:pic>
        <p:nvPicPr>
          <p:cNvPr id="10" name="Image 9">
            <a:extLst>
              <a:ext uri="{FF2B5EF4-FFF2-40B4-BE49-F238E27FC236}">
                <a16:creationId xmlns:a16="http://schemas.microsoft.com/office/drawing/2014/main" id="{9B3258B9-699A-F528-B87C-B0A7306B2F1B}"/>
              </a:ext>
            </a:extLst>
          </p:cNvPr>
          <p:cNvPicPr>
            <a:picLocks/>
          </p:cNvPicPr>
          <p:nvPr/>
        </p:nvPicPr>
        <p:blipFill rotWithShape="1">
          <a:blip r:embed="rId5">
            <a:extLst>
              <a:ext uri="{28A0092B-C50C-407E-A947-70E740481C1C}">
                <a14:useLocalDpi xmlns:a14="http://schemas.microsoft.com/office/drawing/2010/main" val="0"/>
              </a:ext>
            </a:extLst>
          </a:blip>
          <a:srcRect l="1114" t="13417" r="7017"/>
          <a:stretch/>
        </p:blipFill>
        <p:spPr>
          <a:xfrm>
            <a:off x="4542548" y="4398204"/>
            <a:ext cx="3136635" cy="2250459"/>
          </a:xfrm>
          <a:prstGeom prst="rect">
            <a:avLst/>
          </a:prstGeom>
        </p:spPr>
      </p:pic>
      <p:pic>
        <p:nvPicPr>
          <p:cNvPr id="11" name="Image 10">
            <a:extLst>
              <a:ext uri="{FF2B5EF4-FFF2-40B4-BE49-F238E27FC236}">
                <a16:creationId xmlns:a16="http://schemas.microsoft.com/office/drawing/2014/main" id="{DCB361A7-F865-2B78-EFF2-DBFA3138072C}"/>
              </a:ext>
            </a:extLst>
          </p:cNvPr>
          <p:cNvPicPr>
            <a:picLocks/>
          </p:cNvPicPr>
          <p:nvPr/>
        </p:nvPicPr>
        <p:blipFill rotWithShape="1">
          <a:blip r:embed="rId6">
            <a:extLst>
              <a:ext uri="{28A0092B-C50C-407E-A947-70E740481C1C}">
                <a14:useLocalDpi xmlns:a14="http://schemas.microsoft.com/office/drawing/2010/main" val="0"/>
              </a:ext>
            </a:extLst>
          </a:blip>
          <a:srcRect l="1457" t="11198" r="5987" b="1886"/>
          <a:stretch/>
        </p:blipFill>
        <p:spPr>
          <a:xfrm>
            <a:off x="8083682" y="4333723"/>
            <a:ext cx="3581576" cy="2306317"/>
          </a:xfrm>
          <a:prstGeom prst="rect">
            <a:avLst/>
          </a:prstGeom>
        </p:spPr>
      </p:pic>
      <p:sp>
        <p:nvSpPr>
          <p:cNvPr id="2" name="ZoneTexte 1">
            <a:extLst>
              <a:ext uri="{FF2B5EF4-FFF2-40B4-BE49-F238E27FC236}">
                <a16:creationId xmlns:a16="http://schemas.microsoft.com/office/drawing/2014/main" id="{B008B34F-009B-20A7-C3B8-37EBE98C09B8}"/>
              </a:ext>
            </a:extLst>
          </p:cNvPr>
          <p:cNvSpPr txBox="1"/>
          <p:nvPr/>
        </p:nvSpPr>
        <p:spPr>
          <a:xfrm>
            <a:off x="5803715" y="6648663"/>
            <a:ext cx="7591142" cy="261610"/>
          </a:xfrm>
          <a:prstGeom prst="rect">
            <a:avLst/>
          </a:prstGeom>
          <a:noFill/>
        </p:spPr>
        <p:txBody>
          <a:bodyPr wrap="square" rtlCol="0">
            <a:spAutoFit/>
          </a:bodyPr>
          <a:lstStyle/>
          <a:p>
            <a:r>
              <a:rPr lang="nl-BE" sz="1100" dirty="0" err="1"/>
              <a:t>Lecture</a:t>
            </a:r>
            <a:r>
              <a:rPr lang="nl-BE" sz="1100" dirty="0"/>
              <a:t> : </a:t>
            </a:r>
            <a:r>
              <a:rPr lang="nl-BE" sz="1100" dirty="0" err="1"/>
              <a:t>parmi</a:t>
            </a:r>
            <a:r>
              <a:rPr lang="nl-BE" sz="1100" dirty="0"/>
              <a:t> les </a:t>
            </a:r>
            <a:r>
              <a:rPr lang="nl-BE" sz="1100" dirty="0" err="1"/>
              <a:t>jeunes</a:t>
            </a:r>
            <a:r>
              <a:rPr lang="nl-BE" sz="1100" dirty="0"/>
              <a:t> </a:t>
            </a:r>
            <a:r>
              <a:rPr lang="nl-BE" sz="1100" dirty="0" err="1"/>
              <a:t>issu·e·s</a:t>
            </a:r>
            <a:r>
              <a:rPr lang="nl-BE" sz="1100" dirty="0"/>
              <a:t> </a:t>
            </a:r>
            <a:r>
              <a:rPr lang="nl-BE" sz="1100" dirty="0" err="1"/>
              <a:t>d’une</a:t>
            </a:r>
            <a:r>
              <a:rPr lang="nl-BE" sz="1100" dirty="0"/>
              <a:t> </a:t>
            </a:r>
            <a:r>
              <a:rPr lang="nl-BE" sz="1100" dirty="0" err="1"/>
              <a:t>famille</a:t>
            </a:r>
            <a:r>
              <a:rPr lang="nl-BE" sz="1100" dirty="0"/>
              <a:t> modeste, 45% </a:t>
            </a:r>
            <a:r>
              <a:rPr lang="nl-BE" sz="1100" dirty="0" err="1"/>
              <a:t>jugent</a:t>
            </a:r>
            <a:r>
              <a:rPr lang="nl-BE" sz="1100" dirty="0"/>
              <a:t> leur </a:t>
            </a:r>
            <a:r>
              <a:rPr lang="nl-BE" sz="1100" dirty="0" err="1"/>
              <a:t>vie</a:t>
            </a:r>
            <a:r>
              <a:rPr lang="nl-BE" sz="1100" dirty="0"/>
              <a:t> </a:t>
            </a:r>
            <a:r>
              <a:rPr lang="nl-BE" sz="1100" dirty="0" err="1"/>
              <a:t>actuelle</a:t>
            </a:r>
            <a:r>
              <a:rPr lang="nl-BE" sz="1100" dirty="0"/>
              <a:t> </a:t>
            </a:r>
            <a:r>
              <a:rPr lang="nl-BE" sz="1100" dirty="0" err="1"/>
              <a:t>insatisfaisante</a:t>
            </a:r>
            <a:r>
              <a:rPr lang="nl-BE" sz="1100" dirty="0"/>
              <a:t>. </a:t>
            </a:r>
            <a:endParaRPr lang="fr-BE" sz="1100" dirty="0"/>
          </a:p>
        </p:txBody>
      </p:sp>
    </p:spTree>
    <p:extLst>
      <p:ext uri="{BB962C8B-B14F-4D97-AF65-F5344CB8AC3E}">
        <p14:creationId xmlns:p14="http://schemas.microsoft.com/office/powerpoint/2010/main" val="1354747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D3A3AA99-CED2-1325-378C-D3AA5A9719E1}"/>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II.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Politiques</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39627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9976CDD1-BBAA-E650-6410-88EC0DB157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B059C9BC-5D3C-D444-BF6F-CE0792950894}"/>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Le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degré</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d’engagement</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313363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3D8B025-EE8C-AB2E-7E08-BA7BB5A361C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Avez-vous déjà :</a:t>
            </a:r>
          </a:p>
        </p:txBody>
      </p:sp>
      <p:sp>
        <p:nvSpPr>
          <p:cNvPr id="9" name="ZoneTexte 8">
            <a:extLst>
              <a:ext uri="{FF2B5EF4-FFF2-40B4-BE49-F238E27FC236}">
                <a16:creationId xmlns:a16="http://schemas.microsoft.com/office/drawing/2014/main" id="{2359D1C4-19DD-0052-3689-80FA8F415206}"/>
              </a:ext>
            </a:extLst>
          </p:cNvPr>
          <p:cNvSpPr txBox="1"/>
          <p:nvPr/>
        </p:nvSpPr>
        <p:spPr>
          <a:xfrm>
            <a:off x="9159340" y="2025773"/>
            <a:ext cx="2743200" cy="830997"/>
          </a:xfrm>
          <a:prstGeom prst="rect">
            <a:avLst/>
          </a:prstGeom>
          <a:noFill/>
        </p:spPr>
        <p:txBody>
          <a:bodyPr wrap="square" rtlCol="0">
            <a:spAutoFit/>
          </a:bodyPr>
          <a:lstStyle/>
          <a:p>
            <a:r>
              <a:rPr lang="nl-BE" sz="1200" dirty="0"/>
              <a:t>Top 3 des actions les plus </a:t>
            </a:r>
            <a:r>
              <a:rPr lang="nl-BE" sz="1200" dirty="0" err="1"/>
              <a:t>fréquentes</a:t>
            </a:r>
            <a:r>
              <a:rPr lang="nl-BE" sz="1200" dirty="0"/>
              <a:t> : </a:t>
            </a:r>
          </a:p>
          <a:p>
            <a:pPr marL="171450" indent="-171450">
              <a:buFontTx/>
              <a:buChar char="-"/>
            </a:pPr>
            <a:r>
              <a:rPr lang="nl-BE" sz="1200" dirty="0" err="1"/>
              <a:t>Signé</a:t>
            </a:r>
            <a:r>
              <a:rPr lang="nl-BE" sz="1200" dirty="0"/>
              <a:t> </a:t>
            </a:r>
            <a:r>
              <a:rPr lang="nl-BE" sz="1200" dirty="0" err="1"/>
              <a:t>une</a:t>
            </a:r>
            <a:r>
              <a:rPr lang="nl-BE" sz="1200" dirty="0"/>
              <a:t> </a:t>
            </a:r>
            <a:r>
              <a:rPr lang="nl-BE" sz="1200" dirty="0" err="1"/>
              <a:t>pétition</a:t>
            </a:r>
            <a:endParaRPr lang="nl-BE" sz="1200" dirty="0"/>
          </a:p>
          <a:p>
            <a:pPr marL="171450" indent="-171450">
              <a:buFontTx/>
              <a:buChar char="-"/>
            </a:pPr>
            <a:r>
              <a:rPr lang="nl-BE" sz="1200" dirty="0" err="1"/>
              <a:t>Partagé</a:t>
            </a:r>
            <a:r>
              <a:rPr lang="nl-BE" sz="1200" dirty="0"/>
              <a:t> </a:t>
            </a:r>
            <a:r>
              <a:rPr lang="nl-BE" sz="1200" dirty="0" err="1"/>
              <a:t>une</a:t>
            </a:r>
            <a:r>
              <a:rPr lang="nl-BE" sz="1200" dirty="0"/>
              <a:t> </a:t>
            </a:r>
            <a:r>
              <a:rPr lang="nl-BE" sz="1200" dirty="0" err="1"/>
              <a:t>publication</a:t>
            </a:r>
            <a:r>
              <a:rPr lang="nl-BE" sz="1200" dirty="0"/>
              <a:t> </a:t>
            </a:r>
            <a:r>
              <a:rPr lang="nl-BE" sz="1200" dirty="0" err="1"/>
              <a:t>engagée</a:t>
            </a:r>
            <a:endParaRPr lang="nl-BE" sz="1200" dirty="0"/>
          </a:p>
          <a:p>
            <a:pPr marL="171450" indent="-171450">
              <a:buFontTx/>
              <a:buChar char="-"/>
            </a:pPr>
            <a:r>
              <a:rPr lang="nl-BE" sz="1200" dirty="0"/>
              <a:t>Fait </a:t>
            </a:r>
            <a:r>
              <a:rPr lang="nl-BE" sz="1200" dirty="0" err="1"/>
              <a:t>un</a:t>
            </a:r>
            <a:r>
              <a:rPr lang="nl-BE" sz="1200" dirty="0"/>
              <a:t> don à </a:t>
            </a:r>
            <a:r>
              <a:rPr lang="nl-BE" sz="1200" dirty="0" err="1"/>
              <a:t>une</a:t>
            </a:r>
            <a:r>
              <a:rPr lang="nl-BE" sz="1200" dirty="0"/>
              <a:t> </a:t>
            </a:r>
            <a:r>
              <a:rPr lang="nl-BE" sz="1200" dirty="0" err="1"/>
              <a:t>organisation</a:t>
            </a:r>
            <a:endParaRPr lang="nl-BE" sz="1200" dirty="0"/>
          </a:p>
        </p:txBody>
      </p:sp>
    </p:spTree>
    <p:extLst>
      <p:ext uri="{BB962C8B-B14F-4D97-AF65-F5344CB8AC3E}">
        <p14:creationId xmlns:p14="http://schemas.microsoft.com/office/powerpoint/2010/main" val="49850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51860880-E4AA-2497-4CE1-50F8CE72536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Score d’engagement</a:t>
            </a:r>
          </a:p>
        </p:txBody>
      </p:sp>
      <p:sp>
        <p:nvSpPr>
          <p:cNvPr id="10" name="ZoneTexte 9">
            <a:extLst>
              <a:ext uri="{FF2B5EF4-FFF2-40B4-BE49-F238E27FC236}">
                <a16:creationId xmlns:a16="http://schemas.microsoft.com/office/drawing/2014/main" id="{0534449C-FE9B-E0C0-5284-CB8FE06B66B2}"/>
              </a:ext>
            </a:extLst>
          </p:cNvPr>
          <p:cNvSpPr txBox="1"/>
          <p:nvPr/>
        </p:nvSpPr>
        <p:spPr>
          <a:xfrm>
            <a:off x="580009" y="2349765"/>
            <a:ext cx="3417903" cy="1169551"/>
          </a:xfrm>
          <a:prstGeom prst="rect">
            <a:avLst/>
          </a:prstGeom>
          <a:noFill/>
        </p:spPr>
        <p:txBody>
          <a:bodyPr wrap="square" rtlCol="0">
            <a:spAutoFit/>
          </a:bodyPr>
          <a:lstStyle/>
          <a:p>
            <a:r>
              <a:rPr lang="nl-BE" sz="1400" dirty="0" err="1"/>
              <a:t>Classification</a:t>
            </a:r>
            <a:r>
              <a:rPr lang="nl-BE" sz="1400" dirty="0"/>
              <a:t> :</a:t>
            </a:r>
          </a:p>
          <a:p>
            <a:r>
              <a:rPr lang="nl-BE" sz="1400" dirty="0"/>
              <a:t>0-1 “</a:t>
            </a:r>
            <a:r>
              <a:rPr lang="nl-BE" sz="1400" dirty="0" err="1"/>
              <a:t>oui</a:t>
            </a:r>
            <a:r>
              <a:rPr lang="nl-BE" sz="1400" dirty="0"/>
              <a:t>” : Pas </a:t>
            </a:r>
            <a:r>
              <a:rPr lang="nl-BE" sz="1400" dirty="0" err="1"/>
              <a:t>ou</a:t>
            </a:r>
            <a:r>
              <a:rPr lang="nl-BE" sz="1400" dirty="0"/>
              <a:t> </a:t>
            </a:r>
            <a:r>
              <a:rPr lang="nl-BE" sz="1400" dirty="0" err="1"/>
              <a:t>très</a:t>
            </a:r>
            <a:r>
              <a:rPr lang="nl-BE" sz="1400" dirty="0"/>
              <a:t> </a:t>
            </a:r>
            <a:r>
              <a:rPr lang="nl-BE" sz="1400" dirty="0" err="1"/>
              <a:t>peu</a:t>
            </a:r>
            <a:r>
              <a:rPr lang="nl-BE" sz="1400" dirty="0"/>
              <a:t> </a:t>
            </a:r>
            <a:r>
              <a:rPr lang="nl-BE" sz="1400" dirty="0" err="1"/>
              <a:t>engagé</a:t>
            </a:r>
            <a:endParaRPr lang="nl-BE" sz="1400" dirty="0"/>
          </a:p>
          <a:p>
            <a:r>
              <a:rPr lang="nl-BE" sz="1400" dirty="0"/>
              <a:t>2-3 “</a:t>
            </a:r>
            <a:r>
              <a:rPr lang="nl-BE" sz="1400" dirty="0" err="1"/>
              <a:t>oui</a:t>
            </a:r>
            <a:r>
              <a:rPr lang="nl-BE" sz="1400" dirty="0"/>
              <a:t>” : </a:t>
            </a:r>
            <a:r>
              <a:rPr lang="nl-BE" sz="1400" dirty="0" err="1"/>
              <a:t>Peu</a:t>
            </a:r>
            <a:r>
              <a:rPr lang="nl-BE" sz="1400" dirty="0"/>
              <a:t> </a:t>
            </a:r>
            <a:r>
              <a:rPr lang="nl-BE" sz="1400" dirty="0" err="1"/>
              <a:t>engagé</a:t>
            </a:r>
            <a:endParaRPr lang="fr-BE" sz="1400" dirty="0"/>
          </a:p>
          <a:p>
            <a:r>
              <a:rPr lang="nl-BE" sz="1400" dirty="0"/>
              <a:t>4-5 “</a:t>
            </a:r>
            <a:r>
              <a:rPr lang="nl-BE" sz="1400" dirty="0" err="1"/>
              <a:t>oui</a:t>
            </a:r>
            <a:r>
              <a:rPr lang="nl-BE" sz="1400" dirty="0"/>
              <a:t>” : </a:t>
            </a:r>
            <a:r>
              <a:rPr lang="nl-BE" sz="1400" dirty="0" err="1"/>
              <a:t>Engagé</a:t>
            </a:r>
            <a:endParaRPr lang="fr-BE" sz="1400" dirty="0"/>
          </a:p>
          <a:p>
            <a:r>
              <a:rPr lang="nl-BE" sz="1400" dirty="0"/>
              <a:t>6-7 “</a:t>
            </a:r>
            <a:r>
              <a:rPr lang="nl-BE" sz="1400" dirty="0" err="1"/>
              <a:t>oui</a:t>
            </a:r>
            <a:r>
              <a:rPr lang="nl-BE" sz="1400" dirty="0"/>
              <a:t>” : </a:t>
            </a:r>
            <a:r>
              <a:rPr lang="nl-BE" sz="1400" dirty="0" err="1"/>
              <a:t>Très</a:t>
            </a:r>
            <a:r>
              <a:rPr lang="nl-BE" sz="1400" dirty="0"/>
              <a:t> </a:t>
            </a:r>
            <a:r>
              <a:rPr lang="nl-BE" sz="1400" dirty="0" err="1"/>
              <a:t>engagé</a:t>
            </a:r>
            <a:endParaRPr lang="fr-BE" sz="1400" dirty="0"/>
          </a:p>
        </p:txBody>
      </p:sp>
      <p:sp>
        <p:nvSpPr>
          <p:cNvPr id="3" name="ZoneTexte 2">
            <a:extLst>
              <a:ext uri="{FF2B5EF4-FFF2-40B4-BE49-F238E27FC236}">
                <a16:creationId xmlns:a16="http://schemas.microsoft.com/office/drawing/2014/main" id="{50EBA197-ED8F-5467-B3D1-2BE13C1039D3}"/>
              </a:ext>
            </a:extLst>
          </p:cNvPr>
          <p:cNvSpPr txBox="1"/>
          <p:nvPr/>
        </p:nvSpPr>
        <p:spPr>
          <a:xfrm>
            <a:off x="8194090" y="2277625"/>
            <a:ext cx="3630968" cy="2954655"/>
          </a:xfrm>
          <a:prstGeom prst="rect">
            <a:avLst/>
          </a:prstGeom>
          <a:noFill/>
        </p:spPr>
        <p:txBody>
          <a:bodyPr wrap="square" rtlCol="0">
            <a:spAutoFit/>
          </a:bodyPr>
          <a:lstStyle/>
          <a:p>
            <a:r>
              <a:rPr lang="nl-BE" sz="1200" dirty="0"/>
              <a:t>49% des </a:t>
            </a:r>
            <a:r>
              <a:rPr lang="nl-BE" sz="1200" dirty="0" err="1"/>
              <a:t>jeunes</a:t>
            </a:r>
            <a:r>
              <a:rPr lang="nl-BE" sz="1200" dirty="0"/>
              <a:t> </a:t>
            </a:r>
            <a:r>
              <a:rPr lang="nl-BE" sz="1200" dirty="0" err="1"/>
              <a:t>sont</a:t>
            </a:r>
            <a:r>
              <a:rPr lang="nl-BE" sz="1200" dirty="0"/>
              <a:t> </a:t>
            </a:r>
            <a:r>
              <a:rPr lang="nl-BE" sz="1200" dirty="0" err="1"/>
              <a:t>engagé·e·s</a:t>
            </a:r>
            <a:r>
              <a:rPr lang="nl-BE" sz="1200" dirty="0"/>
              <a:t> </a:t>
            </a:r>
            <a:r>
              <a:rPr lang="nl-BE" sz="1200" dirty="0" err="1"/>
              <a:t>voire</a:t>
            </a:r>
            <a:r>
              <a:rPr lang="nl-BE" sz="1200" dirty="0"/>
              <a:t> </a:t>
            </a:r>
            <a:r>
              <a:rPr lang="nl-BE" sz="1200" dirty="0" err="1"/>
              <a:t>très</a:t>
            </a:r>
            <a:r>
              <a:rPr lang="nl-BE" sz="1200" dirty="0"/>
              <a:t> </a:t>
            </a:r>
            <a:r>
              <a:rPr lang="nl-BE" sz="1200" dirty="0" err="1"/>
              <a:t>engagé·e·s</a:t>
            </a:r>
            <a:r>
              <a:rPr lang="nl-BE" sz="1200" dirty="0"/>
              <a:t>.</a:t>
            </a:r>
          </a:p>
          <a:p>
            <a:r>
              <a:rPr lang="nl-BE" sz="1200" dirty="0" err="1"/>
              <a:t>Cela</a:t>
            </a:r>
            <a:r>
              <a:rPr lang="nl-BE" sz="1200" dirty="0"/>
              <a:t> </a:t>
            </a:r>
            <a:r>
              <a:rPr lang="nl-BE" sz="1200" dirty="0" err="1"/>
              <a:t>concerne</a:t>
            </a:r>
            <a:r>
              <a:rPr lang="nl-BE" sz="1200" dirty="0"/>
              <a:t> </a:t>
            </a:r>
            <a:r>
              <a:rPr lang="nl-BE" sz="1200" dirty="0" err="1"/>
              <a:t>davantage</a:t>
            </a:r>
            <a:r>
              <a:rPr lang="nl-BE" sz="1200" dirty="0"/>
              <a:t> :</a:t>
            </a:r>
          </a:p>
          <a:p>
            <a:pPr marL="171450" indent="-171450">
              <a:buFont typeface="Wingdings" panose="05000000000000000000" pitchFamily="2" charset="2"/>
              <a:buChar char="§"/>
            </a:pPr>
            <a:r>
              <a:rPr lang="nl-BE" sz="1200" dirty="0"/>
              <a:t>Les </a:t>
            </a:r>
            <a:r>
              <a:rPr lang="nl-BE" sz="1200" dirty="0" err="1"/>
              <a:t>femmes</a:t>
            </a:r>
            <a:r>
              <a:rPr lang="nl-BE" sz="1200" dirty="0"/>
              <a:t> (56%) que les </a:t>
            </a:r>
            <a:r>
              <a:rPr lang="nl-BE" sz="1200" dirty="0" err="1"/>
              <a:t>hommes</a:t>
            </a:r>
            <a:r>
              <a:rPr lang="nl-BE" sz="1200" dirty="0"/>
              <a:t> (40%)</a:t>
            </a:r>
          </a:p>
          <a:p>
            <a:pPr marL="171450" indent="-171450">
              <a:buFont typeface="Wingdings" panose="05000000000000000000" pitchFamily="2" charset="2"/>
              <a:buChar char="§"/>
            </a:pPr>
            <a:r>
              <a:rPr lang="nl-BE" sz="1200" dirty="0"/>
              <a:t>Les 22-25 </a:t>
            </a:r>
            <a:r>
              <a:rPr lang="nl-BE" sz="1200" dirty="0" err="1"/>
              <a:t>ans</a:t>
            </a:r>
            <a:r>
              <a:rPr lang="nl-BE" sz="1200" dirty="0"/>
              <a:t> (54%) que les 18-21 </a:t>
            </a:r>
            <a:r>
              <a:rPr lang="nl-BE" sz="1200" dirty="0" err="1"/>
              <a:t>ans</a:t>
            </a:r>
            <a:r>
              <a:rPr lang="nl-BE" sz="1200" dirty="0"/>
              <a:t> (44%)</a:t>
            </a:r>
          </a:p>
          <a:p>
            <a:pPr marL="171450" indent="-171450">
              <a:buFont typeface="Wingdings" panose="05000000000000000000" pitchFamily="2" charset="2"/>
              <a:buChar char="§"/>
            </a:pPr>
            <a:r>
              <a:rPr lang="nl-BE" sz="1200" dirty="0"/>
              <a:t>Les </a:t>
            </a:r>
            <a:r>
              <a:rPr lang="nl-BE" sz="1200" dirty="0" err="1"/>
              <a:t>étudiant·e·s</a:t>
            </a:r>
            <a:r>
              <a:rPr lang="nl-BE" sz="1200" dirty="0"/>
              <a:t> </a:t>
            </a:r>
            <a:r>
              <a:rPr lang="nl-BE" sz="1200" dirty="0" err="1"/>
              <a:t>sont</a:t>
            </a:r>
            <a:r>
              <a:rPr lang="nl-BE" sz="1200" dirty="0"/>
              <a:t> plus </a:t>
            </a:r>
            <a:r>
              <a:rPr lang="nl-BE" sz="1200" dirty="0" err="1"/>
              <a:t>engagé·e·s</a:t>
            </a:r>
            <a:r>
              <a:rPr lang="nl-BE" sz="1200" dirty="0"/>
              <a:t> (52%) que les </a:t>
            </a:r>
            <a:r>
              <a:rPr lang="nl-BE" sz="1200" dirty="0" err="1"/>
              <a:t>travailleur·euse·s</a:t>
            </a:r>
            <a:r>
              <a:rPr lang="nl-BE" sz="1200" dirty="0"/>
              <a:t> (39%) </a:t>
            </a:r>
          </a:p>
          <a:p>
            <a:pPr marL="171450" indent="-171450">
              <a:buFont typeface="Wingdings" panose="05000000000000000000" pitchFamily="2" charset="2"/>
              <a:buChar char="§"/>
            </a:pPr>
            <a:r>
              <a:rPr lang="nl-BE" sz="1200" dirty="0"/>
              <a:t>Les </a:t>
            </a:r>
            <a:r>
              <a:rPr lang="nl-BE" sz="1200" dirty="0" err="1"/>
              <a:t>jeunes</a:t>
            </a:r>
            <a:r>
              <a:rPr lang="nl-BE" sz="1200" dirty="0"/>
              <a:t> vivant en </a:t>
            </a:r>
            <a:r>
              <a:rPr lang="nl-BE" sz="1200" dirty="0" err="1"/>
              <a:t>colocation</a:t>
            </a:r>
            <a:r>
              <a:rPr lang="nl-BE" sz="1200" dirty="0"/>
              <a:t> </a:t>
            </a:r>
            <a:r>
              <a:rPr lang="nl-BE" sz="1200" dirty="0" err="1"/>
              <a:t>sont</a:t>
            </a:r>
            <a:r>
              <a:rPr lang="nl-BE" sz="1200" dirty="0"/>
              <a:t> les plus </a:t>
            </a:r>
            <a:r>
              <a:rPr lang="nl-BE" sz="1200" dirty="0" err="1"/>
              <a:t>engagé·e·s</a:t>
            </a:r>
            <a:r>
              <a:rPr lang="nl-BE" sz="1200" dirty="0"/>
              <a:t> (66%) </a:t>
            </a:r>
            <a:r>
              <a:rPr lang="nl-BE" sz="1200" dirty="0" err="1"/>
              <a:t>alors</a:t>
            </a:r>
            <a:r>
              <a:rPr lang="nl-BE" sz="1200" dirty="0"/>
              <a:t> que les </a:t>
            </a:r>
            <a:r>
              <a:rPr lang="nl-BE" sz="1200" dirty="0" err="1"/>
              <a:t>couple</a:t>
            </a:r>
            <a:r>
              <a:rPr lang="nl-BE" sz="1200" dirty="0"/>
              <a:t> </a:t>
            </a:r>
            <a:r>
              <a:rPr lang="nl-BE" sz="1200" dirty="0" err="1"/>
              <a:t>avec</a:t>
            </a:r>
            <a:r>
              <a:rPr lang="nl-BE" sz="1200" dirty="0"/>
              <a:t> </a:t>
            </a:r>
            <a:r>
              <a:rPr lang="nl-BE" sz="1200" dirty="0" err="1"/>
              <a:t>enfants</a:t>
            </a:r>
            <a:r>
              <a:rPr lang="nl-BE" sz="1200" dirty="0"/>
              <a:t> </a:t>
            </a:r>
            <a:r>
              <a:rPr lang="nl-BE" sz="1200" dirty="0" err="1"/>
              <a:t>sont</a:t>
            </a:r>
            <a:r>
              <a:rPr lang="nl-BE" sz="1200" dirty="0"/>
              <a:t> les </a:t>
            </a:r>
            <a:r>
              <a:rPr lang="nl-BE" sz="1200" dirty="0" err="1"/>
              <a:t>moins</a:t>
            </a:r>
            <a:r>
              <a:rPr lang="nl-BE" sz="1200" dirty="0"/>
              <a:t> </a:t>
            </a:r>
            <a:r>
              <a:rPr lang="nl-BE" sz="1200" dirty="0" err="1"/>
              <a:t>engagés</a:t>
            </a:r>
            <a:r>
              <a:rPr lang="nl-BE" sz="1200" dirty="0"/>
              <a:t> (26%)</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(64%)</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ayant</a:t>
            </a:r>
            <a:r>
              <a:rPr lang="nl-BE" sz="1200" dirty="0"/>
              <a:t> </a:t>
            </a:r>
            <a:r>
              <a:rPr lang="nl-BE" sz="1200" dirty="0" err="1"/>
              <a:t>une</a:t>
            </a:r>
            <a:r>
              <a:rPr lang="nl-BE" sz="1200" dirty="0"/>
              <a:t> </a:t>
            </a:r>
            <a:r>
              <a:rPr lang="nl-BE" sz="1200" dirty="0" err="1"/>
              <a:t>aisance</a:t>
            </a:r>
            <a:r>
              <a:rPr lang="nl-BE" sz="1200" dirty="0"/>
              <a:t> </a:t>
            </a:r>
            <a:r>
              <a:rPr lang="nl-BE" sz="1200" dirty="0" err="1"/>
              <a:t>financière</a:t>
            </a:r>
            <a:r>
              <a:rPr lang="nl-BE" sz="1200" dirty="0"/>
              <a:t> (55%)</a:t>
            </a:r>
          </a:p>
          <a:p>
            <a:pPr marL="171450" indent="-171450">
              <a:buFont typeface="Wingdings" panose="05000000000000000000" pitchFamily="2" charset="2"/>
              <a:buChar char="§"/>
            </a:pPr>
            <a:r>
              <a:rPr lang="fr-BE" sz="1200" dirty="0"/>
              <a:t>Les jeunes </a:t>
            </a:r>
            <a:r>
              <a:rPr lang="fr-BE" sz="1200" dirty="0" err="1"/>
              <a:t>diplômé·e·s</a:t>
            </a:r>
            <a:r>
              <a:rPr lang="fr-BE" sz="1200" dirty="0"/>
              <a:t> d’un master (66%) ou d’un bachelier (61%) que les jeunes ayant au maximum un diplôme du secondaire inférieur (41%).</a:t>
            </a:r>
          </a:p>
          <a:p>
            <a:endParaRPr lang="fr-BE" dirty="0"/>
          </a:p>
        </p:txBody>
      </p:sp>
    </p:spTree>
    <p:extLst>
      <p:ext uri="{BB962C8B-B14F-4D97-AF65-F5344CB8AC3E}">
        <p14:creationId xmlns:p14="http://schemas.microsoft.com/office/powerpoint/2010/main" val="435243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1EE919A-C07F-C326-3C2F-C75E96D261A0}"/>
              </a:ext>
            </a:extLst>
          </p:cNvPr>
          <p:cNvPicPr>
            <a:picLocks/>
          </p:cNvPicPr>
          <p:nvPr/>
        </p:nvPicPr>
        <p:blipFill rotWithShape="1">
          <a:blip r:embed="rId4">
            <a:extLst>
              <a:ext uri="{28A0092B-C50C-407E-A947-70E740481C1C}">
                <a14:useLocalDpi xmlns:a14="http://schemas.microsoft.com/office/drawing/2010/main" val="0"/>
              </a:ext>
            </a:extLst>
          </a:blip>
          <a:srcRect l="16404" r="17553"/>
          <a:stretch/>
        </p:blipFill>
        <p:spPr>
          <a:xfrm>
            <a:off x="198553" y="1818810"/>
            <a:ext cx="5124760" cy="4800600"/>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Score d’engagement</a:t>
            </a:r>
          </a:p>
        </p:txBody>
      </p:sp>
      <p:sp>
        <p:nvSpPr>
          <p:cNvPr id="3" name="ZoneTexte 2">
            <a:extLst>
              <a:ext uri="{FF2B5EF4-FFF2-40B4-BE49-F238E27FC236}">
                <a16:creationId xmlns:a16="http://schemas.microsoft.com/office/drawing/2014/main" id="{50EBA197-ED8F-5467-B3D1-2BE13C1039D3}"/>
              </a:ext>
            </a:extLst>
          </p:cNvPr>
          <p:cNvSpPr txBox="1"/>
          <p:nvPr/>
        </p:nvSpPr>
        <p:spPr>
          <a:xfrm>
            <a:off x="6407921" y="2270084"/>
            <a:ext cx="3630968" cy="738664"/>
          </a:xfrm>
          <a:prstGeom prst="rect">
            <a:avLst/>
          </a:prstGeom>
          <a:noFill/>
        </p:spPr>
        <p:txBody>
          <a:bodyPr wrap="square" rtlCol="0">
            <a:spAutoFit/>
          </a:bodyPr>
          <a:lstStyle/>
          <a:p>
            <a:r>
              <a:rPr lang="fr-BE" sz="1200" dirty="0"/>
              <a:t>L’engagement est fortement corrélé avec la santé mentale :</a:t>
            </a:r>
          </a:p>
          <a:p>
            <a:endParaRPr lang="fr-BE" dirty="0"/>
          </a:p>
        </p:txBody>
      </p:sp>
      <p:pic>
        <p:nvPicPr>
          <p:cNvPr id="11" name="Image 10">
            <a:extLst>
              <a:ext uri="{FF2B5EF4-FFF2-40B4-BE49-F238E27FC236}">
                <a16:creationId xmlns:a16="http://schemas.microsoft.com/office/drawing/2014/main" id="{627BFF9D-D4DC-90F4-6187-9361FFF4CDF9}"/>
              </a:ext>
            </a:extLst>
          </p:cNvPr>
          <p:cNvPicPr>
            <a:picLocks/>
          </p:cNvPicPr>
          <p:nvPr/>
        </p:nvPicPr>
        <p:blipFill rotWithShape="1">
          <a:blip r:embed="rId5">
            <a:extLst>
              <a:ext uri="{28A0092B-C50C-407E-A947-70E740481C1C}">
                <a14:useLocalDpi xmlns:a14="http://schemas.microsoft.com/office/drawing/2010/main" val="0"/>
              </a:ext>
            </a:extLst>
          </a:blip>
          <a:srcRect r="4999"/>
          <a:stretch/>
        </p:blipFill>
        <p:spPr>
          <a:xfrm>
            <a:off x="5661061" y="2907587"/>
            <a:ext cx="6527515" cy="3950413"/>
          </a:xfrm>
          <a:prstGeom prst="rect">
            <a:avLst/>
          </a:prstGeom>
        </p:spPr>
      </p:pic>
    </p:spTree>
    <p:extLst>
      <p:ext uri="{BB962C8B-B14F-4D97-AF65-F5344CB8AC3E}">
        <p14:creationId xmlns:p14="http://schemas.microsoft.com/office/powerpoint/2010/main" val="3493261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Avez-vous déjà : Signé une pétition</a:t>
            </a:r>
          </a:p>
        </p:txBody>
      </p:sp>
      <p:pic>
        <p:nvPicPr>
          <p:cNvPr id="3" name="Image 2">
            <a:extLst>
              <a:ext uri="{FF2B5EF4-FFF2-40B4-BE49-F238E27FC236}">
                <a16:creationId xmlns:a16="http://schemas.microsoft.com/office/drawing/2014/main" id="{E00E5846-BAF2-E100-FD5F-9D4FE3625F5B}"/>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A48B477D-29F7-DF8F-1AC3-7BFE644CF150}"/>
              </a:ext>
            </a:extLst>
          </p:cNvPr>
          <p:cNvSpPr txBox="1"/>
          <p:nvPr/>
        </p:nvSpPr>
        <p:spPr>
          <a:xfrm>
            <a:off x="7519387" y="2269965"/>
            <a:ext cx="4589756" cy="1569660"/>
          </a:xfrm>
          <a:prstGeom prst="rect">
            <a:avLst/>
          </a:prstGeom>
          <a:noFill/>
        </p:spPr>
        <p:txBody>
          <a:bodyPr wrap="square" rtlCol="0">
            <a:spAutoFit/>
          </a:bodyPr>
          <a:lstStyle/>
          <a:p>
            <a:r>
              <a:rPr lang="nl-BE" sz="1200" dirty="0" err="1"/>
              <a:t>Proportion</a:t>
            </a:r>
            <a:r>
              <a:rPr lang="nl-BE" sz="1200" dirty="0"/>
              <a:t> plus forte de </a:t>
            </a:r>
            <a:r>
              <a:rPr lang="nl-BE" sz="1200" dirty="0" err="1"/>
              <a:t>jeunes</a:t>
            </a:r>
            <a:r>
              <a:rPr lang="nl-BE" sz="1200" dirty="0"/>
              <a:t> </a:t>
            </a:r>
            <a:r>
              <a:rPr lang="nl-BE" sz="1200" dirty="0" err="1"/>
              <a:t>ayant</a:t>
            </a:r>
            <a:r>
              <a:rPr lang="nl-BE" sz="1200" dirty="0"/>
              <a:t> déjà </a:t>
            </a:r>
            <a:r>
              <a:rPr lang="nl-BE" sz="1200" dirty="0" err="1"/>
              <a:t>signé</a:t>
            </a:r>
            <a:r>
              <a:rPr lang="nl-BE" sz="1200" dirty="0"/>
              <a:t> </a:t>
            </a:r>
            <a:r>
              <a:rPr lang="nl-BE" sz="1200" dirty="0" err="1"/>
              <a:t>une</a:t>
            </a:r>
            <a:r>
              <a:rPr lang="nl-BE" sz="1200" dirty="0"/>
              <a:t> </a:t>
            </a:r>
            <a:r>
              <a:rPr lang="nl-BE" sz="1200" dirty="0" err="1"/>
              <a:t>pétition</a:t>
            </a:r>
            <a:r>
              <a:rPr lang="nl-BE" sz="1200" dirty="0"/>
              <a:t> :</a:t>
            </a:r>
          </a:p>
          <a:p>
            <a:pPr marL="628650" lvl="1" indent="-171450">
              <a:buFont typeface="Wingdings" panose="05000000000000000000" pitchFamily="2" charset="2"/>
              <a:buChar char="§"/>
            </a:pPr>
            <a:r>
              <a:rPr lang="nl-BE" sz="1200" dirty="0" err="1"/>
              <a:t>Chez</a:t>
            </a:r>
            <a:r>
              <a:rPr lang="nl-BE" sz="1200" dirty="0"/>
              <a:t> les </a:t>
            </a:r>
            <a:r>
              <a:rPr lang="nl-BE" sz="1200" dirty="0" err="1"/>
              <a:t>femmes</a:t>
            </a:r>
            <a:r>
              <a:rPr lang="nl-BE" sz="1200" dirty="0"/>
              <a:t> (87%) et “</a:t>
            </a:r>
            <a:r>
              <a:rPr lang="nl-BE" sz="1200" dirty="0" err="1"/>
              <a:t>aucune</a:t>
            </a:r>
            <a:r>
              <a:rPr lang="nl-BE" sz="1200" dirty="0"/>
              <a:t> des 2 </a:t>
            </a:r>
            <a:r>
              <a:rPr lang="nl-BE" sz="1200" dirty="0" err="1"/>
              <a:t>catégories</a:t>
            </a:r>
            <a:r>
              <a:rPr lang="nl-BE" sz="1200" dirty="0"/>
              <a:t>” (95%) que </a:t>
            </a:r>
            <a:r>
              <a:rPr lang="nl-BE" sz="1200" dirty="0" err="1"/>
              <a:t>chez</a:t>
            </a:r>
            <a:r>
              <a:rPr lang="nl-BE" sz="1200" dirty="0"/>
              <a:t> les </a:t>
            </a:r>
            <a:r>
              <a:rPr lang="nl-BE" sz="1200" dirty="0" err="1"/>
              <a:t>hommes</a:t>
            </a:r>
            <a:r>
              <a:rPr lang="nl-BE" sz="1200" dirty="0"/>
              <a:t> (63%)</a:t>
            </a:r>
          </a:p>
          <a:p>
            <a:pPr marL="628650" lvl="1" indent="-171450">
              <a:buFont typeface="Wingdings" panose="05000000000000000000" pitchFamily="2" charset="2"/>
              <a:buChar char="§"/>
            </a:pPr>
            <a:r>
              <a:rPr lang="nl-BE" sz="1200" dirty="0" err="1"/>
              <a:t>Chez</a:t>
            </a:r>
            <a:r>
              <a:rPr lang="nl-BE" sz="1200" dirty="0"/>
              <a:t> les 22-25 </a:t>
            </a:r>
            <a:r>
              <a:rPr lang="nl-BE" sz="1200" dirty="0" err="1"/>
              <a:t>ans</a:t>
            </a:r>
            <a:r>
              <a:rPr lang="nl-BE" sz="1200" dirty="0"/>
              <a:t> (81%) que </a:t>
            </a:r>
            <a:r>
              <a:rPr lang="nl-BE" sz="1200" dirty="0" err="1"/>
              <a:t>chez</a:t>
            </a:r>
            <a:r>
              <a:rPr lang="nl-BE" sz="1200" dirty="0"/>
              <a:t> les 18-21 </a:t>
            </a:r>
            <a:r>
              <a:rPr lang="nl-BE" sz="1200" dirty="0" err="1"/>
              <a:t>ans</a:t>
            </a:r>
            <a:r>
              <a:rPr lang="nl-BE" sz="1200" dirty="0"/>
              <a:t> (71%)</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(82%) </a:t>
            </a:r>
          </a:p>
          <a:p>
            <a:pPr marL="628650" lvl="1" indent="-171450">
              <a:buFont typeface="Wingdings" panose="05000000000000000000" pitchFamily="2" charset="2"/>
              <a:buChar char="§"/>
            </a:pPr>
            <a:r>
              <a:rPr lang="nl-BE" sz="1200" dirty="0" err="1"/>
              <a:t>Chez</a:t>
            </a:r>
            <a:r>
              <a:rPr lang="nl-BE" sz="1200" dirty="0"/>
              <a:t> les </a:t>
            </a:r>
            <a:r>
              <a:rPr lang="nl-BE" sz="1200" dirty="0" err="1"/>
              <a:t>diplômé·e·s</a:t>
            </a:r>
            <a:r>
              <a:rPr lang="nl-BE" sz="1200" dirty="0"/>
              <a:t> </a:t>
            </a:r>
            <a:r>
              <a:rPr lang="nl-BE" sz="1200" dirty="0" err="1"/>
              <a:t>d’un</a:t>
            </a:r>
            <a:r>
              <a:rPr lang="nl-BE" sz="1200" dirty="0"/>
              <a:t> </a:t>
            </a:r>
            <a:r>
              <a:rPr lang="nl-BE" sz="1200" dirty="0" err="1"/>
              <a:t>bachelier</a:t>
            </a:r>
            <a:r>
              <a:rPr lang="nl-BE" sz="1200" dirty="0"/>
              <a:t> (89%) que </a:t>
            </a:r>
            <a:r>
              <a:rPr lang="nl-BE" sz="1200" dirty="0" err="1"/>
              <a:t>chez</a:t>
            </a:r>
            <a:r>
              <a:rPr lang="nl-BE" sz="1200" dirty="0"/>
              <a:t> les </a:t>
            </a:r>
            <a:r>
              <a:rPr lang="nl-BE" sz="1200" dirty="0" err="1"/>
              <a:t>jeunes</a:t>
            </a:r>
            <a:r>
              <a:rPr lang="nl-BE" sz="1200" dirty="0"/>
              <a:t> </a:t>
            </a:r>
            <a:r>
              <a:rPr lang="nl-BE" sz="1200" dirty="0" err="1"/>
              <a:t>ayant</a:t>
            </a:r>
            <a:r>
              <a:rPr lang="nl-BE" sz="1200" dirty="0"/>
              <a:t> au maximum </a:t>
            </a:r>
            <a:r>
              <a:rPr lang="nl-BE" sz="1200" dirty="0" err="1"/>
              <a:t>un</a:t>
            </a:r>
            <a:r>
              <a:rPr lang="nl-BE" sz="1200" dirty="0"/>
              <a:t> </a:t>
            </a:r>
            <a:r>
              <a:rPr lang="nl-BE" sz="1200" dirty="0" err="1"/>
              <a:t>diplôme</a:t>
            </a:r>
            <a:r>
              <a:rPr lang="nl-BE" sz="1200" dirty="0"/>
              <a:t> du secondaire inférieur (61%)</a:t>
            </a:r>
          </a:p>
        </p:txBody>
      </p:sp>
      <p:sp>
        <p:nvSpPr>
          <p:cNvPr id="11" name="ZoneTexte 10">
            <a:extLst>
              <a:ext uri="{FF2B5EF4-FFF2-40B4-BE49-F238E27FC236}">
                <a16:creationId xmlns:a16="http://schemas.microsoft.com/office/drawing/2014/main" id="{0627C081-5703-912D-BCAF-41414D711A7C}"/>
              </a:ext>
            </a:extLst>
          </p:cNvPr>
          <p:cNvSpPr txBox="1"/>
          <p:nvPr/>
        </p:nvSpPr>
        <p:spPr>
          <a:xfrm>
            <a:off x="8156473" y="3994525"/>
            <a:ext cx="4035527" cy="461665"/>
          </a:xfrm>
          <a:prstGeom prst="rect">
            <a:avLst/>
          </a:prstGeom>
          <a:noFill/>
        </p:spPr>
        <p:txBody>
          <a:bodyPr wrap="square">
            <a:spAutoFit/>
          </a:bodyPr>
          <a:lstStyle/>
          <a:p>
            <a:r>
              <a:rPr lang="nl-BE" sz="1200" dirty="0" err="1"/>
              <a:t>Proportion</a:t>
            </a:r>
            <a:r>
              <a:rPr lang="nl-BE" sz="1200" dirty="0"/>
              <a:t> plus </a:t>
            </a:r>
            <a:r>
              <a:rPr lang="nl-BE" sz="1200" dirty="0" err="1"/>
              <a:t>faible</a:t>
            </a:r>
            <a:r>
              <a:rPr lang="nl-BE" sz="1200" dirty="0"/>
              <a:t> :</a:t>
            </a:r>
          </a:p>
          <a:p>
            <a:pPr marL="628650" lvl="1" indent="-171450">
              <a:buFont typeface="Wingdings" panose="05000000000000000000" pitchFamily="2" charset="2"/>
              <a:buChar char="§"/>
            </a:pPr>
            <a:r>
              <a:rPr lang="nl-BE" sz="1200" dirty="0" err="1"/>
              <a:t>Chez</a:t>
            </a:r>
            <a:r>
              <a:rPr lang="nl-BE" sz="1200" dirty="0"/>
              <a:t> les </a:t>
            </a:r>
            <a:r>
              <a:rPr lang="nl-BE" sz="1200" dirty="0" err="1"/>
              <a:t>travailleurs·euses</a:t>
            </a:r>
            <a:r>
              <a:rPr lang="nl-BE" sz="1200" dirty="0"/>
              <a:t> (67%)</a:t>
            </a:r>
          </a:p>
        </p:txBody>
      </p:sp>
    </p:spTree>
    <p:extLst>
      <p:ext uri="{BB962C8B-B14F-4D97-AF65-F5344CB8AC3E}">
        <p14:creationId xmlns:p14="http://schemas.microsoft.com/office/powerpoint/2010/main" val="1966022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Avez-vous déjà : Fait un don à une organisation</a:t>
            </a:r>
          </a:p>
        </p:txBody>
      </p:sp>
      <p:pic>
        <p:nvPicPr>
          <p:cNvPr id="3" name="Image 2">
            <a:extLst>
              <a:ext uri="{FF2B5EF4-FFF2-40B4-BE49-F238E27FC236}">
                <a16:creationId xmlns:a16="http://schemas.microsoft.com/office/drawing/2014/main" id="{098D2FE0-9224-FFD6-3937-62BD69A5A622}"/>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06E7388C-6F11-6745-24E8-8799DFDC323B}"/>
              </a:ext>
            </a:extLst>
          </p:cNvPr>
          <p:cNvSpPr txBox="1"/>
          <p:nvPr/>
        </p:nvSpPr>
        <p:spPr>
          <a:xfrm>
            <a:off x="7519387" y="2269965"/>
            <a:ext cx="4589756" cy="2492990"/>
          </a:xfrm>
          <a:prstGeom prst="rect">
            <a:avLst/>
          </a:prstGeom>
          <a:noFill/>
        </p:spPr>
        <p:txBody>
          <a:bodyPr wrap="square" rtlCol="0">
            <a:spAutoFit/>
          </a:bodyPr>
          <a:lstStyle/>
          <a:p>
            <a:r>
              <a:rPr lang="nl-BE" sz="1200" dirty="0" err="1"/>
              <a:t>Proportion</a:t>
            </a:r>
            <a:r>
              <a:rPr lang="nl-BE" sz="1200" dirty="0"/>
              <a:t> plus forte de </a:t>
            </a:r>
            <a:r>
              <a:rPr lang="nl-BE" sz="1200" dirty="0" err="1"/>
              <a:t>jeunes</a:t>
            </a:r>
            <a:r>
              <a:rPr lang="nl-BE" sz="1200" dirty="0"/>
              <a:t> </a:t>
            </a:r>
            <a:r>
              <a:rPr lang="nl-BE" sz="1200" dirty="0" err="1"/>
              <a:t>ayant</a:t>
            </a:r>
            <a:r>
              <a:rPr lang="nl-BE" sz="1200" dirty="0"/>
              <a:t> déjà fait </a:t>
            </a:r>
            <a:r>
              <a:rPr lang="nl-BE" sz="1200" dirty="0" err="1"/>
              <a:t>un</a:t>
            </a:r>
            <a:r>
              <a:rPr lang="nl-BE" sz="1200" dirty="0"/>
              <a:t> don :</a:t>
            </a:r>
          </a:p>
          <a:p>
            <a:pPr marL="628650" lvl="1" indent="-171450">
              <a:buFont typeface="Wingdings" panose="05000000000000000000" pitchFamily="2" charset="2"/>
              <a:buChar char="§"/>
            </a:pPr>
            <a:r>
              <a:rPr lang="nl-BE" sz="1200" dirty="0" err="1"/>
              <a:t>Chez</a:t>
            </a:r>
            <a:r>
              <a:rPr lang="nl-BE" sz="1200" dirty="0"/>
              <a:t> les </a:t>
            </a:r>
            <a:r>
              <a:rPr lang="nl-BE" sz="1200" dirty="0" err="1"/>
              <a:t>femmes</a:t>
            </a:r>
            <a:r>
              <a:rPr lang="nl-BE" sz="1200" dirty="0"/>
              <a:t> (60%) </a:t>
            </a:r>
          </a:p>
          <a:p>
            <a:pPr marL="628650" lvl="1" indent="-171450">
              <a:buFont typeface="Wingdings" panose="05000000000000000000" pitchFamily="2" charset="2"/>
              <a:buChar char="§"/>
            </a:pPr>
            <a:r>
              <a:rPr lang="nl-BE" sz="1200" dirty="0" err="1"/>
              <a:t>Chez</a:t>
            </a:r>
            <a:r>
              <a:rPr lang="nl-BE" sz="1200" dirty="0"/>
              <a:t> les </a:t>
            </a:r>
            <a:r>
              <a:rPr lang="nl-BE" sz="1200" dirty="0" err="1"/>
              <a:t>Bruxellois·es</a:t>
            </a:r>
            <a:r>
              <a:rPr lang="nl-BE" sz="1200" dirty="0"/>
              <a:t> (61%) </a:t>
            </a:r>
          </a:p>
          <a:p>
            <a:pPr marL="628650" lvl="1" indent="-171450">
              <a:buFont typeface="Wingdings" panose="05000000000000000000" pitchFamily="2" charset="2"/>
              <a:buChar char="§"/>
            </a:pPr>
            <a:r>
              <a:rPr lang="nl-BE" sz="1200" dirty="0" err="1"/>
              <a:t>Chez</a:t>
            </a:r>
            <a:r>
              <a:rPr lang="nl-BE" sz="1200" dirty="0"/>
              <a:t> les </a:t>
            </a:r>
            <a:r>
              <a:rPr lang="nl-BE" sz="1200" dirty="0" err="1"/>
              <a:t>couples</a:t>
            </a:r>
            <a:r>
              <a:rPr lang="nl-BE" sz="1200" dirty="0"/>
              <a:t> sans enfant (66%)</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issu·e·s</a:t>
            </a:r>
            <a:r>
              <a:rPr lang="nl-BE" sz="1200" dirty="0"/>
              <a:t> de </a:t>
            </a:r>
            <a:r>
              <a:rPr lang="nl-BE" sz="1200" dirty="0" err="1"/>
              <a:t>familles</a:t>
            </a:r>
            <a:r>
              <a:rPr lang="nl-BE" sz="1200" dirty="0"/>
              <a:t> </a:t>
            </a:r>
            <a:r>
              <a:rPr lang="nl-BE" sz="1200" dirty="0" err="1"/>
              <a:t>aisées</a:t>
            </a:r>
            <a:r>
              <a:rPr lang="nl-BE" sz="1200" dirty="0"/>
              <a:t> (70%)</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aisé·e·s</a:t>
            </a:r>
            <a:r>
              <a:rPr lang="nl-BE" sz="1200" dirty="0"/>
              <a:t> </a:t>
            </a:r>
            <a:r>
              <a:rPr lang="nl-BE" sz="1200" dirty="0" err="1"/>
              <a:t>financièrement</a:t>
            </a:r>
            <a:r>
              <a:rPr lang="nl-BE" sz="1200" dirty="0"/>
              <a:t> (61%)</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diplômé·e·s</a:t>
            </a:r>
            <a:r>
              <a:rPr lang="nl-BE" sz="1200" dirty="0"/>
              <a:t> </a:t>
            </a:r>
            <a:r>
              <a:rPr lang="nl-BE" sz="1200" dirty="0" err="1"/>
              <a:t>d’un</a:t>
            </a:r>
            <a:r>
              <a:rPr lang="nl-BE" sz="1200" dirty="0"/>
              <a:t> master (71%) que des </a:t>
            </a:r>
            <a:r>
              <a:rPr lang="nl-BE" sz="1200" dirty="0" err="1"/>
              <a:t>jeunes</a:t>
            </a:r>
            <a:r>
              <a:rPr lang="nl-BE" sz="1200" dirty="0"/>
              <a:t> </a:t>
            </a:r>
            <a:r>
              <a:rPr lang="nl-BE" sz="1200" dirty="0" err="1"/>
              <a:t>ayant</a:t>
            </a:r>
            <a:r>
              <a:rPr lang="nl-BE" sz="1200" dirty="0"/>
              <a:t> au maximum </a:t>
            </a:r>
            <a:r>
              <a:rPr lang="nl-BE" sz="1200" dirty="0" err="1"/>
              <a:t>un</a:t>
            </a:r>
            <a:r>
              <a:rPr lang="nl-BE" sz="1200" dirty="0"/>
              <a:t> </a:t>
            </a:r>
            <a:r>
              <a:rPr lang="nl-BE" sz="1200" dirty="0" err="1"/>
              <a:t>diplôme</a:t>
            </a:r>
            <a:r>
              <a:rPr lang="nl-BE" sz="1200" dirty="0"/>
              <a:t> du secondaire inférieur (48%)</a:t>
            </a:r>
          </a:p>
          <a:p>
            <a:pPr marL="628650" lvl="1" indent="-171450">
              <a:buFont typeface="Wingdings" panose="05000000000000000000" pitchFamily="2" charset="2"/>
              <a:buChar char="§"/>
            </a:pPr>
            <a:endParaRPr lang="nl-BE" sz="1200" dirty="0"/>
          </a:p>
          <a:p>
            <a:pPr lvl="1"/>
            <a:r>
              <a:rPr lang="fr-BE" sz="1200" dirty="0"/>
              <a:t>Cette proportion grimpe à 91% pour les très </a:t>
            </a:r>
            <a:r>
              <a:rPr lang="fr-BE" sz="1200" dirty="0" err="1"/>
              <a:t>engagé·e·s</a:t>
            </a:r>
            <a:r>
              <a:rPr lang="fr-BE" sz="1200" dirty="0"/>
              <a:t>.</a:t>
            </a:r>
          </a:p>
          <a:p>
            <a:pPr marL="628650" lvl="1" indent="-171450">
              <a:buFont typeface="Wingdings" panose="05000000000000000000" pitchFamily="2" charset="2"/>
              <a:buChar char="§"/>
            </a:pPr>
            <a:endParaRPr lang="nl-BE" sz="1200" dirty="0"/>
          </a:p>
          <a:p>
            <a:pPr marL="628650" lvl="1" indent="-171450">
              <a:buFont typeface="Wingdings" panose="05000000000000000000" pitchFamily="2" charset="2"/>
              <a:buChar char="§"/>
            </a:pPr>
            <a:endParaRPr lang="nl-BE" sz="1200" dirty="0"/>
          </a:p>
        </p:txBody>
      </p:sp>
      <p:sp>
        <p:nvSpPr>
          <p:cNvPr id="10" name="ZoneTexte 9">
            <a:extLst>
              <a:ext uri="{FF2B5EF4-FFF2-40B4-BE49-F238E27FC236}">
                <a16:creationId xmlns:a16="http://schemas.microsoft.com/office/drawing/2014/main" id="{E21555D3-6C2E-6343-F41F-F9F62CA1638B}"/>
              </a:ext>
            </a:extLst>
          </p:cNvPr>
          <p:cNvSpPr txBox="1"/>
          <p:nvPr/>
        </p:nvSpPr>
        <p:spPr>
          <a:xfrm>
            <a:off x="8227472" y="4630241"/>
            <a:ext cx="4035527" cy="461665"/>
          </a:xfrm>
          <a:prstGeom prst="rect">
            <a:avLst/>
          </a:prstGeom>
          <a:noFill/>
        </p:spPr>
        <p:txBody>
          <a:bodyPr wrap="square">
            <a:spAutoFit/>
          </a:bodyPr>
          <a:lstStyle/>
          <a:p>
            <a:r>
              <a:rPr lang="nl-BE" sz="1200" dirty="0" err="1"/>
              <a:t>Proportion</a:t>
            </a:r>
            <a:r>
              <a:rPr lang="nl-BE" sz="1200" dirty="0"/>
              <a:t> plus </a:t>
            </a:r>
            <a:r>
              <a:rPr lang="nl-BE" sz="1200" dirty="0" err="1"/>
              <a:t>faible</a:t>
            </a:r>
            <a:r>
              <a:rPr lang="nl-BE" sz="1200" dirty="0"/>
              <a:t> :</a:t>
            </a:r>
          </a:p>
          <a:p>
            <a:pPr marL="628650" lvl="1" indent="-171450">
              <a:buFont typeface="Wingdings" panose="05000000000000000000" pitchFamily="2" charset="2"/>
              <a:buChar char="§"/>
            </a:pPr>
            <a:r>
              <a:rPr lang="nl-BE" sz="1200" dirty="0" err="1"/>
              <a:t>Chez</a:t>
            </a:r>
            <a:r>
              <a:rPr lang="nl-BE" sz="1200" dirty="0"/>
              <a:t> les Neet (46%)</a:t>
            </a:r>
          </a:p>
        </p:txBody>
      </p:sp>
    </p:spTree>
    <p:extLst>
      <p:ext uri="{BB962C8B-B14F-4D97-AF65-F5344CB8AC3E}">
        <p14:creationId xmlns:p14="http://schemas.microsoft.com/office/powerpoint/2010/main" val="386684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Avez-vous déjà : Boycotté un produit-une marque-un lieu</a:t>
            </a:r>
          </a:p>
        </p:txBody>
      </p:sp>
      <p:pic>
        <p:nvPicPr>
          <p:cNvPr id="3" name="Image 2">
            <a:extLst>
              <a:ext uri="{FF2B5EF4-FFF2-40B4-BE49-F238E27FC236}">
                <a16:creationId xmlns:a16="http://schemas.microsoft.com/office/drawing/2014/main" id="{5286CA54-39D9-EA60-5849-72CFE4939D92}"/>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10" name="ZoneTexte 9">
            <a:extLst>
              <a:ext uri="{FF2B5EF4-FFF2-40B4-BE49-F238E27FC236}">
                <a16:creationId xmlns:a16="http://schemas.microsoft.com/office/drawing/2014/main" id="{7935A437-383F-94CA-F8AC-2C108C70C898}"/>
              </a:ext>
            </a:extLst>
          </p:cNvPr>
          <p:cNvSpPr txBox="1"/>
          <p:nvPr/>
        </p:nvSpPr>
        <p:spPr>
          <a:xfrm>
            <a:off x="7403691" y="2133780"/>
            <a:ext cx="4589756" cy="2308324"/>
          </a:xfrm>
          <a:prstGeom prst="rect">
            <a:avLst/>
          </a:prstGeom>
          <a:noFill/>
        </p:spPr>
        <p:txBody>
          <a:bodyPr wrap="square" rtlCol="0">
            <a:spAutoFit/>
          </a:bodyPr>
          <a:lstStyle/>
          <a:p>
            <a:r>
              <a:rPr lang="nl-BE" sz="1200" dirty="0" err="1"/>
              <a:t>Proportion</a:t>
            </a:r>
            <a:r>
              <a:rPr lang="nl-BE" sz="1200" dirty="0"/>
              <a:t> plus forte de </a:t>
            </a:r>
            <a:r>
              <a:rPr lang="nl-BE" sz="1200" dirty="0" err="1"/>
              <a:t>jeunes</a:t>
            </a:r>
            <a:r>
              <a:rPr lang="nl-BE" sz="1200" dirty="0"/>
              <a:t> </a:t>
            </a:r>
            <a:r>
              <a:rPr lang="nl-BE" sz="1200" dirty="0" err="1"/>
              <a:t>ayant</a:t>
            </a:r>
            <a:r>
              <a:rPr lang="nl-BE" sz="1200" dirty="0"/>
              <a:t> déjà </a:t>
            </a:r>
            <a:r>
              <a:rPr lang="nl-BE" sz="1200" dirty="0" err="1"/>
              <a:t>boycoté</a:t>
            </a:r>
            <a:r>
              <a:rPr lang="nl-BE" sz="1200" dirty="0"/>
              <a:t> </a:t>
            </a:r>
            <a:r>
              <a:rPr lang="nl-BE" sz="1200" dirty="0" err="1"/>
              <a:t>un</a:t>
            </a:r>
            <a:r>
              <a:rPr lang="nl-BE" sz="1200" dirty="0"/>
              <a:t> </a:t>
            </a:r>
            <a:r>
              <a:rPr lang="nl-BE" sz="1200" dirty="0" err="1"/>
              <a:t>produit</a:t>
            </a:r>
            <a:r>
              <a:rPr lang="nl-BE" sz="1200" dirty="0"/>
              <a:t>, </a:t>
            </a:r>
            <a:r>
              <a:rPr lang="nl-BE" sz="1200" dirty="0" err="1"/>
              <a:t>une</a:t>
            </a:r>
            <a:r>
              <a:rPr lang="nl-BE" sz="1200" dirty="0"/>
              <a:t> marque </a:t>
            </a:r>
            <a:r>
              <a:rPr lang="nl-BE" sz="1200" dirty="0" err="1"/>
              <a:t>ou</a:t>
            </a:r>
            <a:r>
              <a:rPr lang="nl-BE" sz="1200" dirty="0"/>
              <a:t> </a:t>
            </a:r>
            <a:r>
              <a:rPr lang="nl-BE" sz="1200" dirty="0" err="1"/>
              <a:t>un</a:t>
            </a:r>
            <a:r>
              <a:rPr lang="nl-BE" sz="1200" dirty="0"/>
              <a:t> </a:t>
            </a:r>
            <a:r>
              <a:rPr lang="nl-BE" sz="1200" dirty="0" err="1"/>
              <a:t>lieu</a:t>
            </a:r>
            <a:r>
              <a:rPr lang="nl-BE" sz="1200" dirty="0"/>
              <a:t> :</a:t>
            </a:r>
          </a:p>
          <a:p>
            <a:pPr marL="628650" lvl="1" indent="-171450">
              <a:buFont typeface="Wingdings" panose="05000000000000000000" pitchFamily="2" charset="2"/>
              <a:buChar char="§"/>
            </a:pPr>
            <a:r>
              <a:rPr lang="nl-BE" sz="1200" dirty="0" err="1"/>
              <a:t>Chez</a:t>
            </a:r>
            <a:r>
              <a:rPr lang="nl-BE" sz="1200" dirty="0"/>
              <a:t> les </a:t>
            </a:r>
            <a:r>
              <a:rPr lang="nl-BE" sz="1200" dirty="0" err="1"/>
              <a:t>femmes</a:t>
            </a:r>
            <a:r>
              <a:rPr lang="nl-BE" sz="1200" dirty="0"/>
              <a:t> (60%) que </a:t>
            </a:r>
            <a:r>
              <a:rPr lang="nl-BE" sz="1200" dirty="0" err="1"/>
              <a:t>chez</a:t>
            </a:r>
            <a:r>
              <a:rPr lang="nl-BE" sz="1200" dirty="0"/>
              <a:t> les </a:t>
            </a:r>
            <a:r>
              <a:rPr lang="nl-BE" sz="1200" dirty="0" err="1"/>
              <a:t>hommes</a:t>
            </a:r>
            <a:r>
              <a:rPr lang="nl-BE" sz="1200" dirty="0"/>
              <a:t> (41%) </a:t>
            </a:r>
          </a:p>
          <a:p>
            <a:pPr marL="628650" lvl="1" indent="-171450">
              <a:buFont typeface="Wingdings" panose="05000000000000000000" pitchFamily="2" charset="2"/>
              <a:buChar char="§"/>
            </a:pPr>
            <a:r>
              <a:rPr lang="nl-BE" sz="1200" dirty="0" err="1"/>
              <a:t>Chez</a:t>
            </a:r>
            <a:r>
              <a:rPr lang="nl-BE" sz="1200" dirty="0"/>
              <a:t> les 22-25 </a:t>
            </a:r>
            <a:r>
              <a:rPr lang="nl-BE" sz="1200" dirty="0" err="1"/>
              <a:t>ans</a:t>
            </a:r>
            <a:r>
              <a:rPr lang="nl-BE" sz="1200" dirty="0"/>
              <a:t> (57%) que </a:t>
            </a:r>
            <a:r>
              <a:rPr lang="nl-BE" sz="1200" dirty="0" err="1"/>
              <a:t>chez</a:t>
            </a:r>
            <a:r>
              <a:rPr lang="nl-BE" sz="1200" dirty="0"/>
              <a:t> les 18-21 </a:t>
            </a:r>
            <a:r>
              <a:rPr lang="nl-BE" sz="1200" dirty="0" err="1"/>
              <a:t>ans</a:t>
            </a:r>
            <a:r>
              <a:rPr lang="nl-BE" sz="1200" dirty="0"/>
              <a:t> (43%)</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vivant en </a:t>
            </a:r>
            <a:r>
              <a:rPr lang="nl-BE" sz="1200" dirty="0" err="1"/>
              <a:t>colocation</a:t>
            </a:r>
            <a:r>
              <a:rPr lang="nl-BE" sz="1200" dirty="0"/>
              <a:t> (74%) que </a:t>
            </a:r>
            <a:r>
              <a:rPr lang="nl-BE" sz="1200" dirty="0" err="1"/>
              <a:t>chez</a:t>
            </a:r>
            <a:r>
              <a:rPr lang="nl-BE" sz="1200" dirty="0"/>
              <a:t> les </a:t>
            </a:r>
            <a:r>
              <a:rPr lang="nl-BE" sz="1200" dirty="0" err="1"/>
              <a:t>couples</a:t>
            </a:r>
            <a:r>
              <a:rPr lang="nl-BE" sz="1200" dirty="0"/>
              <a:t> </a:t>
            </a:r>
            <a:r>
              <a:rPr lang="nl-BE" sz="1200" dirty="0" err="1"/>
              <a:t>avec</a:t>
            </a:r>
            <a:r>
              <a:rPr lang="nl-BE" sz="1200" dirty="0"/>
              <a:t> </a:t>
            </a:r>
            <a:r>
              <a:rPr lang="nl-BE" sz="1200" dirty="0" err="1"/>
              <a:t>enfants</a:t>
            </a:r>
            <a:r>
              <a:rPr lang="nl-BE" sz="1200" dirty="0"/>
              <a:t> (22%)</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(60%)</a:t>
            </a:r>
          </a:p>
          <a:p>
            <a:pPr marL="628650" lvl="1" indent="-171450">
              <a:buFont typeface="Wingdings" panose="05000000000000000000" pitchFamily="2" charset="2"/>
              <a:buChar char="§"/>
            </a:pPr>
            <a:r>
              <a:rPr lang="nl-BE" sz="1200" dirty="0" err="1"/>
              <a:t>Chez</a:t>
            </a:r>
            <a:r>
              <a:rPr lang="nl-BE" sz="1200" dirty="0"/>
              <a:t> les </a:t>
            </a:r>
            <a:r>
              <a:rPr lang="nl-BE" sz="1200" dirty="0" err="1"/>
              <a:t>diplômé·e·s</a:t>
            </a:r>
            <a:r>
              <a:rPr lang="nl-BE" sz="1200" dirty="0"/>
              <a:t> </a:t>
            </a:r>
            <a:r>
              <a:rPr lang="nl-BE" sz="1200" dirty="0" err="1"/>
              <a:t>d’un</a:t>
            </a:r>
            <a:r>
              <a:rPr lang="nl-BE" sz="1200" dirty="0"/>
              <a:t> master (69%) </a:t>
            </a:r>
            <a:r>
              <a:rPr lang="nl-BE" sz="1200" dirty="0" err="1"/>
              <a:t>ou</a:t>
            </a:r>
            <a:r>
              <a:rPr lang="nl-BE" sz="1200" dirty="0"/>
              <a:t> </a:t>
            </a:r>
            <a:r>
              <a:rPr lang="nl-BE" sz="1200" dirty="0" err="1"/>
              <a:t>d’un</a:t>
            </a:r>
            <a:r>
              <a:rPr lang="nl-BE" sz="1200" dirty="0"/>
              <a:t> </a:t>
            </a:r>
            <a:r>
              <a:rPr lang="nl-BE" sz="1200" dirty="0" err="1"/>
              <a:t>bachelier</a:t>
            </a:r>
            <a:r>
              <a:rPr lang="nl-BE" sz="1200" dirty="0"/>
              <a:t> (61%) que les </a:t>
            </a:r>
            <a:r>
              <a:rPr lang="nl-BE" sz="1200" dirty="0" err="1"/>
              <a:t>jeunes</a:t>
            </a:r>
            <a:r>
              <a:rPr lang="nl-BE" sz="1200" dirty="0"/>
              <a:t> </a:t>
            </a:r>
            <a:r>
              <a:rPr lang="nl-BE" sz="1200" dirty="0" err="1"/>
              <a:t>ayant</a:t>
            </a:r>
            <a:r>
              <a:rPr lang="nl-BE" sz="1200" dirty="0"/>
              <a:t> au maximum </a:t>
            </a:r>
            <a:r>
              <a:rPr lang="nl-BE" sz="1200" dirty="0" err="1"/>
              <a:t>un</a:t>
            </a:r>
            <a:r>
              <a:rPr lang="nl-BE" sz="1200" dirty="0"/>
              <a:t> </a:t>
            </a:r>
            <a:r>
              <a:rPr lang="nl-BE" sz="1200" dirty="0" err="1"/>
              <a:t>diplôme</a:t>
            </a:r>
            <a:r>
              <a:rPr lang="nl-BE" sz="1200" dirty="0"/>
              <a:t> du secondaire inférieur (39%)</a:t>
            </a:r>
          </a:p>
          <a:p>
            <a:pPr lvl="1"/>
            <a:r>
              <a:rPr lang="nl-BE" sz="1200" dirty="0" err="1"/>
              <a:t>Cette</a:t>
            </a:r>
            <a:r>
              <a:rPr lang="nl-BE" sz="1200" dirty="0"/>
              <a:t> </a:t>
            </a:r>
            <a:r>
              <a:rPr lang="nl-BE" sz="1200" dirty="0" err="1"/>
              <a:t>proportion</a:t>
            </a:r>
            <a:r>
              <a:rPr lang="nl-BE" sz="1200" dirty="0"/>
              <a:t> </a:t>
            </a:r>
            <a:r>
              <a:rPr lang="nl-BE" sz="1200" dirty="0" err="1"/>
              <a:t>grimpe</a:t>
            </a:r>
            <a:r>
              <a:rPr lang="nl-BE" sz="1200" dirty="0"/>
              <a:t> à 98% pour les </a:t>
            </a:r>
            <a:r>
              <a:rPr lang="nl-BE" sz="1200" dirty="0" err="1"/>
              <a:t>très</a:t>
            </a:r>
            <a:r>
              <a:rPr lang="nl-BE" sz="1200" dirty="0"/>
              <a:t> </a:t>
            </a:r>
            <a:r>
              <a:rPr lang="nl-BE" sz="1200" dirty="0" err="1"/>
              <a:t>engagé·e·s</a:t>
            </a:r>
            <a:r>
              <a:rPr lang="nl-BE" sz="1200" dirty="0"/>
              <a:t>.</a:t>
            </a:r>
          </a:p>
          <a:p>
            <a:pPr lvl="1"/>
            <a:endParaRPr lang="nl-BE" sz="1200" dirty="0"/>
          </a:p>
        </p:txBody>
      </p:sp>
    </p:spTree>
    <p:extLst>
      <p:ext uri="{BB962C8B-B14F-4D97-AF65-F5344CB8AC3E}">
        <p14:creationId xmlns:p14="http://schemas.microsoft.com/office/powerpoint/2010/main" val="3696414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Avez-vous déjà : Participé à une manifestation ou à une marche (ex : marche pour le climat, </a:t>
            </a:r>
            <a:r>
              <a:rPr kumimoji="0" lang="fr-BE" sz="1800" b="0" i="0" u="none" strike="noStrike" kern="1200" cap="none" spc="0" normalizeH="0" baseline="0" noProof="0" dirty="0" err="1">
                <a:ln>
                  <a:noFill/>
                </a:ln>
                <a:solidFill>
                  <a:srgbClr val="E31A1C"/>
                </a:solidFill>
                <a:effectLst/>
                <a:uLnTx/>
                <a:uFillTx/>
                <a:latin typeface="Calibri" panose="020F0502020204030204"/>
                <a:ea typeface="+mn-ea"/>
                <a:cs typeface="+mn-cs"/>
              </a:rPr>
              <a:t>Belgian</a:t>
            </a: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 Pride, etc.)</a:t>
            </a:r>
          </a:p>
        </p:txBody>
      </p:sp>
      <p:pic>
        <p:nvPicPr>
          <p:cNvPr id="3" name="Image 2">
            <a:extLst>
              <a:ext uri="{FF2B5EF4-FFF2-40B4-BE49-F238E27FC236}">
                <a16:creationId xmlns:a16="http://schemas.microsoft.com/office/drawing/2014/main" id="{D7364BCC-DCDF-9816-1B42-1AF9B88D9DCF}"/>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CEB04904-2590-F203-F3BA-E337EB7F6DDA}"/>
              </a:ext>
            </a:extLst>
          </p:cNvPr>
          <p:cNvSpPr txBox="1"/>
          <p:nvPr/>
        </p:nvSpPr>
        <p:spPr>
          <a:xfrm>
            <a:off x="7403691" y="2133780"/>
            <a:ext cx="4589756" cy="1569660"/>
          </a:xfrm>
          <a:prstGeom prst="rect">
            <a:avLst/>
          </a:prstGeom>
          <a:noFill/>
        </p:spPr>
        <p:txBody>
          <a:bodyPr wrap="square" rtlCol="0">
            <a:spAutoFit/>
          </a:bodyPr>
          <a:lstStyle/>
          <a:p>
            <a:r>
              <a:rPr lang="nl-BE" sz="1200" dirty="0" err="1"/>
              <a:t>Proportion</a:t>
            </a:r>
            <a:r>
              <a:rPr lang="nl-BE" sz="1200" dirty="0"/>
              <a:t> plus forte de </a:t>
            </a:r>
            <a:r>
              <a:rPr lang="nl-BE" sz="1200" dirty="0" err="1"/>
              <a:t>jeunes</a:t>
            </a:r>
            <a:r>
              <a:rPr lang="nl-BE" sz="1200" dirty="0"/>
              <a:t> </a:t>
            </a:r>
            <a:r>
              <a:rPr lang="nl-BE" sz="1200" dirty="0" err="1"/>
              <a:t>ayant</a:t>
            </a:r>
            <a:r>
              <a:rPr lang="nl-BE" sz="1200" dirty="0"/>
              <a:t> déjà </a:t>
            </a:r>
            <a:r>
              <a:rPr lang="nl-BE" sz="1200" dirty="0" err="1"/>
              <a:t>participé</a:t>
            </a:r>
            <a:r>
              <a:rPr lang="nl-BE" sz="1200" dirty="0"/>
              <a:t> à </a:t>
            </a:r>
            <a:r>
              <a:rPr lang="nl-BE" sz="1200" dirty="0" err="1"/>
              <a:t>une</a:t>
            </a:r>
            <a:r>
              <a:rPr lang="nl-BE" sz="1200" dirty="0"/>
              <a:t> </a:t>
            </a:r>
            <a:r>
              <a:rPr lang="nl-BE" sz="1200" dirty="0" err="1"/>
              <a:t>manifestation</a:t>
            </a:r>
            <a:r>
              <a:rPr lang="nl-BE" sz="1200" dirty="0"/>
              <a:t> </a:t>
            </a:r>
            <a:r>
              <a:rPr lang="nl-BE" sz="1200" dirty="0" err="1"/>
              <a:t>ou</a:t>
            </a:r>
            <a:r>
              <a:rPr lang="nl-BE" sz="1200" dirty="0"/>
              <a:t> à </a:t>
            </a:r>
            <a:r>
              <a:rPr lang="nl-BE" sz="1200" dirty="0" err="1"/>
              <a:t>une</a:t>
            </a:r>
            <a:r>
              <a:rPr lang="nl-BE" sz="1200" dirty="0"/>
              <a:t> marche :</a:t>
            </a:r>
          </a:p>
          <a:p>
            <a:pPr marL="628650" lvl="1" indent="-171450">
              <a:buFont typeface="Wingdings" panose="05000000000000000000" pitchFamily="2" charset="2"/>
              <a:buChar char="§"/>
            </a:pPr>
            <a:r>
              <a:rPr lang="nl-BE" sz="1200" dirty="0" err="1"/>
              <a:t>Chez</a:t>
            </a:r>
            <a:r>
              <a:rPr lang="nl-BE" sz="1200" dirty="0"/>
              <a:t> les </a:t>
            </a:r>
            <a:r>
              <a:rPr lang="nl-BE" sz="1200" dirty="0" err="1"/>
              <a:t>étudiant</a:t>
            </a:r>
            <a:r>
              <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rPr>
              <a:t>·e·</a:t>
            </a:r>
            <a:r>
              <a:rPr lang="nl-BE" sz="1200" dirty="0"/>
              <a:t>s (48%) que </a:t>
            </a:r>
            <a:r>
              <a:rPr lang="nl-BE" sz="1200" dirty="0" err="1"/>
              <a:t>chez</a:t>
            </a:r>
            <a:r>
              <a:rPr lang="nl-BE" sz="1200" dirty="0"/>
              <a:t> les </a:t>
            </a:r>
            <a:r>
              <a:rPr lang="nl-BE" sz="1200" dirty="0" err="1"/>
              <a:t>travailleurs</a:t>
            </a:r>
            <a:r>
              <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nl-BE" sz="1200" dirty="0" err="1">
                <a:solidFill>
                  <a:prstClr val="black"/>
                </a:solidFill>
                <a:latin typeface="Calibri" panose="020F0502020204030204"/>
              </a:rPr>
              <a:t>euses</a:t>
            </a:r>
            <a:r>
              <a:rPr lang="nl-BE" sz="1200" dirty="0"/>
              <a:t> (33%)</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vivant en </a:t>
            </a:r>
            <a:r>
              <a:rPr lang="nl-BE" sz="1200" dirty="0" err="1"/>
              <a:t>colocation</a:t>
            </a:r>
            <a:r>
              <a:rPr lang="nl-BE" sz="1200" dirty="0"/>
              <a:t> (63%) que </a:t>
            </a:r>
            <a:r>
              <a:rPr lang="nl-BE" sz="1200" dirty="0" err="1"/>
              <a:t>chez</a:t>
            </a:r>
            <a:r>
              <a:rPr lang="nl-BE" sz="1200" dirty="0"/>
              <a:t> les </a:t>
            </a:r>
            <a:r>
              <a:rPr lang="nl-BE" sz="1200" dirty="0" err="1"/>
              <a:t>couples</a:t>
            </a:r>
            <a:r>
              <a:rPr lang="nl-BE" sz="1200" dirty="0"/>
              <a:t> </a:t>
            </a:r>
            <a:r>
              <a:rPr lang="nl-BE" sz="1200" dirty="0" err="1"/>
              <a:t>avec</a:t>
            </a:r>
            <a:r>
              <a:rPr lang="nl-BE" sz="1200" dirty="0"/>
              <a:t> </a:t>
            </a:r>
            <a:r>
              <a:rPr lang="nl-BE" sz="1200" dirty="0" err="1"/>
              <a:t>enfants</a:t>
            </a:r>
            <a:r>
              <a:rPr lang="nl-BE" sz="1200" dirty="0"/>
              <a:t> (12%)</a:t>
            </a:r>
          </a:p>
          <a:p>
            <a:pPr lvl="1"/>
            <a:endParaRPr lang="nl-BE" sz="1200" dirty="0"/>
          </a:p>
          <a:p>
            <a:pPr lvl="1"/>
            <a:r>
              <a:rPr lang="nl-BE" sz="1200" dirty="0" err="1"/>
              <a:t>Cette</a:t>
            </a:r>
            <a:r>
              <a:rPr lang="nl-BE" sz="1200" dirty="0"/>
              <a:t> </a:t>
            </a:r>
            <a:r>
              <a:rPr lang="nl-BE" sz="1200" dirty="0" err="1"/>
              <a:t>proportion</a:t>
            </a:r>
            <a:r>
              <a:rPr lang="nl-BE" sz="1200" dirty="0"/>
              <a:t> </a:t>
            </a:r>
            <a:r>
              <a:rPr lang="nl-BE" sz="1200" dirty="0" err="1"/>
              <a:t>grimpe</a:t>
            </a:r>
            <a:r>
              <a:rPr lang="nl-BE" sz="1200" dirty="0"/>
              <a:t> à 98% pour les </a:t>
            </a:r>
            <a:r>
              <a:rPr lang="nl-BE" sz="1200" dirty="0" err="1"/>
              <a:t>très</a:t>
            </a:r>
            <a:r>
              <a:rPr lang="nl-BE" sz="1200" dirty="0"/>
              <a:t> </a:t>
            </a:r>
            <a:r>
              <a:rPr lang="nl-BE" sz="1200" dirty="0" err="1"/>
              <a:t>engagé·e·s</a:t>
            </a:r>
            <a:r>
              <a:rPr lang="nl-BE" sz="1200" dirty="0"/>
              <a:t>.</a:t>
            </a:r>
          </a:p>
        </p:txBody>
      </p:sp>
      <p:sp>
        <p:nvSpPr>
          <p:cNvPr id="10" name="ZoneTexte 9">
            <a:extLst>
              <a:ext uri="{FF2B5EF4-FFF2-40B4-BE49-F238E27FC236}">
                <a16:creationId xmlns:a16="http://schemas.microsoft.com/office/drawing/2014/main" id="{BEB8D1E2-F5B9-C61F-F9E2-E3F01B9565C8}"/>
              </a:ext>
            </a:extLst>
          </p:cNvPr>
          <p:cNvSpPr txBox="1"/>
          <p:nvPr/>
        </p:nvSpPr>
        <p:spPr>
          <a:xfrm>
            <a:off x="8263420" y="4279624"/>
            <a:ext cx="4035527" cy="461665"/>
          </a:xfrm>
          <a:prstGeom prst="rect">
            <a:avLst/>
          </a:prstGeom>
          <a:noFill/>
        </p:spPr>
        <p:txBody>
          <a:bodyPr wrap="square">
            <a:spAutoFit/>
          </a:bodyPr>
          <a:lstStyle/>
          <a:p>
            <a:r>
              <a:rPr lang="nl-BE" sz="1200" dirty="0" err="1"/>
              <a:t>Proportion</a:t>
            </a:r>
            <a:r>
              <a:rPr lang="nl-BE" sz="1200" dirty="0"/>
              <a:t> plus </a:t>
            </a:r>
            <a:r>
              <a:rPr lang="nl-BE" sz="1200" dirty="0" err="1"/>
              <a:t>faible</a:t>
            </a:r>
            <a:r>
              <a:rPr lang="nl-BE" sz="1200" dirty="0"/>
              <a:t> :</a:t>
            </a:r>
          </a:p>
          <a:p>
            <a:pPr marL="628650" lvl="1" indent="-171450">
              <a:buFont typeface="Wingdings" panose="05000000000000000000" pitchFamily="2" charset="2"/>
              <a:buChar char="§"/>
            </a:pPr>
            <a:r>
              <a:rPr lang="nl-BE" sz="1200" dirty="0" err="1"/>
              <a:t>Chez</a:t>
            </a:r>
            <a:r>
              <a:rPr lang="nl-BE" sz="1200" dirty="0"/>
              <a:t> les </a:t>
            </a:r>
            <a:r>
              <a:rPr lang="nl-BE" sz="1200" dirty="0" err="1"/>
              <a:t>hommes</a:t>
            </a:r>
            <a:r>
              <a:rPr lang="nl-BE" sz="1200" dirty="0"/>
              <a:t> (39%)</a:t>
            </a:r>
          </a:p>
        </p:txBody>
      </p:sp>
    </p:spTree>
    <p:extLst>
      <p:ext uri="{BB962C8B-B14F-4D97-AF65-F5344CB8AC3E}">
        <p14:creationId xmlns:p14="http://schemas.microsoft.com/office/powerpoint/2010/main" val="10039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C3968866-13CA-98D6-5BE6-828B8B8B6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Rectangle 2">
            <a:extLst>
              <a:ext uri="{FF2B5EF4-FFF2-40B4-BE49-F238E27FC236}">
                <a16:creationId xmlns:a16="http://schemas.microsoft.com/office/drawing/2014/main" id="{0FBFE37E-569E-28DF-E37B-2F6B8458200B}"/>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C0FE33AD-B37E-4793-0987-84E0A89A5D59}"/>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C238F712-12BF-8031-FD63-C26D2F160EFE}"/>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Résumé</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BC40F5CD-C5DF-F3FC-7E3C-B5AD002FEFA5}"/>
              </a:ext>
            </a:extLst>
          </p:cNvPr>
          <p:cNvSpPr txBox="1"/>
          <p:nvPr/>
        </p:nvSpPr>
        <p:spPr>
          <a:xfrm>
            <a:off x="1020428" y="1232117"/>
            <a:ext cx="9570452" cy="3816429"/>
          </a:xfrm>
          <a:prstGeom prst="rect">
            <a:avLst/>
          </a:prstGeom>
          <a:noFill/>
        </p:spPr>
        <p:txBody>
          <a:bodyPr wrap="square" rtlCol="0">
            <a:spAutoFit/>
          </a:bodyPr>
          <a:lstStyle/>
          <a:p>
            <a:pPr marL="285750" indent="-285750">
              <a:buFont typeface="Arial" panose="020B0604020202020204" pitchFamily="34" charset="0"/>
              <a:buChar char="•"/>
            </a:pPr>
            <a:r>
              <a:rPr lang="fr-BE" sz="1400" dirty="0"/>
              <a:t>Lorsqu’on demande aux jeunes quelle est leur connaissance l’UE et de son fonctionnement, 36% des jeunes déclarent avoir une mauvaise voire très mauvaise connaissance. </a:t>
            </a:r>
          </a:p>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r>
              <a:rPr lang="fr-BE" sz="1400" dirty="0"/>
              <a:t>Lorsqu’on demande quels comportements </a:t>
            </a:r>
            <a:r>
              <a:rPr lang="fr-BE" sz="1400" dirty="0" err="1"/>
              <a:t>ils·elles</a:t>
            </a:r>
            <a:r>
              <a:rPr lang="fr-BE" sz="1400" dirty="0"/>
              <a:t> ont adoptés personnellement face aux pollutions et aux émissions de gaz à effet de serre, 77% déclarent avoir déjà changé leur façon de consommer et de se déplacer. Les jeunes étant vraiment </a:t>
            </a:r>
            <a:r>
              <a:rPr lang="fr-BE" sz="1400" dirty="0" err="1"/>
              <a:t>inquiets·iètes</a:t>
            </a:r>
            <a:r>
              <a:rPr lang="fr-BE" sz="1400" dirty="0"/>
              <a:t> par les changements climatiques sont proportionnellement plus nombreux et nombreuses à avoir déjà changé leur façon de consommer et de se déplacer (85%).</a:t>
            </a:r>
          </a:p>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r>
              <a:rPr lang="fr-BE" sz="1400" dirty="0"/>
              <a:t>29% des jeunes disent qu’</a:t>
            </a:r>
            <a:r>
              <a:rPr lang="fr-BE" sz="1400" dirty="0" err="1"/>
              <a:t>ils·elles</a:t>
            </a:r>
            <a:r>
              <a:rPr lang="fr-BE" sz="1400" dirty="0"/>
              <a:t> n’iraient pas voter si le vote n’était pas obligatoire. Cette proportion augmente avec la précarité (de la famille dont </a:t>
            </a:r>
            <a:r>
              <a:rPr lang="fr-BE" sz="1400" dirty="0" err="1"/>
              <a:t>ils·elles</a:t>
            </a:r>
            <a:r>
              <a:rPr lang="fr-BE" sz="1400" dirty="0"/>
              <a:t> sont </a:t>
            </a:r>
            <a:r>
              <a:rPr lang="fr-BE" sz="1400" dirty="0" err="1"/>
              <a:t>issu·e·s</a:t>
            </a:r>
            <a:r>
              <a:rPr lang="fr-BE" sz="1400" dirty="0"/>
              <a:t> et de leur situation financière actuelle) et est plus haut pour les pas ou peu </a:t>
            </a:r>
            <a:r>
              <a:rPr lang="fr-BE" sz="1400" dirty="0" err="1"/>
              <a:t>diplômé·e·s</a:t>
            </a:r>
            <a:r>
              <a:rPr lang="fr-BE" sz="1400" dirty="0"/>
              <a:t>. Les premières raisons mentionnées sont le manque de confiance (27%), le fait que voter ne sert à rien (26%) et que ça ne les intéresse pas (22%)</a:t>
            </a:r>
          </a:p>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r>
              <a:rPr lang="fr-BE" sz="1400" dirty="0"/>
              <a:t>Les acteurs qui ont le plus d’influence sur les opinions politiques des jeunes sont : la famille (53,6%), les scientifiques, médecins (42,7%), les </a:t>
            </a:r>
            <a:r>
              <a:rPr lang="fr-BE" sz="1400" dirty="0" err="1"/>
              <a:t>ami·e·s</a:t>
            </a:r>
            <a:r>
              <a:rPr lang="fr-BE" sz="1400" dirty="0"/>
              <a:t> (37,3%), les </a:t>
            </a:r>
            <a:r>
              <a:rPr lang="fr-BE" sz="1400" dirty="0" err="1"/>
              <a:t>professeur·e·s</a:t>
            </a:r>
            <a:r>
              <a:rPr lang="fr-BE" sz="1400" dirty="0"/>
              <a:t> (35,1%), les </a:t>
            </a:r>
            <a:r>
              <a:rPr lang="fr-BE" sz="1400" dirty="0" err="1"/>
              <a:t>militant·e·s</a:t>
            </a:r>
            <a:r>
              <a:rPr lang="fr-BE" sz="1400" dirty="0"/>
              <a:t> (31,1%).</a:t>
            </a:r>
          </a:p>
          <a:p>
            <a:pPr marL="285750" indent="-285750">
              <a:buFont typeface="Arial" panose="020B0604020202020204" pitchFamily="34" charset="0"/>
              <a:buChar char="•"/>
            </a:pPr>
            <a:endParaRPr lang="fr-BE" sz="1400" dirty="0"/>
          </a:p>
          <a:p>
            <a:endParaRPr lang="fr-BE" dirty="0"/>
          </a:p>
        </p:txBody>
      </p:sp>
    </p:spTree>
    <p:extLst>
      <p:ext uri="{BB962C8B-B14F-4D97-AF65-F5344CB8AC3E}">
        <p14:creationId xmlns:p14="http://schemas.microsoft.com/office/powerpoint/2010/main" val="2729312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Avez-vous déjà : Été </a:t>
            </a:r>
            <a:r>
              <a:rPr kumimoji="0" lang="fr-BE" sz="1800" b="0" i="0" u="none" strike="noStrike" kern="1200" cap="none" spc="0" normalizeH="0" baseline="0" noProof="0" dirty="0" err="1">
                <a:ln>
                  <a:noFill/>
                </a:ln>
                <a:solidFill>
                  <a:srgbClr val="E31A1C"/>
                </a:solidFill>
                <a:effectLst/>
                <a:uLnTx/>
                <a:uFillTx/>
                <a:latin typeface="Calibri" panose="020F0502020204030204"/>
                <a:ea typeface="+mn-ea"/>
                <a:cs typeface="+mn-cs"/>
              </a:rPr>
              <a:t>engagé·e</a:t>
            </a: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 dans une association</a:t>
            </a:r>
          </a:p>
        </p:txBody>
      </p:sp>
      <p:pic>
        <p:nvPicPr>
          <p:cNvPr id="3" name="Image 2">
            <a:extLst>
              <a:ext uri="{FF2B5EF4-FFF2-40B4-BE49-F238E27FC236}">
                <a16:creationId xmlns:a16="http://schemas.microsoft.com/office/drawing/2014/main" id="{661EDACD-B4DC-4FCC-11C9-03736B429C63}"/>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11274C61-B747-AA22-9BA6-26D8898AD7D6}"/>
              </a:ext>
            </a:extLst>
          </p:cNvPr>
          <p:cNvSpPr txBox="1"/>
          <p:nvPr/>
        </p:nvSpPr>
        <p:spPr>
          <a:xfrm>
            <a:off x="7403691" y="2133780"/>
            <a:ext cx="4589756" cy="2677656"/>
          </a:xfrm>
          <a:prstGeom prst="rect">
            <a:avLst/>
          </a:prstGeom>
          <a:noFill/>
        </p:spPr>
        <p:txBody>
          <a:bodyPr wrap="square" rtlCol="0">
            <a:spAutoFit/>
          </a:bodyPr>
          <a:lstStyle/>
          <a:p>
            <a:r>
              <a:rPr lang="nl-BE" sz="1200" dirty="0" err="1"/>
              <a:t>Proportion</a:t>
            </a:r>
            <a:r>
              <a:rPr lang="nl-BE" sz="1200" dirty="0"/>
              <a:t> plus forte de </a:t>
            </a:r>
            <a:r>
              <a:rPr lang="nl-BE" sz="1200" dirty="0" err="1"/>
              <a:t>jeunes</a:t>
            </a:r>
            <a:r>
              <a:rPr lang="nl-BE" sz="1200" dirty="0"/>
              <a:t> </a:t>
            </a:r>
            <a:r>
              <a:rPr lang="nl-BE" sz="1200" dirty="0" err="1"/>
              <a:t>ayant</a:t>
            </a:r>
            <a:r>
              <a:rPr lang="nl-BE" sz="1200" dirty="0"/>
              <a:t> déjà </a:t>
            </a:r>
            <a:r>
              <a:rPr lang="nl-BE" sz="1200" dirty="0" err="1"/>
              <a:t>été</a:t>
            </a:r>
            <a:r>
              <a:rPr lang="nl-BE" sz="1200" dirty="0"/>
              <a:t> </a:t>
            </a:r>
            <a:r>
              <a:rPr lang="nl-BE" sz="1200" dirty="0" err="1"/>
              <a:t>engagé·e·s</a:t>
            </a:r>
            <a:r>
              <a:rPr lang="nl-BE" sz="1200" dirty="0"/>
              <a:t> dans </a:t>
            </a:r>
            <a:r>
              <a:rPr lang="nl-BE" sz="1200" dirty="0" err="1"/>
              <a:t>une</a:t>
            </a:r>
            <a:r>
              <a:rPr lang="nl-BE" sz="1200" dirty="0"/>
              <a:t> </a:t>
            </a:r>
            <a:r>
              <a:rPr lang="nl-BE" sz="1200" dirty="0" err="1"/>
              <a:t>association</a:t>
            </a:r>
            <a:r>
              <a:rPr lang="nl-BE" sz="1200" dirty="0"/>
              <a:t> :</a:t>
            </a:r>
          </a:p>
          <a:p>
            <a:pPr marL="628650" lvl="1" indent="-171450">
              <a:buFont typeface="Wingdings" panose="05000000000000000000" pitchFamily="2" charset="2"/>
              <a:buChar char="§"/>
            </a:pPr>
            <a:r>
              <a:rPr lang="nl-BE" sz="1200" dirty="0" err="1"/>
              <a:t>Chez</a:t>
            </a:r>
            <a:r>
              <a:rPr lang="nl-BE" sz="1200" dirty="0"/>
              <a:t> les 22-25 </a:t>
            </a:r>
            <a:r>
              <a:rPr lang="nl-BE" sz="1200" dirty="0" err="1"/>
              <a:t>ans</a:t>
            </a:r>
            <a:r>
              <a:rPr lang="nl-BE" sz="1200" dirty="0"/>
              <a:t> (42%) que </a:t>
            </a:r>
            <a:r>
              <a:rPr lang="nl-BE" sz="1200" dirty="0" err="1"/>
              <a:t>chez</a:t>
            </a:r>
            <a:r>
              <a:rPr lang="nl-BE" sz="1200" dirty="0"/>
              <a:t> les 18-21 </a:t>
            </a:r>
            <a:r>
              <a:rPr lang="nl-BE" sz="1200" dirty="0" err="1"/>
              <a:t>ans</a:t>
            </a:r>
            <a:r>
              <a:rPr lang="nl-BE" sz="1200" dirty="0"/>
              <a:t> (32%)</a:t>
            </a:r>
          </a:p>
          <a:p>
            <a:pPr marL="628650" lvl="1" indent="-171450">
              <a:buFont typeface="Wingdings" panose="05000000000000000000" pitchFamily="2" charset="2"/>
              <a:buChar char="§"/>
            </a:pPr>
            <a:r>
              <a:rPr lang="nl-BE" sz="1200" dirty="0" err="1"/>
              <a:t>Chez</a:t>
            </a:r>
            <a:r>
              <a:rPr lang="nl-BE" sz="1200" dirty="0"/>
              <a:t> les </a:t>
            </a:r>
            <a:r>
              <a:rPr lang="nl-BE" sz="1200" dirty="0" err="1"/>
              <a:t>Bruxellois·es</a:t>
            </a:r>
            <a:r>
              <a:rPr lang="nl-BE" sz="1200" dirty="0"/>
              <a:t> (48%) que </a:t>
            </a:r>
            <a:r>
              <a:rPr lang="nl-BE" sz="1200" dirty="0" err="1"/>
              <a:t>chez</a:t>
            </a:r>
            <a:r>
              <a:rPr lang="nl-BE" sz="1200" dirty="0"/>
              <a:t> les </a:t>
            </a:r>
            <a:r>
              <a:rPr lang="nl-BE" sz="1200" dirty="0" err="1"/>
              <a:t>Wallon·ne·s</a:t>
            </a:r>
            <a:r>
              <a:rPr lang="nl-BE" sz="1200" dirty="0"/>
              <a:t> (34%)</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en </a:t>
            </a:r>
            <a:r>
              <a:rPr lang="nl-BE" sz="1200" dirty="0" err="1"/>
              <a:t>colocation</a:t>
            </a:r>
            <a:r>
              <a:rPr lang="nl-BE" sz="1200" dirty="0"/>
              <a:t> (64%)</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(53%)</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ayant</a:t>
            </a:r>
            <a:r>
              <a:rPr lang="nl-BE" sz="1200" dirty="0"/>
              <a:t> </a:t>
            </a:r>
            <a:r>
              <a:rPr lang="nl-BE" sz="1200" dirty="0" err="1"/>
              <a:t>une</a:t>
            </a:r>
            <a:r>
              <a:rPr lang="nl-BE" sz="1200" dirty="0"/>
              <a:t> </a:t>
            </a:r>
            <a:r>
              <a:rPr lang="nl-BE" sz="1200" dirty="0" err="1"/>
              <a:t>aisance</a:t>
            </a:r>
            <a:r>
              <a:rPr lang="nl-BE" sz="1200" dirty="0"/>
              <a:t> </a:t>
            </a:r>
            <a:r>
              <a:rPr lang="nl-BE" sz="1200" dirty="0" err="1"/>
              <a:t>financière</a:t>
            </a:r>
            <a:r>
              <a:rPr lang="nl-BE" sz="1200" dirty="0"/>
              <a:t> (50%) que </a:t>
            </a:r>
            <a:r>
              <a:rPr lang="nl-BE" sz="1200" dirty="0" err="1"/>
              <a:t>celles</a:t>
            </a:r>
            <a:r>
              <a:rPr lang="nl-BE" sz="1200" dirty="0"/>
              <a:t> et </a:t>
            </a:r>
            <a:r>
              <a:rPr lang="nl-BE" sz="1200" dirty="0" err="1"/>
              <a:t>ceux</a:t>
            </a:r>
            <a:r>
              <a:rPr lang="nl-BE" sz="1200" dirty="0"/>
              <a:t> </a:t>
            </a:r>
            <a:r>
              <a:rPr lang="nl-BE" sz="1200" dirty="0" err="1"/>
              <a:t>qui</a:t>
            </a:r>
            <a:r>
              <a:rPr lang="nl-BE" sz="1200" dirty="0"/>
              <a:t> </a:t>
            </a:r>
            <a:r>
              <a:rPr lang="nl-BE" sz="1200" dirty="0" err="1"/>
              <a:t>sont</a:t>
            </a:r>
            <a:r>
              <a:rPr lang="nl-BE" sz="1200" dirty="0"/>
              <a:t> dans la moyenne </a:t>
            </a:r>
            <a:r>
              <a:rPr lang="nl-BE" sz="1200" dirty="0" err="1"/>
              <a:t>financièrement</a:t>
            </a:r>
            <a:r>
              <a:rPr lang="nl-BE" sz="1200" dirty="0"/>
              <a:t> (31%)</a:t>
            </a:r>
          </a:p>
          <a:p>
            <a:pPr marL="628650" lvl="1" indent="-171450">
              <a:buFont typeface="Wingdings" panose="05000000000000000000" pitchFamily="2" charset="2"/>
              <a:buChar char="§"/>
            </a:pPr>
            <a:r>
              <a:rPr lang="nl-BE" sz="1200" dirty="0" err="1"/>
              <a:t>Chez</a:t>
            </a:r>
            <a:r>
              <a:rPr lang="nl-BE" sz="1200" dirty="0"/>
              <a:t> des </a:t>
            </a:r>
            <a:r>
              <a:rPr lang="nl-BE" sz="1200" dirty="0" err="1"/>
              <a:t>jeunes</a:t>
            </a:r>
            <a:r>
              <a:rPr lang="nl-BE" sz="1200" dirty="0"/>
              <a:t> </a:t>
            </a:r>
            <a:r>
              <a:rPr lang="nl-BE" sz="1200" dirty="0" err="1"/>
              <a:t>diplômé·e·s</a:t>
            </a:r>
            <a:r>
              <a:rPr lang="nl-BE" sz="1200" dirty="0"/>
              <a:t> </a:t>
            </a:r>
            <a:r>
              <a:rPr lang="nl-BE" sz="1200" dirty="0" err="1"/>
              <a:t>d’un</a:t>
            </a:r>
            <a:r>
              <a:rPr lang="nl-BE" sz="1200" dirty="0"/>
              <a:t> master (60%) </a:t>
            </a:r>
            <a:r>
              <a:rPr lang="nl-BE" sz="1200" dirty="0" err="1"/>
              <a:t>ou</a:t>
            </a:r>
            <a:r>
              <a:rPr lang="nl-BE" sz="1200" dirty="0"/>
              <a:t> </a:t>
            </a:r>
            <a:r>
              <a:rPr lang="nl-BE" sz="1200" dirty="0" err="1"/>
              <a:t>d’un</a:t>
            </a:r>
            <a:r>
              <a:rPr lang="nl-BE" sz="1200" dirty="0"/>
              <a:t> </a:t>
            </a:r>
            <a:r>
              <a:rPr lang="nl-BE" sz="1200" dirty="0" err="1"/>
              <a:t>bachelier</a:t>
            </a:r>
            <a:r>
              <a:rPr lang="nl-BE" sz="1200" dirty="0"/>
              <a:t> (49%) que </a:t>
            </a:r>
            <a:r>
              <a:rPr lang="nl-BE" sz="1200" dirty="0" err="1"/>
              <a:t>chez</a:t>
            </a:r>
            <a:r>
              <a:rPr lang="nl-BE" sz="1200" dirty="0"/>
              <a:t> les </a:t>
            </a:r>
            <a:r>
              <a:rPr lang="nl-BE" sz="1200" dirty="0" err="1"/>
              <a:t>jeunes</a:t>
            </a:r>
            <a:r>
              <a:rPr lang="nl-BE" sz="1200" dirty="0"/>
              <a:t> </a:t>
            </a:r>
            <a:r>
              <a:rPr lang="nl-BE" sz="1200" dirty="0" err="1"/>
              <a:t>ayant</a:t>
            </a:r>
            <a:r>
              <a:rPr lang="nl-BE" sz="1200" dirty="0"/>
              <a:t> au maximum </a:t>
            </a:r>
            <a:r>
              <a:rPr lang="nl-BE" sz="1200" dirty="0" err="1"/>
              <a:t>un</a:t>
            </a:r>
            <a:r>
              <a:rPr lang="nl-BE" sz="1200" dirty="0"/>
              <a:t> </a:t>
            </a:r>
            <a:r>
              <a:rPr lang="nl-BE" sz="1200" dirty="0" err="1"/>
              <a:t>diplôme</a:t>
            </a:r>
            <a:r>
              <a:rPr lang="nl-BE" sz="1200" dirty="0"/>
              <a:t> du secondaire inférieur (26%)</a:t>
            </a:r>
          </a:p>
          <a:p>
            <a:pPr lvl="1"/>
            <a:r>
              <a:rPr lang="nl-BE" sz="1200" dirty="0" err="1"/>
              <a:t>Cette</a:t>
            </a:r>
            <a:r>
              <a:rPr lang="nl-BE" sz="1200" dirty="0"/>
              <a:t> </a:t>
            </a:r>
            <a:r>
              <a:rPr lang="nl-BE" sz="1200" dirty="0" err="1"/>
              <a:t>proportion</a:t>
            </a:r>
            <a:r>
              <a:rPr lang="nl-BE" sz="1200" dirty="0"/>
              <a:t> </a:t>
            </a:r>
            <a:r>
              <a:rPr lang="nl-BE" sz="1200" dirty="0" err="1"/>
              <a:t>grimpe</a:t>
            </a:r>
            <a:r>
              <a:rPr lang="nl-BE" sz="1200" dirty="0"/>
              <a:t> à 95% pour les </a:t>
            </a:r>
            <a:r>
              <a:rPr lang="nl-BE" sz="1200" dirty="0" err="1"/>
              <a:t>très</a:t>
            </a:r>
            <a:r>
              <a:rPr lang="nl-BE" sz="1200" dirty="0"/>
              <a:t> </a:t>
            </a:r>
            <a:r>
              <a:rPr lang="nl-BE" sz="1200" dirty="0" err="1"/>
              <a:t>engagé·e·s</a:t>
            </a:r>
            <a:r>
              <a:rPr lang="nl-BE" sz="1200" dirty="0"/>
              <a:t>.</a:t>
            </a:r>
          </a:p>
          <a:p>
            <a:pPr marL="628650" lvl="1" indent="-171450">
              <a:buFont typeface="Wingdings" panose="05000000000000000000" pitchFamily="2" charset="2"/>
              <a:buChar char="§"/>
            </a:pPr>
            <a:endParaRPr lang="nl-BE" sz="1200" dirty="0"/>
          </a:p>
        </p:txBody>
      </p:sp>
      <p:sp>
        <p:nvSpPr>
          <p:cNvPr id="10" name="ZoneTexte 9">
            <a:extLst>
              <a:ext uri="{FF2B5EF4-FFF2-40B4-BE49-F238E27FC236}">
                <a16:creationId xmlns:a16="http://schemas.microsoft.com/office/drawing/2014/main" id="{61182775-32AA-9F72-859D-E97EC063B986}"/>
              </a:ext>
            </a:extLst>
          </p:cNvPr>
          <p:cNvSpPr txBox="1"/>
          <p:nvPr/>
        </p:nvSpPr>
        <p:spPr>
          <a:xfrm>
            <a:off x="8156473" y="4675395"/>
            <a:ext cx="4035527" cy="461665"/>
          </a:xfrm>
          <a:prstGeom prst="rect">
            <a:avLst/>
          </a:prstGeom>
          <a:noFill/>
        </p:spPr>
        <p:txBody>
          <a:bodyPr wrap="square">
            <a:spAutoFit/>
          </a:bodyPr>
          <a:lstStyle/>
          <a:p>
            <a:r>
              <a:rPr lang="nl-BE" sz="1200" dirty="0" err="1"/>
              <a:t>Proportion</a:t>
            </a:r>
            <a:r>
              <a:rPr lang="nl-BE" sz="1200" dirty="0"/>
              <a:t> plus </a:t>
            </a:r>
            <a:r>
              <a:rPr lang="nl-BE" sz="1200" dirty="0" err="1"/>
              <a:t>faible</a:t>
            </a:r>
            <a:r>
              <a:rPr lang="nl-BE" sz="1200" dirty="0"/>
              <a:t> :</a:t>
            </a:r>
          </a:p>
          <a:p>
            <a:pPr marL="628650" lvl="1" indent="-171450">
              <a:buFont typeface="Wingdings" panose="05000000000000000000" pitchFamily="2" charset="2"/>
              <a:buChar char="§"/>
            </a:pPr>
            <a:r>
              <a:rPr lang="nl-BE" sz="1200" dirty="0" err="1"/>
              <a:t>Chez</a:t>
            </a:r>
            <a:r>
              <a:rPr lang="nl-BE" sz="1200" dirty="0"/>
              <a:t> les Neet (24%)</a:t>
            </a:r>
          </a:p>
        </p:txBody>
      </p:sp>
    </p:spTree>
    <p:extLst>
      <p:ext uri="{BB962C8B-B14F-4D97-AF65-F5344CB8AC3E}">
        <p14:creationId xmlns:p14="http://schemas.microsoft.com/office/powerpoint/2010/main" val="137320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Avez-vous déjà : Partagé des publications engagées sur les réseaux sociaux</a:t>
            </a:r>
          </a:p>
        </p:txBody>
      </p:sp>
      <p:pic>
        <p:nvPicPr>
          <p:cNvPr id="3" name="Image 2">
            <a:extLst>
              <a:ext uri="{FF2B5EF4-FFF2-40B4-BE49-F238E27FC236}">
                <a16:creationId xmlns:a16="http://schemas.microsoft.com/office/drawing/2014/main" id="{0EA4B02A-3369-360B-7763-CDBF2E2DBEA6}"/>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C0EE46D2-BFF7-8C6F-F298-AF486B44FF6C}"/>
              </a:ext>
            </a:extLst>
          </p:cNvPr>
          <p:cNvSpPr txBox="1"/>
          <p:nvPr/>
        </p:nvSpPr>
        <p:spPr>
          <a:xfrm>
            <a:off x="7403691" y="2133780"/>
            <a:ext cx="4589756" cy="1754326"/>
          </a:xfrm>
          <a:prstGeom prst="rect">
            <a:avLst/>
          </a:prstGeom>
          <a:noFill/>
        </p:spPr>
        <p:txBody>
          <a:bodyPr wrap="square" rtlCol="0">
            <a:spAutoFit/>
          </a:bodyPr>
          <a:lstStyle/>
          <a:p>
            <a:r>
              <a:rPr lang="nl-BE" sz="1200" dirty="0" err="1"/>
              <a:t>Proportion</a:t>
            </a:r>
            <a:r>
              <a:rPr lang="nl-BE" sz="1200" dirty="0"/>
              <a:t> plus forte de </a:t>
            </a:r>
            <a:r>
              <a:rPr lang="nl-BE" sz="1200" dirty="0" err="1"/>
              <a:t>jeunes</a:t>
            </a:r>
            <a:r>
              <a:rPr lang="nl-BE" sz="1200" dirty="0"/>
              <a:t> </a:t>
            </a:r>
            <a:r>
              <a:rPr lang="nl-BE" sz="1200" dirty="0" err="1"/>
              <a:t>ayant</a:t>
            </a:r>
            <a:r>
              <a:rPr lang="nl-BE" sz="1200" dirty="0"/>
              <a:t> déjà </a:t>
            </a:r>
            <a:r>
              <a:rPr lang="nl-BE" sz="1200" dirty="0" err="1"/>
              <a:t>partagé</a:t>
            </a:r>
            <a:r>
              <a:rPr lang="nl-BE" sz="1200" dirty="0"/>
              <a:t> des </a:t>
            </a:r>
            <a:r>
              <a:rPr lang="nl-BE" sz="1200" dirty="0" err="1"/>
              <a:t>publications</a:t>
            </a:r>
            <a:r>
              <a:rPr lang="nl-BE" sz="1200" dirty="0"/>
              <a:t> </a:t>
            </a:r>
            <a:r>
              <a:rPr lang="nl-BE" sz="1200" dirty="0" err="1"/>
              <a:t>engagées</a:t>
            </a:r>
            <a:r>
              <a:rPr lang="nl-BE" sz="1200" dirty="0"/>
              <a:t> </a:t>
            </a:r>
            <a:r>
              <a:rPr lang="nl-BE" sz="1200" dirty="0" err="1"/>
              <a:t>sur</a:t>
            </a:r>
            <a:r>
              <a:rPr lang="nl-BE" sz="1200" dirty="0"/>
              <a:t> les </a:t>
            </a:r>
            <a:r>
              <a:rPr lang="nl-BE" sz="1200" dirty="0" err="1"/>
              <a:t>réseaux</a:t>
            </a:r>
            <a:r>
              <a:rPr lang="nl-BE" sz="1200" dirty="0"/>
              <a:t> </a:t>
            </a:r>
            <a:r>
              <a:rPr lang="nl-BE" sz="1200" dirty="0" err="1"/>
              <a:t>sociaux</a:t>
            </a:r>
            <a:r>
              <a:rPr lang="nl-BE" sz="1200" dirty="0"/>
              <a:t> :</a:t>
            </a:r>
          </a:p>
          <a:p>
            <a:pPr marL="628650" lvl="1" indent="-171450">
              <a:buFont typeface="Wingdings" panose="05000000000000000000" pitchFamily="2" charset="2"/>
              <a:buChar char="§"/>
            </a:pPr>
            <a:r>
              <a:rPr lang="nl-BE" sz="1200" dirty="0" err="1"/>
              <a:t>Chez</a:t>
            </a:r>
            <a:r>
              <a:rPr lang="nl-BE" sz="1200" dirty="0"/>
              <a:t> les </a:t>
            </a:r>
            <a:r>
              <a:rPr lang="nl-BE" sz="1200" dirty="0" err="1"/>
              <a:t>femmes</a:t>
            </a:r>
            <a:r>
              <a:rPr lang="nl-BE" sz="1200" dirty="0"/>
              <a:t> (67%) que </a:t>
            </a:r>
            <a:r>
              <a:rPr lang="nl-BE" sz="1200" dirty="0" err="1"/>
              <a:t>chez</a:t>
            </a:r>
            <a:r>
              <a:rPr lang="nl-BE" sz="1200" dirty="0"/>
              <a:t> les </a:t>
            </a:r>
            <a:r>
              <a:rPr lang="nl-BE" sz="1200" dirty="0" err="1"/>
              <a:t>hommes</a:t>
            </a:r>
            <a:r>
              <a:rPr lang="nl-BE" sz="1200" dirty="0"/>
              <a:t> (50%)</a:t>
            </a:r>
          </a:p>
          <a:p>
            <a:pPr marL="628650" lvl="1" indent="-171450">
              <a:buFont typeface="Wingdings" panose="05000000000000000000" pitchFamily="2" charset="2"/>
              <a:buChar char="§"/>
            </a:pPr>
            <a:r>
              <a:rPr lang="nl-BE" sz="1200" dirty="0" err="1"/>
              <a:t>Chez</a:t>
            </a:r>
            <a:r>
              <a:rPr lang="nl-BE" sz="1200" dirty="0"/>
              <a:t> les </a:t>
            </a:r>
            <a:r>
              <a:rPr lang="nl-BE" sz="1200" dirty="0" err="1"/>
              <a:t>étudiants</a:t>
            </a:r>
            <a:r>
              <a:rPr lang="nl-BE" sz="1200" dirty="0"/>
              <a:t> (63%) que les </a:t>
            </a:r>
            <a:r>
              <a:rPr lang="nl-BE" sz="1200" dirty="0" err="1"/>
              <a:t>travailleurs·euses</a:t>
            </a:r>
            <a:r>
              <a:rPr lang="nl-BE" sz="1200" dirty="0"/>
              <a:t> (45%)</a:t>
            </a:r>
          </a:p>
          <a:p>
            <a:pPr lvl="1"/>
            <a:r>
              <a:rPr lang="nl-BE" sz="1200" dirty="0" err="1"/>
              <a:t>Cette</a:t>
            </a:r>
            <a:r>
              <a:rPr lang="nl-BE" sz="1200" dirty="0"/>
              <a:t> </a:t>
            </a:r>
            <a:r>
              <a:rPr lang="nl-BE" sz="1200" dirty="0" err="1"/>
              <a:t>proportion</a:t>
            </a:r>
            <a:r>
              <a:rPr lang="nl-BE" sz="1200" dirty="0"/>
              <a:t> </a:t>
            </a:r>
            <a:r>
              <a:rPr lang="nl-BE" sz="1200" dirty="0" err="1"/>
              <a:t>grimpe</a:t>
            </a:r>
            <a:r>
              <a:rPr lang="nl-BE" sz="1200" dirty="0"/>
              <a:t> à 95% pour les </a:t>
            </a:r>
            <a:r>
              <a:rPr lang="nl-BE" sz="1200" dirty="0" err="1"/>
              <a:t>très</a:t>
            </a:r>
            <a:r>
              <a:rPr lang="nl-BE" sz="1200" dirty="0"/>
              <a:t> </a:t>
            </a:r>
            <a:r>
              <a:rPr lang="nl-BE" sz="1200" dirty="0" err="1"/>
              <a:t>engagés</a:t>
            </a:r>
            <a:r>
              <a:rPr lang="nl-BE" sz="1200" dirty="0"/>
              <a:t>.</a:t>
            </a:r>
          </a:p>
          <a:p>
            <a:pPr lvl="1"/>
            <a:endParaRPr lang="nl-BE" sz="1200" dirty="0"/>
          </a:p>
          <a:p>
            <a:pPr lvl="1"/>
            <a:endParaRPr lang="nl-BE" sz="1200" dirty="0"/>
          </a:p>
          <a:p>
            <a:pPr lvl="1"/>
            <a:r>
              <a:rPr lang="nl-BE" sz="1200" dirty="0" err="1"/>
              <a:t>Proportion</a:t>
            </a:r>
            <a:r>
              <a:rPr lang="nl-BE" sz="1200" dirty="0"/>
              <a:t> plus </a:t>
            </a:r>
            <a:r>
              <a:rPr lang="nl-BE" sz="1200" dirty="0" err="1"/>
              <a:t>faible</a:t>
            </a:r>
            <a:r>
              <a:rPr lang="nl-BE" sz="1200" dirty="0"/>
              <a:t> </a:t>
            </a:r>
            <a:r>
              <a:rPr lang="nl-BE" sz="1200" dirty="0" err="1"/>
              <a:t>chez</a:t>
            </a:r>
            <a:r>
              <a:rPr lang="nl-BE" sz="1200" dirty="0"/>
              <a:t> les </a:t>
            </a:r>
            <a:r>
              <a:rPr lang="nl-BE" sz="1200" dirty="0" err="1"/>
              <a:t>jeunes</a:t>
            </a:r>
            <a:r>
              <a:rPr lang="nl-BE" sz="1200" dirty="0"/>
              <a:t> </a:t>
            </a:r>
            <a:r>
              <a:rPr lang="nl-BE" sz="1200" dirty="0" err="1"/>
              <a:t>ayant</a:t>
            </a:r>
            <a:r>
              <a:rPr lang="nl-BE" sz="1200" dirty="0"/>
              <a:t> au maximum </a:t>
            </a:r>
            <a:r>
              <a:rPr lang="nl-BE" sz="1200" dirty="0" err="1"/>
              <a:t>un</a:t>
            </a:r>
            <a:r>
              <a:rPr lang="nl-BE" sz="1200" dirty="0"/>
              <a:t> </a:t>
            </a:r>
            <a:r>
              <a:rPr lang="nl-BE" sz="1200" dirty="0" err="1"/>
              <a:t>diplôme</a:t>
            </a:r>
            <a:r>
              <a:rPr lang="nl-BE" sz="1200" dirty="0"/>
              <a:t> du secondaire inférieur (50%)</a:t>
            </a:r>
          </a:p>
        </p:txBody>
      </p:sp>
    </p:spTree>
    <p:extLst>
      <p:ext uri="{BB962C8B-B14F-4D97-AF65-F5344CB8AC3E}">
        <p14:creationId xmlns:p14="http://schemas.microsoft.com/office/powerpoint/2010/main" val="3499067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1DE19B9-4D27-5382-A82F-2E60C40F28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Engagement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CD1C6007-9427-E95C-8C39-357B17767C3D}"/>
              </a:ext>
            </a:extLst>
          </p:cNvPr>
          <p:cNvSpPr txBox="1"/>
          <p:nvPr/>
        </p:nvSpPr>
        <p:spPr>
          <a:xfrm>
            <a:off x="865453" y="1274815"/>
            <a:ext cx="7801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Avez-vous déjà : Enfreint la loi de manière non-violente pour dénoncer une chose avec laquelle vous n'êtes pas d´accord </a:t>
            </a:r>
          </a:p>
        </p:txBody>
      </p:sp>
      <p:pic>
        <p:nvPicPr>
          <p:cNvPr id="3" name="Image 2">
            <a:extLst>
              <a:ext uri="{FF2B5EF4-FFF2-40B4-BE49-F238E27FC236}">
                <a16:creationId xmlns:a16="http://schemas.microsoft.com/office/drawing/2014/main" id="{E04BD61F-6527-66EC-245C-92DD1E41CB27}"/>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9" name="ZoneTexte 8">
            <a:extLst>
              <a:ext uri="{FF2B5EF4-FFF2-40B4-BE49-F238E27FC236}">
                <a16:creationId xmlns:a16="http://schemas.microsoft.com/office/drawing/2014/main" id="{22E23DAE-2C78-709A-51C1-4C07B8A0D388}"/>
              </a:ext>
            </a:extLst>
          </p:cNvPr>
          <p:cNvSpPr txBox="1"/>
          <p:nvPr/>
        </p:nvSpPr>
        <p:spPr>
          <a:xfrm>
            <a:off x="7403691" y="2133780"/>
            <a:ext cx="4589756" cy="1938992"/>
          </a:xfrm>
          <a:prstGeom prst="rect">
            <a:avLst/>
          </a:prstGeom>
          <a:noFill/>
        </p:spPr>
        <p:txBody>
          <a:bodyPr wrap="square" rtlCol="0">
            <a:spAutoFit/>
          </a:bodyPr>
          <a:lstStyle/>
          <a:p>
            <a:r>
              <a:rPr lang="nl-BE" sz="1200" dirty="0" err="1"/>
              <a:t>Proportion</a:t>
            </a:r>
            <a:r>
              <a:rPr lang="nl-BE" sz="1200" dirty="0"/>
              <a:t> plus forte de </a:t>
            </a:r>
            <a:r>
              <a:rPr lang="nl-BE" sz="1200" dirty="0" err="1"/>
              <a:t>jeunes</a:t>
            </a:r>
            <a:r>
              <a:rPr lang="nl-BE" sz="1200" dirty="0"/>
              <a:t> </a:t>
            </a:r>
            <a:r>
              <a:rPr lang="nl-BE" sz="1200" dirty="0" err="1"/>
              <a:t>ayant</a:t>
            </a:r>
            <a:r>
              <a:rPr lang="nl-BE" sz="1200" dirty="0"/>
              <a:t> déjà </a:t>
            </a:r>
            <a:r>
              <a:rPr lang="nl-BE" sz="1200" dirty="0" err="1"/>
              <a:t>enfreint</a:t>
            </a:r>
            <a:r>
              <a:rPr lang="nl-BE" sz="1200" dirty="0"/>
              <a:t> la </a:t>
            </a:r>
            <a:r>
              <a:rPr lang="nl-BE" sz="1200" dirty="0" err="1"/>
              <a:t>loi</a:t>
            </a:r>
            <a:r>
              <a:rPr lang="nl-BE" sz="1200" dirty="0"/>
              <a:t> de </a:t>
            </a:r>
            <a:r>
              <a:rPr lang="nl-BE" sz="1200" dirty="0" err="1"/>
              <a:t>manière</a:t>
            </a:r>
            <a:r>
              <a:rPr lang="nl-BE" sz="1200" dirty="0"/>
              <a:t> non-violente pour </a:t>
            </a:r>
            <a:r>
              <a:rPr lang="nl-BE" sz="1200" dirty="0" err="1"/>
              <a:t>dénoncer</a:t>
            </a:r>
            <a:r>
              <a:rPr lang="nl-BE" sz="1200" dirty="0"/>
              <a:t> </a:t>
            </a:r>
            <a:r>
              <a:rPr lang="nl-BE" sz="1200" dirty="0" err="1"/>
              <a:t>une</a:t>
            </a:r>
            <a:r>
              <a:rPr lang="nl-BE" sz="1200" dirty="0"/>
              <a:t> chose </a:t>
            </a:r>
            <a:r>
              <a:rPr lang="nl-BE" sz="1200" dirty="0" err="1"/>
              <a:t>avec</a:t>
            </a:r>
            <a:r>
              <a:rPr lang="nl-BE" sz="1200" dirty="0"/>
              <a:t> </a:t>
            </a:r>
            <a:r>
              <a:rPr lang="nl-BE" sz="1200" dirty="0" err="1"/>
              <a:t>laquelle</a:t>
            </a:r>
            <a:r>
              <a:rPr lang="nl-BE" sz="1200" dirty="0"/>
              <a:t> </a:t>
            </a:r>
            <a:r>
              <a:rPr lang="nl-BE" sz="1200" dirty="0" err="1"/>
              <a:t>ils</a:t>
            </a:r>
            <a:r>
              <a:rPr lang="nl-BE" sz="1200" dirty="0"/>
              <a:t> </a:t>
            </a:r>
            <a:r>
              <a:rPr lang="nl-BE" sz="1200" dirty="0" err="1"/>
              <a:t>ou</a:t>
            </a:r>
            <a:r>
              <a:rPr lang="nl-BE" sz="1200" dirty="0"/>
              <a:t> </a:t>
            </a:r>
            <a:r>
              <a:rPr lang="nl-BE" sz="1200" dirty="0" err="1"/>
              <a:t>elles</a:t>
            </a:r>
            <a:r>
              <a:rPr lang="nl-BE" sz="1200" dirty="0"/>
              <a:t> </a:t>
            </a:r>
            <a:r>
              <a:rPr lang="nl-BE" sz="1200" dirty="0" err="1"/>
              <a:t>n’étaient</a:t>
            </a:r>
            <a:r>
              <a:rPr lang="nl-BE" sz="1200" dirty="0"/>
              <a:t> pas </a:t>
            </a:r>
            <a:r>
              <a:rPr lang="nl-BE" sz="1200" dirty="0" err="1"/>
              <a:t>d’accord</a:t>
            </a:r>
            <a:r>
              <a:rPr lang="nl-BE" sz="1200" dirty="0"/>
              <a:t> :</a:t>
            </a:r>
          </a:p>
          <a:p>
            <a:pPr marL="628650" lvl="1" indent="-171450">
              <a:buFont typeface="Wingdings" panose="05000000000000000000" pitchFamily="2" charset="2"/>
              <a:buChar char="§"/>
            </a:pPr>
            <a:r>
              <a:rPr lang="nl-BE" sz="1200" dirty="0" err="1"/>
              <a:t>Chez</a:t>
            </a:r>
            <a:r>
              <a:rPr lang="nl-BE" sz="1200" dirty="0"/>
              <a:t> les Neet (24%) </a:t>
            </a:r>
          </a:p>
          <a:p>
            <a:pPr marL="628650" lvl="1"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ayant</a:t>
            </a:r>
            <a:r>
              <a:rPr lang="nl-BE" sz="1200" dirty="0"/>
              <a:t> des </a:t>
            </a:r>
            <a:r>
              <a:rPr lang="nl-BE" sz="1200" dirty="0" err="1"/>
              <a:t>difficultés</a:t>
            </a:r>
            <a:r>
              <a:rPr lang="nl-BE" sz="1200" dirty="0"/>
              <a:t> </a:t>
            </a:r>
            <a:r>
              <a:rPr lang="nl-BE" sz="1200" dirty="0" err="1"/>
              <a:t>financières</a:t>
            </a:r>
            <a:r>
              <a:rPr lang="nl-BE" sz="1200" dirty="0"/>
              <a:t> (21%) que </a:t>
            </a:r>
            <a:r>
              <a:rPr lang="nl-BE" sz="1200" dirty="0" err="1"/>
              <a:t>chez</a:t>
            </a:r>
            <a:r>
              <a:rPr lang="nl-BE" sz="1200" dirty="0"/>
              <a:t> les </a:t>
            </a:r>
            <a:r>
              <a:rPr lang="nl-BE" sz="1200" dirty="0" err="1"/>
              <a:t>jeunes</a:t>
            </a:r>
            <a:r>
              <a:rPr lang="nl-BE" sz="1200" dirty="0"/>
              <a:t> </a:t>
            </a:r>
            <a:r>
              <a:rPr lang="nl-BE" sz="1200" dirty="0" err="1"/>
              <a:t>ayant</a:t>
            </a:r>
            <a:r>
              <a:rPr lang="nl-BE" sz="1200" dirty="0"/>
              <a:t> </a:t>
            </a:r>
            <a:r>
              <a:rPr lang="nl-BE" sz="1200" dirty="0" err="1"/>
              <a:t>une</a:t>
            </a:r>
            <a:r>
              <a:rPr lang="nl-BE" sz="1200" dirty="0"/>
              <a:t> </a:t>
            </a:r>
            <a:r>
              <a:rPr lang="nl-BE" sz="1200" dirty="0" err="1"/>
              <a:t>situation</a:t>
            </a:r>
            <a:r>
              <a:rPr lang="nl-BE" sz="1200" dirty="0"/>
              <a:t> </a:t>
            </a:r>
            <a:r>
              <a:rPr lang="nl-BE" sz="1200" dirty="0" err="1"/>
              <a:t>financière</a:t>
            </a:r>
            <a:r>
              <a:rPr lang="nl-BE" sz="1200" dirty="0"/>
              <a:t> moyenne (13%)</a:t>
            </a:r>
          </a:p>
          <a:p>
            <a:pPr lvl="1"/>
            <a:endParaRPr lang="nl-BE" sz="1200" dirty="0"/>
          </a:p>
          <a:p>
            <a:pPr lvl="1"/>
            <a:r>
              <a:rPr lang="nl-BE" sz="1200" dirty="0" err="1"/>
              <a:t>Cette</a:t>
            </a:r>
            <a:r>
              <a:rPr lang="nl-BE" sz="1200" dirty="0"/>
              <a:t> </a:t>
            </a:r>
            <a:r>
              <a:rPr lang="nl-BE" sz="1200" dirty="0" err="1"/>
              <a:t>proportion</a:t>
            </a:r>
            <a:r>
              <a:rPr lang="nl-BE" sz="1200" dirty="0"/>
              <a:t> </a:t>
            </a:r>
            <a:r>
              <a:rPr lang="nl-BE" sz="1200" dirty="0" err="1"/>
              <a:t>grimpe</a:t>
            </a:r>
            <a:r>
              <a:rPr lang="nl-BE" sz="1200" dirty="0"/>
              <a:t> à 53% </a:t>
            </a:r>
            <a:r>
              <a:rPr lang="nl-BE" sz="1200" dirty="0" err="1"/>
              <a:t>chez</a:t>
            </a:r>
            <a:r>
              <a:rPr lang="nl-BE" sz="1200" dirty="0"/>
              <a:t> les </a:t>
            </a:r>
            <a:r>
              <a:rPr lang="nl-BE" sz="1200" dirty="0" err="1"/>
              <a:t>jeunes</a:t>
            </a:r>
            <a:r>
              <a:rPr lang="nl-BE" sz="1200" dirty="0"/>
              <a:t> </a:t>
            </a:r>
            <a:r>
              <a:rPr lang="nl-BE" sz="1200" dirty="0" err="1"/>
              <a:t>très</a:t>
            </a:r>
            <a:r>
              <a:rPr lang="nl-BE" sz="1200" dirty="0"/>
              <a:t> </a:t>
            </a:r>
            <a:r>
              <a:rPr lang="nl-BE" sz="1200" dirty="0" err="1"/>
              <a:t>engagé·e·s</a:t>
            </a:r>
            <a:r>
              <a:rPr lang="nl-BE" sz="1200" dirty="0"/>
              <a:t>. </a:t>
            </a:r>
          </a:p>
          <a:p>
            <a:pPr lvl="1"/>
            <a:endParaRPr lang="nl-BE" sz="1200" dirty="0"/>
          </a:p>
        </p:txBody>
      </p:sp>
    </p:spTree>
    <p:extLst>
      <p:ext uri="{BB962C8B-B14F-4D97-AF65-F5344CB8AC3E}">
        <p14:creationId xmlns:p14="http://schemas.microsoft.com/office/powerpoint/2010/main" val="449481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9976CDD1-BBAA-E650-6410-88EC0DB157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B059C9BC-5D3C-D444-BF6F-CE0792950894}"/>
              </a:ext>
            </a:extLst>
          </p:cNvPr>
          <p:cNvSpPr txBox="1">
            <a:spLocks/>
          </p:cNvSpPr>
          <p:nvPr/>
        </p:nvSpPr>
        <p:spPr>
          <a:xfrm>
            <a:off x="1630850" y="2574265"/>
            <a:ext cx="8930299" cy="1709470"/>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Les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priorités</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des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prochains</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gouvernements</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872815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3F7D2F4-04ED-91CE-33FA-0424A16406A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BCFF9F9-3444-80F1-D625-1DDDC1E52145}"/>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28A77A3D-C4B6-8B12-00DA-1CCBD91D806E}"/>
              </a:ext>
            </a:extLst>
          </p:cNvPr>
          <p:cNvSpPr txBox="1"/>
          <p:nvPr/>
        </p:nvSpPr>
        <p:spPr>
          <a:xfrm>
            <a:off x="865453" y="1274815"/>
            <a:ext cx="7801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Selon vous, quelles doivent être les priorités des prochains gouvernements ?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solidFill>
                  <a:srgbClr val="E31A1C"/>
                </a:solidFill>
                <a:latin typeface="Calibri" panose="020F0502020204030204"/>
              </a:rPr>
              <a:t>Question ouverte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9987E55E-B713-6E5E-E5F2-973EC524B3A4}"/>
              </a:ext>
            </a:extLst>
          </p:cNvPr>
          <p:cNvSpPr txBox="1"/>
          <p:nvPr/>
        </p:nvSpPr>
        <p:spPr>
          <a:xfrm>
            <a:off x="9159340" y="2723177"/>
            <a:ext cx="2577345" cy="1107996"/>
          </a:xfrm>
          <a:prstGeom prst="rect">
            <a:avLst/>
          </a:prstGeom>
          <a:noFill/>
        </p:spPr>
        <p:txBody>
          <a:bodyPr wrap="square">
            <a:spAutoFit/>
          </a:bodyPr>
          <a:lstStyle/>
          <a:p>
            <a:r>
              <a:rPr lang="nl-BE" sz="1100" dirty="0"/>
              <a:t>Top 5 des </a:t>
            </a:r>
            <a:r>
              <a:rPr lang="nl-BE" sz="1100" dirty="0" err="1"/>
              <a:t>priorités</a:t>
            </a:r>
            <a:r>
              <a:rPr lang="nl-BE" sz="1100" dirty="0"/>
              <a:t> les plus </a:t>
            </a:r>
            <a:r>
              <a:rPr lang="nl-BE" sz="1100" dirty="0" err="1"/>
              <a:t>mentionnées</a:t>
            </a:r>
            <a:r>
              <a:rPr lang="nl-BE" sz="1100" dirty="0"/>
              <a:t> :</a:t>
            </a:r>
          </a:p>
          <a:p>
            <a:pPr marL="171450" indent="-171450">
              <a:buFontTx/>
              <a:buChar char="-"/>
            </a:pPr>
            <a:r>
              <a:rPr lang="nl-BE" sz="1100" dirty="0" err="1"/>
              <a:t>Environnement</a:t>
            </a:r>
            <a:endParaRPr lang="nl-BE" sz="1100" dirty="0"/>
          </a:p>
          <a:p>
            <a:pPr marL="171450" indent="-171450">
              <a:buFontTx/>
              <a:buChar char="-"/>
            </a:pPr>
            <a:r>
              <a:rPr lang="nl-BE" sz="1100" dirty="0" err="1"/>
              <a:t>Inégalités</a:t>
            </a:r>
            <a:r>
              <a:rPr lang="nl-BE" sz="1100" dirty="0"/>
              <a:t> </a:t>
            </a:r>
            <a:r>
              <a:rPr lang="nl-BE" sz="1100" dirty="0" err="1"/>
              <a:t>sociales</a:t>
            </a:r>
            <a:endParaRPr lang="nl-BE" sz="1100" dirty="0"/>
          </a:p>
          <a:p>
            <a:pPr marL="171450" indent="-171450">
              <a:buFontTx/>
              <a:buChar char="-"/>
            </a:pPr>
            <a:r>
              <a:rPr lang="nl-BE" sz="1100" dirty="0"/>
              <a:t>Santé</a:t>
            </a:r>
          </a:p>
          <a:p>
            <a:pPr marL="171450" indent="-171450">
              <a:buFontTx/>
              <a:buChar char="-"/>
            </a:pPr>
            <a:r>
              <a:rPr lang="nl-BE" sz="1100" dirty="0" err="1"/>
              <a:t>Enseignement</a:t>
            </a:r>
            <a:endParaRPr lang="nl-BE" sz="1100" dirty="0"/>
          </a:p>
          <a:p>
            <a:pPr marL="171450" indent="-171450">
              <a:buFontTx/>
              <a:buChar char="-"/>
            </a:pPr>
            <a:r>
              <a:rPr lang="nl-BE" sz="1100" dirty="0" err="1"/>
              <a:t>Intérêt</a:t>
            </a:r>
            <a:r>
              <a:rPr lang="nl-BE" sz="1100" dirty="0"/>
              <a:t> des </a:t>
            </a:r>
            <a:r>
              <a:rPr lang="nl-BE" sz="1100" dirty="0" err="1"/>
              <a:t>jeunes</a:t>
            </a:r>
            <a:endParaRPr lang="nl-BE" sz="1100" dirty="0"/>
          </a:p>
        </p:txBody>
      </p:sp>
    </p:spTree>
    <p:extLst>
      <p:ext uri="{BB962C8B-B14F-4D97-AF65-F5344CB8AC3E}">
        <p14:creationId xmlns:p14="http://schemas.microsoft.com/office/powerpoint/2010/main" val="2593946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BCFF9F9-3444-80F1-D625-1DDDC1E52145}"/>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28A77A3D-C4B6-8B12-00DA-1CCBD91D806E}"/>
              </a:ext>
            </a:extLst>
          </p:cNvPr>
          <p:cNvSpPr txBox="1"/>
          <p:nvPr/>
        </p:nvSpPr>
        <p:spPr>
          <a:xfrm>
            <a:off x="865453" y="1185950"/>
            <a:ext cx="7801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Selon vous, quelles doivent être les priorités des prochains gouvernements ?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solidFill>
                  <a:srgbClr val="E31A1C"/>
                </a:solidFill>
                <a:latin typeface="Calibri" panose="020F0502020204030204"/>
              </a:rPr>
              <a:t>Question ouverte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04A668CE-9744-2FB4-43CB-F2F0C5A7720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1921146"/>
            <a:ext cx="7759700" cy="4800600"/>
          </a:xfrm>
          <a:prstGeom prst="rect">
            <a:avLst/>
          </a:prstGeom>
        </p:spPr>
      </p:pic>
      <p:sp>
        <p:nvSpPr>
          <p:cNvPr id="10" name="ZoneTexte 9">
            <a:extLst>
              <a:ext uri="{FF2B5EF4-FFF2-40B4-BE49-F238E27FC236}">
                <a16:creationId xmlns:a16="http://schemas.microsoft.com/office/drawing/2014/main" id="{4B43272A-0623-483B-6FF4-9C462724594F}"/>
              </a:ext>
            </a:extLst>
          </p:cNvPr>
          <p:cNvSpPr txBox="1"/>
          <p:nvPr/>
        </p:nvSpPr>
        <p:spPr>
          <a:xfrm>
            <a:off x="6893782" y="1457767"/>
            <a:ext cx="5298218" cy="1384995"/>
          </a:xfrm>
          <a:prstGeom prst="rect">
            <a:avLst/>
          </a:prstGeom>
          <a:solidFill>
            <a:srgbClr val="37B777"/>
          </a:solidFill>
        </p:spPr>
        <p:txBody>
          <a:bodyPr wrap="square" rtlCol="0">
            <a:spAutoFit/>
          </a:bodyPr>
          <a:lstStyle/>
          <a:p>
            <a:r>
              <a:rPr lang="nl-BE" sz="1050" dirty="0"/>
              <a:t>44% des </a:t>
            </a:r>
            <a:r>
              <a:rPr lang="nl-BE" sz="1050" dirty="0" err="1"/>
              <a:t>femmes</a:t>
            </a:r>
            <a:r>
              <a:rPr lang="nl-BE" sz="1050" dirty="0"/>
              <a:t>, 57% des “</a:t>
            </a:r>
            <a:r>
              <a:rPr lang="nl-BE" sz="1050" dirty="0" err="1"/>
              <a:t>aucune</a:t>
            </a:r>
            <a:r>
              <a:rPr lang="nl-BE" sz="1050" dirty="0"/>
              <a:t> des 2 </a:t>
            </a:r>
            <a:r>
              <a:rPr lang="nl-BE" sz="1050" dirty="0" err="1"/>
              <a:t>catégories</a:t>
            </a:r>
            <a:r>
              <a:rPr lang="nl-BE" sz="1050" dirty="0"/>
              <a:t>” ≠ 32% des </a:t>
            </a:r>
            <a:r>
              <a:rPr lang="nl-BE" sz="1050" dirty="0" err="1"/>
              <a:t>hommes</a:t>
            </a:r>
            <a:endParaRPr lang="nl-BE" sz="1050" dirty="0"/>
          </a:p>
          <a:p>
            <a:r>
              <a:rPr lang="nl-BE" sz="1050" dirty="0"/>
              <a:t>41% des 22-25 </a:t>
            </a:r>
            <a:r>
              <a:rPr lang="nl-BE" sz="1050" dirty="0" err="1"/>
              <a:t>ans</a:t>
            </a:r>
            <a:r>
              <a:rPr lang="nl-BE" sz="1050" dirty="0"/>
              <a:t> ≠ 35% des 18-21 </a:t>
            </a:r>
            <a:r>
              <a:rPr lang="nl-BE" sz="1050" dirty="0" err="1"/>
              <a:t>ans</a:t>
            </a:r>
            <a:endParaRPr lang="nl-BE" sz="1050" dirty="0"/>
          </a:p>
          <a:p>
            <a:r>
              <a:rPr lang="nl-BE" sz="1050" dirty="0"/>
              <a:t>42% des </a:t>
            </a:r>
            <a:r>
              <a:rPr lang="nl-BE" sz="1050" dirty="0" err="1"/>
              <a:t>étudiant·e·s</a:t>
            </a:r>
            <a:r>
              <a:rPr lang="nl-BE" sz="1050" dirty="0"/>
              <a:t> ≠ 23% des Neet</a:t>
            </a:r>
          </a:p>
          <a:p>
            <a:r>
              <a:rPr lang="nl-BE" sz="1050" dirty="0"/>
              <a:t>56% des </a:t>
            </a:r>
            <a:r>
              <a:rPr lang="nl-BE" sz="1050" dirty="0" err="1"/>
              <a:t>jeunes</a:t>
            </a:r>
            <a:r>
              <a:rPr lang="nl-BE" sz="1050" dirty="0"/>
              <a:t> </a:t>
            </a:r>
            <a:r>
              <a:rPr lang="nl-BE" sz="1050" dirty="0" err="1"/>
              <a:t>issu·e·s</a:t>
            </a:r>
            <a:r>
              <a:rPr lang="nl-BE" sz="1050" dirty="0"/>
              <a:t> </a:t>
            </a:r>
            <a:r>
              <a:rPr lang="nl-BE" sz="1050" dirty="0" err="1"/>
              <a:t>d’une</a:t>
            </a:r>
            <a:r>
              <a:rPr lang="nl-BE" sz="1050" dirty="0"/>
              <a:t> </a:t>
            </a:r>
            <a:r>
              <a:rPr lang="nl-BE" sz="1050" dirty="0" err="1"/>
              <a:t>famille</a:t>
            </a:r>
            <a:r>
              <a:rPr lang="nl-BE" sz="1050" dirty="0"/>
              <a:t> </a:t>
            </a:r>
            <a:r>
              <a:rPr lang="nl-BE" sz="1050" dirty="0" err="1"/>
              <a:t>aisée</a:t>
            </a:r>
            <a:r>
              <a:rPr lang="nl-BE" sz="1050" dirty="0"/>
              <a:t> (56%) ≠ modeste (32%)</a:t>
            </a:r>
          </a:p>
          <a:p>
            <a:r>
              <a:rPr lang="nl-BE" sz="1050" dirty="0"/>
              <a:t>49% des </a:t>
            </a:r>
            <a:r>
              <a:rPr lang="nl-BE" sz="1050" dirty="0" err="1"/>
              <a:t>jeunes</a:t>
            </a:r>
            <a:r>
              <a:rPr lang="nl-BE" sz="1050" dirty="0"/>
              <a:t> </a:t>
            </a:r>
            <a:r>
              <a:rPr lang="nl-BE" sz="1050" dirty="0" err="1"/>
              <a:t>ayant</a:t>
            </a:r>
            <a:r>
              <a:rPr lang="nl-BE" sz="1050" dirty="0"/>
              <a:t> </a:t>
            </a:r>
            <a:r>
              <a:rPr lang="nl-BE" sz="1050" dirty="0" err="1"/>
              <a:t>une</a:t>
            </a:r>
            <a:r>
              <a:rPr lang="nl-BE" sz="1050" dirty="0"/>
              <a:t> </a:t>
            </a:r>
            <a:r>
              <a:rPr lang="nl-BE" sz="1050" dirty="0" err="1"/>
              <a:t>aisance</a:t>
            </a:r>
            <a:r>
              <a:rPr lang="nl-BE" sz="1050" dirty="0"/>
              <a:t> </a:t>
            </a:r>
            <a:r>
              <a:rPr lang="nl-BE" sz="1050" dirty="0" err="1"/>
              <a:t>financière</a:t>
            </a:r>
            <a:r>
              <a:rPr lang="nl-BE" sz="1050" dirty="0"/>
              <a:t> ≠ 26% </a:t>
            </a:r>
            <a:r>
              <a:rPr lang="nl-BE" sz="1050" dirty="0" err="1"/>
              <a:t>ayant</a:t>
            </a:r>
            <a:r>
              <a:rPr lang="nl-BE" sz="1050" dirty="0"/>
              <a:t> des </a:t>
            </a:r>
            <a:r>
              <a:rPr lang="nl-BE" sz="1050" dirty="0" err="1"/>
              <a:t>difficultés</a:t>
            </a:r>
            <a:r>
              <a:rPr lang="nl-BE" sz="1050" dirty="0"/>
              <a:t> </a:t>
            </a:r>
            <a:r>
              <a:rPr lang="nl-BE" sz="1050" dirty="0" err="1"/>
              <a:t>financières</a:t>
            </a:r>
            <a:endParaRPr lang="nl-BE" sz="1050" dirty="0"/>
          </a:p>
          <a:p>
            <a:r>
              <a:rPr lang="nl-BE" sz="1050" dirty="0"/>
              <a:t>75% des </a:t>
            </a:r>
            <a:r>
              <a:rPr lang="nl-BE" sz="1050" dirty="0" err="1"/>
              <a:t>diplômé·e·s</a:t>
            </a:r>
            <a:r>
              <a:rPr lang="nl-BE" sz="1050" dirty="0"/>
              <a:t> </a:t>
            </a:r>
            <a:r>
              <a:rPr lang="nl-BE" sz="1050" dirty="0" err="1"/>
              <a:t>d’un</a:t>
            </a:r>
            <a:r>
              <a:rPr lang="nl-BE" sz="1050" dirty="0"/>
              <a:t> master, 46% </a:t>
            </a:r>
            <a:r>
              <a:rPr lang="nl-BE" sz="1050" dirty="0" err="1"/>
              <a:t>d’un</a:t>
            </a:r>
            <a:r>
              <a:rPr lang="nl-BE" sz="1050" dirty="0"/>
              <a:t> </a:t>
            </a:r>
            <a:r>
              <a:rPr lang="nl-BE" sz="1050" dirty="0" err="1"/>
              <a:t>bachelier</a:t>
            </a:r>
            <a:r>
              <a:rPr lang="nl-BE" sz="1050" dirty="0"/>
              <a:t> ≠ 25% </a:t>
            </a:r>
            <a:r>
              <a:rPr lang="nl-BE" sz="1050" dirty="0" err="1"/>
              <a:t>ayant</a:t>
            </a:r>
            <a:r>
              <a:rPr lang="nl-BE" sz="1050" dirty="0"/>
              <a:t> au maximum </a:t>
            </a:r>
            <a:r>
              <a:rPr lang="nl-BE" sz="1050" dirty="0" err="1"/>
              <a:t>un</a:t>
            </a:r>
            <a:r>
              <a:rPr lang="nl-BE" sz="1050" dirty="0"/>
              <a:t> </a:t>
            </a:r>
            <a:r>
              <a:rPr lang="nl-BE" sz="1050" dirty="0" err="1"/>
              <a:t>diplôme</a:t>
            </a:r>
            <a:r>
              <a:rPr lang="nl-BE" sz="1050" dirty="0"/>
              <a:t> du secondaire inférieur</a:t>
            </a:r>
          </a:p>
          <a:p>
            <a:r>
              <a:rPr lang="nl-BE" sz="1050" dirty="0"/>
              <a:t>50% des </a:t>
            </a:r>
            <a:r>
              <a:rPr lang="nl-BE" sz="1050" dirty="0" err="1"/>
              <a:t>engagé·e·s</a:t>
            </a:r>
            <a:r>
              <a:rPr lang="nl-BE" sz="1050" dirty="0"/>
              <a:t> ≠ 27% des pas </a:t>
            </a:r>
            <a:r>
              <a:rPr lang="nl-BE" sz="1050" dirty="0" err="1"/>
              <a:t>ou</a:t>
            </a:r>
            <a:r>
              <a:rPr lang="nl-BE" sz="1050" dirty="0"/>
              <a:t> </a:t>
            </a:r>
            <a:r>
              <a:rPr lang="nl-BE" sz="1050" dirty="0" err="1"/>
              <a:t>peu</a:t>
            </a:r>
            <a:r>
              <a:rPr lang="nl-BE" sz="1050" dirty="0"/>
              <a:t> </a:t>
            </a:r>
            <a:r>
              <a:rPr lang="nl-BE" sz="1050" dirty="0" err="1"/>
              <a:t>engagé·e·s</a:t>
            </a:r>
            <a:endParaRPr lang="fr-BE" sz="1050" dirty="0"/>
          </a:p>
        </p:txBody>
      </p:sp>
      <p:sp>
        <p:nvSpPr>
          <p:cNvPr id="13" name="ZoneTexte 12">
            <a:extLst>
              <a:ext uri="{FF2B5EF4-FFF2-40B4-BE49-F238E27FC236}">
                <a16:creationId xmlns:a16="http://schemas.microsoft.com/office/drawing/2014/main" id="{F951C73D-07E2-F767-04E5-2ABD547809EA}"/>
              </a:ext>
            </a:extLst>
          </p:cNvPr>
          <p:cNvSpPr txBox="1"/>
          <p:nvPr/>
        </p:nvSpPr>
        <p:spPr>
          <a:xfrm>
            <a:off x="6893781" y="2792550"/>
            <a:ext cx="5298217" cy="1223412"/>
          </a:xfrm>
          <a:prstGeom prst="rect">
            <a:avLst/>
          </a:prstGeom>
          <a:solidFill>
            <a:srgbClr val="F3B453"/>
          </a:solidFill>
        </p:spPr>
        <p:txBody>
          <a:bodyPr wrap="square" rtlCol="0">
            <a:spAutoFit/>
          </a:bodyPr>
          <a:lstStyle/>
          <a:p>
            <a:r>
              <a:rPr lang="nl-BE" sz="1050" dirty="0"/>
              <a:t>21% des </a:t>
            </a:r>
            <a:r>
              <a:rPr lang="nl-BE" sz="1050" dirty="0" err="1"/>
              <a:t>étudiant·e·s</a:t>
            </a:r>
            <a:r>
              <a:rPr lang="nl-BE" sz="1050" dirty="0"/>
              <a:t> ≠ 13% des </a:t>
            </a:r>
            <a:r>
              <a:rPr lang="nl-BE" sz="1050" dirty="0" err="1"/>
              <a:t>travailleurs·euses</a:t>
            </a:r>
            <a:r>
              <a:rPr lang="nl-BE" sz="1050" dirty="0"/>
              <a:t> et 10% des Neet</a:t>
            </a:r>
          </a:p>
          <a:p>
            <a:r>
              <a:rPr lang="nl-BE" sz="1050" dirty="0"/>
              <a:t>26% des </a:t>
            </a:r>
            <a:r>
              <a:rPr lang="nl-BE" sz="1050" dirty="0" err="1"/>
              <a:t>jeunes</a:t>
            </a:r>
            <a:r>
              <a:rPr lang="nl-BE" sz="1050" dirty="0"/>
              <a:t> </a:t>
            </a:r>
            <a:r>
              <a:rPr lang="nl-BE" sz="1050" dirty="0" err="1"/>
              <a:t>issu·e·s</a:t>
            </a:r>
            <a:r>
              <a:rPr lang="nl-BE" sz="1050" dirty="0"/>
              <a:t> </a:t>
            </a:r>
            <a:r>
              <a:rPr lang="nl-BE" sz="1050" dirty="0" err="1"/>
              <a:t>d’une</a:t>
            </a:r>
            <a:r>
              <a:rPr lang="nl-BE" sz="1050" dirty="0"/>
              <a:t> </a:t>
            </a:r>
            <a:r>
              <a:rPr lang="nl-BE" sz="1050" dirty="0" err="1"/>
              <a:t>famille</a:t>
            </a:r>
            <a:r>
              <a:rPr lang="nl-BE" sz="1050" dirty="0"/>
              <a:t> </a:t>
            </a:r>
            <a:r>
              <a:rPr lang="nl-BE" sz="1050" dirty="0" err="1"/>
              <a:t>aisée</a:t>
            </a:r>
            <a:r>
              <a:rPr lang="nl-BE" sz="1050" dirty="0"/>
              <a:t> (non-</a:t>
            </a:r>
            <a:r>
              <a:rPr lang="nl-BE" sz="1050" dirty="0" err="1"/>
              <a:t>significatif</a:t>
            </a:r>
            <a:r>
              <a:rPr lang="nl-BE" sz="1050" dirty="0"/>
              <a:t> : 15% </a:t>
            </a:r>
            <a:r>
              <a:rPr lang="nl-BE" sz="1050" dirty="0" err="1"/>
              <a:t>ayant</a:t>
            </a:r>
            <a:r>
              <a:rPr lang="nl-BE" sz="1050" dirty="0"/>
              <a:t> des </a:t>
            </a:r>
            <a:r>
              <a:rPr lang="nl-BE" sz="1050" dirty="0" err="1"/>
              <a:t>difficultés</a:t>
            </a:r>
            <a:r>
              <a:rPr lang="nl-BE" sz="1050" dirty="0"/>
              <a:t> </a:t>
            </a:r>
            <a:r>
              <a:rPr lang="nl-BE" sz="1050" dirty="0" err="1"/>
              <a:t>financières</a:t>
            </a:r>
            <a:r>
              <a:rPr lang="nl-BE" sz="1050" dirty="0"/>
              <a:t>)</a:t>
            </a:r>
          </a:p>
          <a:p>
            <a:r>
              <a:rPr lang="nl-BE" sz="1050" dirty="0"/>
              <a:t>24% </a:t>
            </a:r>
            <a:r>
              <a:rPr lang="nl-BE" sz="1050" dirty="0" err="1"/>
              <a:t>ayant</a:t>
            </a:r>
            <a:r>
              <a:rPr lang="nl-BE" sz="1050" dirty="0"/>
              <a:t> </a:t>
            </a:r>
            <a:r>
              <a:rPr lang="nl-BE" sz="1050" dirty="0" err="1"/>
              <a:t>une</a:t>
            </a:r>
            <a:r>
              <a:rPr lang="nl-BE" sz="1050" dirty="0"/>
              <a:t> </a:t>
            </a:r>
            <a:r>
              <a:rPr lang="nl-BE" sz="1050" dirty="0" err="1"/>
              <a:t>aisance</a:t>
            </a:r>
            <a:r>
              <a:rPr lang="nl-BE" sz="1050" dirty="0"/>
              <a:t> </a:t>
            </a:r>
            <a:r>
              <a:rPr lang="nl-BE" sz="1050" dirty="0" err="1"/>
              <a:t>financière</a:t>
            </a:r>
            <a:endParaRPr lang="nl-BE" sz="1050" dirty="0"/>
          </a:p>
          <a:p>
            <a:r>
              <a:rPr lang="nl-BE" sz="1050" dirty="0"/>
              <a:t>32% </a:t>
            </a:r>
            <a:r>
              <a:rPr lang="nl-BE" sz="1050" dirty="0" err="1"/>
              <a:t>d’un</a:t>
            </a:r>
            <a:r>
              <a:rPr lang="nl-BE" sz="1050" dirty="0"/>
              <a:t> </a:t>
            </a:r>
            <a:r>
              <a:rPr lang="nl-BE" sz="1050" dirty="0" err="1"/>
              <a:t>bachelier</a:t>
            </a:r>
            <a:r>
              <a:rPr lang="nl-BE" sz="1050" dirty="0"/>
              <a:t> ≠ 16% secondaire supérieur, 14% </a:t>
            </a:r>
            <a:r>
              <a:rPr lang="nl-BE" sz="1050" dirty="0" err="1"/>
              <a:t>ayant</a:t>
            </a:r>
            <a:r>
              <a:rPr lang="nl-BE" sz="1050" dirty="0"/>
              <a:t> au maximum </a:t>
            </a:r>
            <a:r>
              <a:rPr lang="nl-BE" sz="1050" dirty="0" err="1"/>
              <a:t>un</a:t>
            </a:r>
            <a:r>
              <a:rPr lang="nl-BE" sz="1050" dirty="0"/>
              <a:t> </a:t>
            </a:r>
            <a:r>
              <a:rPr lang="nl-BE" sz="1050" dirty="0" err="1"/>
              <a:t>diplôme</a:t>
            </a:r>
            <a:r>
              <a:rPr lang="nl-BE" sz="1050" dirty="0"/>
              <a:t> du secondaire inférieur</a:t>
            </a:r>
          </a:p>
          <a:p>
            <a:r>
              <a:rPr lang="nl-BE" sz="1050" dirty="0"/>
              <a:t>26% des </a:t>
            </a:r>
            <a:r>
              <a:rPr lang="nl-BE" sz="1050" dirty="0" err="1"/>
              <a:t>engagé·e·s</a:t>
            </a:r>
            <a:r>
              <a:rPr lang="nl-BE" sz="1050" dirty="0"/>
              <a:t> ≠ 12% des pas </a:t>
            </a:r>
            <a:r>
              <a:rPr lang="nl-BE" sz="1050" dirty="0" err="1"/>
              <a:t>ou</a:t>
            </a:r>
            <a:r>
              <a:rPr lang="nl-BE" sz="1050" dirty="0"/>
              <a:t> </a:t>
            </a:r>
            <a:r>
              <a:rPr lang="nl-BE" sz="1050" dirty="0" err="1"/>
              <a:t>peu</a:t>
            </a:r>
            <a:r>
              <a:rPr lang="nl-BE" sz="1050" dirty="0"/>
              <a:t> </a:t>
            </a:r>
            <a:r>
              <a:rPr lang="nl-BE" sz="1050" dirty="0" err="1"/>
              <a:t>engagé·e·s</a:t>
            </a:r>
            <a:endParaRPr lang="fr-BE" sz="1050" dirty="0"/>
          </a:p>
        </p:txBody>
      </p:sp>
      <p:sp>
        <p:nvSpPr>
          <p:cNvPr id="14" name="ZoneTexte 13">
            <a:extLst>
              <a:ext uri="{FF2B5EF4-FFF2-40B4-BE49-F238E27FC236}">
                <a16:creationId xmlns:a16="http://schemas.microsoft.com/office/drawing/2014/main" id="{9D97ECD0-04AA-3BDF-63C9-A8E2C31ABDE5}"/>
              </a:ext>
            </a:extLst>
          </p:cNvPr>
          <p:cNvSpPr txBox="1"/>
          <p:nvPr/>
        </p:nvSpPr>
        <p:spPr>
          <a:xfrm>
            <a:off x="6893784" y="3786315"/>
            <a:ext cx="5298216" cy="1384995"/>
          </a:xfrm>
          <a:prstGeom prst="rect">
            <a:avLst/>
          </a:prstGeom>
          <a:solidFill>
            <a:srgbClr val="E4A198"/>
          </a:solidFill>
        </p:spPr>
        <p:txBody>
          <a:bodyPr wrap="square" rtlCol="0">
            <a:spAutoFit/>
          </a:bodyPr>
          <a:lstStyle/>
          <a:p>
            <a:r>
              <a:rPr lang="nl-BE" sz="1050" dirty="0" err="1"/>
              <a:t>Seulement</a:t>
            </a:r>
            <a:r>
              <a:rPr lang="nl-BE" sz="1050" dirty="0"/>
              <a:t> 12% des </a:t>
            </a:r>
            <a:r>
              <a:rPr lang="nl-BE" sz="1050" dirty="0" err="1"/>
              <a:t>hommes</a:t>
            </a:r>
            <a:endParaRPr lang="nl-BE" sz="1050" dirty="0"/>
          </a:p>
          <a:p>
            <a:r>
              <a:rPr lang="nl-BE" sz="1050" dirty="0"/>
              <a:t>11% des 18-21 </a:t>
            </a:r>
            <a:r>
              <a:rPr lang="nl-BE" sz="1050" dirty="0" err="1"/>
              <a:t>ans</a:t>
            </a:r>
            <a:r>
              <a:rPr lang="nl-BE" sz="1050" dirty="0"/>
              <a:t> ≠ 19% des 22-25ans</a:t>
            </a:r>
          </a:p>
          <a:p>
            <a:r>
              <a:rPr lang="nl-BE" sz="1050" dirty="0"/>
              <a:t>26% des </a:t>
            </a:r>
            <a:r>
              <a:rPr lang="nl-BE" sz="1050" dirty="0" err="1"/>
              <a:t>isolé·e·s</a:t>
            </a:r>
            <a:r>
              <a:rPr lang="nl-BE" sz="1050" dirty="0"/>
              <a:t> ≠ 5% des </a:t>
            </a:r>
            <a:r>
              <a:rPr lang="nl-BE" sz="1050" dirty="0" err="1"/>
              <a:t>jeunes</a:t>
            </a:r>
            <a:r>
              <a:rPr lang="nl-BE" sz="1050" dirty="0"/>
              <a:t> vivant en </a:t>
            </a:r>
            <a:r>
              <a:rPr lang="nl-BE" sz="1050" dirty="0" err="1"/>
              <a:t>colocation</a:t>
            </a:r>
            <a:endParaRPr lang="nl-BE" sz="1050" dirty="0"/>
          </a:p>
          <a:p>
            <a:r>
              <a:rPr lang="nl-BE" sz="1050" dirty="0" err="1"/>
              <a:t>Seulement</a:t>
            </a:r>
            <a:r>
              <a:rPr lang="nl-BE" sz="1050" dirty="0"/>
              <a:t> 7% des </a:t>
            </a:r>
            <a:r>
              <a:rPr lang="nl-BE" sz="1050" dirty="0" err="1"/>
              <a:t>jeunes</a:t>
            </a:r>
            <a:r>
              <a:rPr lang="nl-BE" sz="1050" dirty="0"/>
              <a:t> </a:t>
            </a:r>
            <a:r>
              <a:rPr lang="nl-BE" sz="1050" dirty="0" err="1"/>
              <a:t>issu·e·s</a:t>
            </a:r>
            <a:r>
              <a:rPr lang="nl-BE" sz="1050" dirty="0"/>
              <a:t> </a:t>
            </a:r>
            <a:r>
              <a:rPr lang="nl-BE" sz="1050" dirty="0" err="1"/>
              <a:t>d’une</a:t>
            </a:r>
            <a:r>
              <a:rPr lang="nl-BE" sz="1050" dirty="0"/>
              <a:t> </a:t>
            </a:r>
            <a:r>
              <a:rPr lang="nl-BE" sz="1050" dirty="0" err="1"/>
              <a:t>famille</a:t>
            </a:r>
            <a:r>
              <a:rPr lang="nl-BE" sz="1050" dirty="0"/>
              <a:t> </a:t>
            </a:r>
            <a:r>
              <a:rPr lang="nl-BE" sz="1050" dirty="0" err="1"/>
              <a:t>aisée</a:t>
            </a:r>
            <a:endParaRPr lang="nl-BE" sz="1050" dirty="0"/>
          </a:p>
          <a:p>
            <a:r>
              <a:rPr lang="nl-BE" sz="1050" dirty="0"/>
              <a:t>19% des </a:t>
            </a:r>
            <a:r>
              <a:rPr lang="nl-BE" sz="1050" dirty="0" err="1"/>
              <a:t>jeunes</a:t>
            </a:r>
            <a:r>
              <a:rPr lang="nl-BE" sz="1050" dirty="0"/>
              <a:t> </a:t>
            </a:r>
            <a:r>
              <a:rPr lang="nl-BE" sz="1050" dirty="0" err="1"/>
              <a:t>ayant</a:t>
            </a:r>
            <a:r>
              <a:rPr lang="nl-BE" sz="1050" dirty="0"/>
              <a:t> des </a:t>
            </a:r>
            <a:r>
              <a:rPr lang="nl-BE" sz="1050" dirty="0" err="1"/>
              <a:t>difficultés</a:t>
            </a:r>
            <a:r>
              <a:rPr lang="nl-BE" sz="1050" dirty="0"/>
              <a:t> </a:t>
            </a:r>
            <a:r>
              <a:rPr lang="nl-BE" sz="1050" dirty="0" err="1"/>
              <a:t>financières</a:t>
            </a:r>
            <a:r>
              <a:rPr lang="nl-BE" sz="1050" dirty="0"/>
              <a:t> ≠ </a:t>
            </a:r>
            <a:r>
              <a:rPr lang="nl-BE" sz="1050" dirty="0" err="1"/>
              <a:t>aisance</a:t>
            </a:r>
            <a:r>
              <a:rPr lang="nl-BE" sz="1050" dirty="0"/>
              <a:t> </a:t>
            </a:r>
            <a:r>
              <a:rPr lang="nl-BE" sz="1050" dirty="0" err="1"/>
              <a:t>financière</a:t>
            </a:r>
            <a:r>
              <a:rPr lang="nl-BE" sz="1050" dirty="0"/>
              <a:t> (8%)</a:t>
            </a:r>
          </a:p>
          <a:p>
            <a:r>
              <a:rPr lang="nl-BE" sz="1050" dirty="0"/>
              <a:t>24% des </a:t>
            </a:r>
            <a:r>
              <a:rPr lang="nl-BE" sz="1050" dirty="0" err="1"/>
              <a:t>diplômé·e·s</a:t>
            </a:r>
            <a:r>
              <a:rPr lang="nl-BE" sz="1050" dirty="0"/>
              <a:t> </a:t>
            </a:r>
            <a:r>
              <a:rPr lang="nl-BE" sz="1050" dirty="0" err="1"/>
              <a:t>d’un</a:t>
            </a:r>
            <a:r>
              <a:rPr lang="nl-BE" sz="1050" dirty="0"/>
              <a:t> </a:t>
            </a:r>
            <a:r>
              <a:rPr lang="nl-BE" sz="1050" dirty="0" err="1"/>
              <a:t>bachelier</a:t>
            </a:r>
            <a:r>
              <a:rPr lang="nl-BE" sz="1050" dirty="0"/>
              <a:t> </a:t>
            </a:r>
          </a:p>
          <a:p>
            <a:r>
              <a:rPr lang="fr-BE" sz="1050" dirty="0"/>
              <a:t>26% des jeunes qui se sentent très souvent </a:t>
            </a:r>
            <a:r>
              <a:rPr lang="fr-BE" sz="1050" dirty="0" err="1"/>
              <a:t>anxieux·ses</a:t>
            </a:r>
            <a:r>
              <a:rPr lang="fr-BE" sz="1050" dirty="0"/>
              <a:t>, </a:t>
            </a:r>
            <a:r>
              <a:rPr lang="fr-BE" sz="1050" dirty="0" err="1"/>
              <a:t>angoissé·e·s</a:t>
            </a:r>
            <a:r>
              <a:rPr lang="fr-BE" sz="1050" dirty="0"/>
              <a:t> voire en dépression </a:t>
            </a:r>
            <a:r>
              <a:rPr lang="nl-BE" sz="1050" dirty="0"/>
              <a:t>≠ de </a:t>
            </a:r>
            <a:r>
              <a:rPr lang="nl-BE" sz="1050" dirty="0" err="1"/>
              <a:t>temps</a:t>
            </a:r>
            <a:r>
              <a:rPr lang="nl-BE" sz="1050" dirty="0"/>
              <a:t> en </a:t>
            </a:r>
            <a:r>
              <a:rPr lang="nl-BE" sz="1050" dirty="0" err="1"/>
              <a:t>temps</a:t>
            </a:r>
            <a:r>
              <a:rPr lang="nl-BE" sz="1050" dirty="0"/>
              <a:t> </a:t>
            </a:r>
            <a:r>
              <a:rPr lang="nl-BE" sz="1050" dirty="0" err="1"/>
              <a:t>anxieux·ses</a:t>
            </a:r>
            <a:r>
              <a:rPr lang="nl-BE" sz="1050" dirty="0"/>
              <a:t> (11%) et </a:t>
            </a:r>
            <a:r>
              <a:rPr lang="nl-BE" sz="1050" dirty="0" err="1"/>
              <a:t>rarement</a:t>
            </a:r>
            <a:r>
              <a:rPr lang="nl-BE" sz="1050" dirty="0"/>
              <a:t> </a:t>
            </a:r>
            <a:r>
              <a:rPr lang="nl-BE" sz="1050" dirty="0" err="1"/>
              <a:t>anxieux·ses</a:t>
            </a:r>
            <a:r>
              <a:rPr lang="nl-BE" sz="1050" dirty="0"/>
              <a:t> (10%)</a:t>
            </a:r>
            <a:endParaRPr lang="fr-BE" sz="1050" dirty="0"/>
          </a:p>
        </p:txBody>
      </p:sp>
      <p:sp>
        <p:nvSpPr>
          <p:cNvPr id="16" name="ZoneTexte 15">
            <a:extLst>
              <a:ext uri="{FF2B5EF4-FFF2-40B4-BE49-F238E27FC236}">
                <a16:creationId xmlns:a16="http://schemas.microsoft.com/office/drawing/2014/main" id="{C64A8C6A-1347-9C60-F4B6-8A01ADFCE35B}"/>
              </a:ext>
            </a:extLst>
          </p:cNvPr>
          <p:cNvSpPr txBox="1"/>
          <p:nvPr/>
        </p:nvSpPr>
        <p:spPr>
          <a:xfrm>
            <a:off x="6893781" y="5126305"/>
            <a:ext cx="5298219" cy="900246"/>
          </a:xfrm>
          <a:prstGeom prst="rect">
            <a:avLst/>
          </a:prstGeom>
          <a:solidFill>
            <a:srgbClr val="A4AABC"/>
          </a:solidFill>
        </p:spPr>
        <p:txBody>
          <a:bodyPr wrap="square" rtlCol="0">
            <a:spAutoFit/>
          </a:bodyPr>
          <a:lstStyle/>
          <a:p>
            <a:r>
              <a:rPr lang="nl-BE" sz="1050" dirty="0"/>
              <a:t>18% des </a:t>
            </a:r>
            <a:r>
              <a:rPr lang="nl-BE" sz="1050" dirty="0" err="1"/>
              <a:t>Bruxellois·es</a:t>
            </a:r>
            <a:r>
              <a:rPr lang="nl-BE" sz="1050" dirty="0"/>
              <a:t> ≠ 13% des </a:t>
            </a:r>
            <a:r>
              <a:rPr lang="nl-BE" sz="1050" dirty="0" err="1"/>
              <a:t>Wallon·ne·s</a:t>
            </a:r>
            <a:endParaRPr lang="nl-BE" sz="1050" dirty="0"/>
          </a:p>
          <a:p>
            <a:r>
              <a:rPr lang="nl-BE" sz="1050" dirty="0"/>
              <a:t>16% des </a:t>
            </a:r>
            <a:r>
              <a:rPr lang="nl-BE" sz="1050" dirty="0" err="1"/>
              <a:t>étudiant·e·s</a:t>
            </a:r>
            <a:r>
              <a:rPr lang="nl-BE" sz="1050" dirty="0"/>
              <a:t> ≠ 9% des </a:t>
            </a:r>
            <a:r>
              <a:rPr lang="nl-BE" sz="1050" dirty="0" err="1"/>
              <a:t>travailleurs·euses</a:t>
            </a:r>
            <a:r>
              <a:rPr lang="nl-BE" sz="1050" dirty="0"/>
              <a:t>		25% </a:t>
            </a:r>
            <a:r>
              <a:rPr lang="nl-BE" sz="1050" dirty="0" err="1"/>
              <a:t>chez</a:t>
            </a:r>
            <a:r>
              <a:rPr lang="nl-BE" sz="1050" dirty="0"/>
              <a:t> les </a:t>
            </a:r>
            <a:r>
              <a:rPr lang="nl-BE" sz="1050" dirty="0" err="1"/>
              <a:t>isolé·e·s</a:t>
            </a:r>
            <a:endParaRPr lang="nl-BE" sz="1050" dirty="0"/>
          </a:p>
          <a:p>
            <a:r>
              <a:rPr lang="nl-BE" sz="1050" dirty="0"/>
              <a:t>17% des </a:t>
            </a:r>
            <a:r>
              <a:rPr lang="nl-BE" sz="1050" dirty="0" err="1"/>
              <a:t>jeunes</a:t>
            </a:r>
            <a:r>
              <a:rPr lang="nl-BE" sz="1050" dirty="0"/>
              <a:t> </a:t>
            </a:r>
            <a:r>
              <a:rPr lang="nl-BE" sz="1050" dirty="0" err="1"/>
              <a:t>n’ayant</a:t>
            </a:r>
            <a:r>
              <a:rPr lang="nl-BE" sz="1050" dirty="0"/>
              <a:t> ni </a:t>
            </a:r>
            <a:r>
              <a:rPr lang="nl-BE" sz="1050" dirty="0" err="1"/>
              <a:t>difficultés</a:t>
            </a:r>
            <a:r>
              <a:rPr lang="nl-BE" sz="1050" dirty="0"/>
              <a:t> ni </a:t>
            </a:r>
            <a:r>
              <a:rPr lang="nl-BE" sz="1050" dirty="0" err="1"/>
              <a:t>aisance</a:t>
            </a:r>
            <a:r>
              <a:rPr lang="nl-BE" sz="1050" dirty="0"/>
              <a:t> </a:t>
            </a:r>
            <a:r>
              <a:rPr lang="nl-BE" sz="1050" dirty="0" err="1"/>
              <a:t>financières</a:t>
            </a:r>
            <a:r>
              <a:rPr lang="nl-BE" sz="1050" dirty="0"/>
              <a:t> ≠ 11% </a:t>
            </a:r>
            <a:r>
              <a:rPr lang="nl-BE" sz="1050" dirty="0" err="1"/>
              <a:t>ayant</a:t>
            </a:r>
            <a:r>
              <a:rPr lang="nl-BE" sz="1050" dirty="0"/>
              <a:t> </a:t>
            </a:r>
            <a:r>
              <a:rPr lang="nl-BE" sz="1050" dirty="0" err="1"/>
              <a:t>une</a:t>
            </a:r>
            <a:r>
              <a:rPr lang="nl-BE" sz="1050" dirty="0"/>
              <a:t> </a:t>
            </a:r>
            <a:r>
              <a:rPr lang="nl-BE" sz="1050" dirty="0" err="1"/>
              <a:t>aisance</a:t>
            </a:r>
            <a:r>
              <a:rPr lang="nl-BE" sz="1050" dirty="0"/>
              <a:t> </a:t>
            </a:r>
            <a:r>
              <a:rPr lang="nl-BE" sz="1050" dirty="0" err="1"/>
              <a:t>financière</a:t>
            </a:r>
            <a:endParaRPr lang="nl-BE" sz="1050" dirty="0"/>
          </a:p>
          <a:p>
            <a:r>
              <a:rPr lang="nl-BE" sz="1050" dirty="0"/>
              <a:t>20% des </a:t>
            </a:r>
            <a:r>
              <a:rPr lang="nl-BE" sz="1050" dirty="0" err="1"/>
              <a:t>diplômé·e·s</a:t>
            </a:r>
            <a:r>
              <a:rPr lang="nl-BE" sz="1050" dirty="0"/>
              <a:t> </a:t>
            </a:r>
            <a:r>
              <a:rPr lang="nl-BE" sz="1050" dirty="0" err="1"/>
              <a:t>d’un</a:t>
            </a:r>
            <a:r>
              <a:rPr lang="nl-BE" sz="1050" dirty="0"/>
              <a:t> </a:t>
            </a:r>
            <a:r>
              <a:rPr lang="nl-BE" sz="1050" dirty="0" err="1"/>
              <a:t>bachelier</a:t>
            </a:r>
            <a:r>
              <a:rPr lang="nl-BE" sz="1050" dirty="0"/>
              <a:t> ≠ 7% de </a:t>
            </a:r>
            <a:r>
              <a:rPr lang="nl-BE" sz="1050" dirty="0" err="1"/>
              <a:t>celles</a:t>
            </a:r>
            <a:r>
              <a:rPr lang="nl-BE" sz="1050" dirty="0"/>
              <a:t> et </a:t>
            </a:r>
            <a:r>
              <a:rPr lang="nl-BE" sz="1050" dirty="0" err="1"/>
              <a:t>ceux</a:t>
            </a:r>
            <a:r>
              <a:rPr lang="nl-BE" sz="1050" dirty="0"/>
              <a:t> </a:t>
            </a:r>
            <a:r>
              <a:rPr lang="nl-BE" sz="1050" dirty="0" err="1"/>
              <a:t>ayant</a:t>
            </a:r>
            <a:r>
              <a:rPr lang="nl-BE" sz="1050" dirty="0"/>
              <a:t> au maximum </a:t>
            </a:r>
            <a:r>
              <a:rPr lang="nl-BE" sz="1050" dirty="0" err="1"/>
              <a:t>un</a:t>
            </a:r>
            <a:r>
              <a:rPr lang="nl-BE" sz="1050" dirty="0"/>
              <a:t> </a:t>
            </a:r>
            <a:r>
              <a:rPr lang="nl-BE" sz="1050" dirty="0" err="1"/>
              <a:t>diplôme</a:t>
            </a:r>
            <a:r>
              <a:rPr lang="nl-BE" sz="1050" dirty="0"/>
              <a:t> du sec. inf.</a:t>
            </a:r>
            <a:endParaRPr lang="fr-BE" sz="1050" dirty="0"/>
          </a:p>
        </p:txBody>
      </p:sp>
      <p:sp>
        <p:nvSpPr>
          <p:cNvPr id="17" name="ZoneTexte 16">
            <a:extLst>
              <a:ext uri="{FF2B5EF4-FFF2-40B4-BE49-F238E27FC236}">
                <a16:creationId xmlns:a16="http://schemas.microsoft.com/office/drawing/2014/main" id="{4E095EE4-208F-CE8E-75B3-4ACEC4128A16}"/>
              </a:ext>
            </a:extLst>
          </p:cNvPr>
          <p:cNvSpPr txBox="1"/>
          <p:nvPr/>
        </p:nvSpPr>
        <p:spPr>
          <a:xfrm>
            <a:off x="6893781" y="5957283"/>
            <a:ext cx="5298219" cy="900246"/>
          </a:xfrm>
          <a:prstGeom prst="rect">
            <a:avLst/>
          </a:prstGeom>
          <a:solidFill>
            <a:srgbClr val="A4B4D4"/>
          </a:solidFill>
        </p:spPr>
        <p:txBody>
          <a:bodyPr wrap="square" rtlCol="0">
            <a:spAutoFit/>
          </a:bodyPr>
          <a:lstStyle/>
          <a:p>
            <a:r>
              <a:rPr lang="nl-BE" sz="1050" dirty="0"/>
              <a:t>17% des </a:t>
            </a:r>
            <a:r>
              <a:rPr lang="nl-BE" sz="1050" dirty="0" err="1"/>
              <a:t>Bruxellois·es</a:t>
            </a:r>
            <a:r>
              <a:rPr lang="nl-BE" sz="1050" dirty="0"/>
              <a:t> ≠ 11% des </a:t>
            </a:r>
            <a:r>
              <a:rPr lang="fr-BE" sz="1050" dirty="0" err="1"/>
              <a:t>Wallon·ne·s</a:t>
            </a:r>
            <a:r>
              <a:rPr lang="fr-BE" sz="1050" dirty="0"/>
              <a:t> </a:t>
            </a:r>
          </a:p>
          <a:p>
            <a:r>
              <a:rPr lang="nl-BE" sz="1050" dirty="0"/>
              <a:t>17% des </a:t>
            </a:r>
            <a:r>
              <a:rPr lang="nl-BE" sz="1050" dirty="0" err="1"/>
              <a:t>jeunes</a:t>
            </a:r>
            <a:r>
              <a:rPr lang="nl-BE" sz="1050" dirty="0"/>
              <a:t> </a:t>
            </a:r>
            <a:r>
              <a:rPr lang="nl-BE" sz="1050" dirty="0" err="1"/>
              <a:t>issu·e·s</a:t>
            </a:r>
            <a:r>
              <a:rPr lang="nl-BE" sz="1050" dirty="0"/>
              <a:t> </a:t>
            </a:r>
            <a:r>
              <a:rPr lang="nl-BE" sz="1050" dirty="0" err="1"/>
              <a:t>d’une</a:t>
            </a:r>
            <a:r>
              <a:rPr lang="nl-BE" sz="1050" dirty="0"/>
              <a:t> </a:t>
            </a:r>
            <a:r>
              <a:rPr lang="nl-BE" sz="1050" dirty="0" err="1"/>
              <a:t>famille</a:t>
            </a:r>
            <a:r>
              <a:rPr lang="nl-BE" sz="1050" dirty="0"/>
              <a:t> modeste</a:t>
            </a:r>
          </a:p>
          <a:p>
            <a:r>
              <a:rPr lang="nl-BE" sz="1050" dirty="0"/>
              <a:t>17% des </a:t>
            </a:r>
            <a:r>
              <a:rPr lang="nl-BE" sz="1050" dirty="0" err="1"/>
              <a:t>jeunes</a:t>
            </a:r>
            <a:r>
              <a:rPr lang="nl-BE" sz="1050" dirty="0"/>
              <a:t> </a:t>
            </a:r>
            <a:r>
              <a:rPr lang="nl-BE" sz="1050" dirty="0" err="1"/>
              <a:t>ayant</a:t>
            </a:r>
            <a:r>
              <a:rPr lang="nl-BE" sz="1050" dirty="0"/>
              <a:t> des </a:t>
            </a:r>
            <a:r>
              <a:rPr lang="nl-BE" sz="1050" dirty="0" err="1"/>
              <a:t>difficultés</a:t>
            </a:r>
            <a:r>
              <a:rPr lang="nl-BE" sz="1050" dirty="0"/>
              <a:t> </a:t>
            </a:r>
            <a:r>
              <a:rPr lang="nl-BE" sz="1050" dirty="0" err="1"/>
              <a:t>financières</a:t>
            </a:r>
            <a:r>
              <a:rPr lang="nl-BE" sz="1050" dirty="0"/>
              <a:t> ≠ 9% </a:t>
            </a:r>
            <a:r>
              <a:rPr lang="nl-BE" sz="1050" dirty="0" err="1"/>
              <a:t>ayant</a:t>
            </a:r>
            <a:r>
              <a:rPr lang="nl-BE" sz="1050" dirty="0"/>
              <a:t> </a:t>
            </a:r>
            <a:r>
              <a:rPr lang="nl-BE" sz="1050" dirty="0" err="1"/>
              <a:t>une</a:t>
            </a:r>
            <a:r>
              <a:rPr lang="nl-BE" sz="1050" dirty="0"/>
              <a:t> </a:t>
            </a:r>
            <a:r>
              <a:rPr lang="nl-BE" sz="1050" dirty="0" err="1"/>
              <a:t>aisance</a:t>
            </a:r>
            <a:r>
              <a:rPr lang="nl-BE" sz="1050" dirty="0"/>
              <a:t> </a:t>
            </a:r>
            <a:r>
              <a:rPr lang="nl-BE" sz="1050" dirty="0" err="1"/>
              <a:t>financière</a:t>
            </a:r>
            <a:endParaRPr lang="nl-BE" sz="1050" dirty="0"/>
          </a:p>
          <a:p>
            <a:r>
              <a:rPr lang="nl-BE" sz="1050" dirty="0" err="1"/>
              <a:t>Seulement</a:t>
            </a:r>
            <a:r>
              <a:rPr lang="nl-BE" sz="1050" dirty="0"/>
              <a:t> 8% des </a:t>
            </a:r>
            <a:r>
              <a:rPr lang="nl-BE" sz="1050" dirty="0" err="1"/>
              <a:t>jeunes</a:t>
            </a:r>
            <a:r>
              <a:rPr lang="nl-BE" sz="1050" dirty="0"/>
              <a:t> </a:t>
            </a:r>
            <a:r>
              <a:rPr lang="nl-BE" sz="1050" dirty="0" err="1"/>
              <a:t>ayant</a:t>
            </a:r>
            <a:r>
              <a:rPr lang="nl-BE" sz="1050" dirty="0"/>
              <a:t> au maximum </a:t>
            </a:r>
            <a:r>
              <a:rPr lang="nl-BE" sz="1050" dirty="0" err="1"/>
              <a:t>un</a:t>
            </a:r>
            <a:r>
              <a:rPr lang="nl-BE" sz="1050" dirty="0"/>
              <a:t> </a:t>
            </a:r>
            <a:r>
              <a:rPr lang="nl-BE" sz="1050" dirty="0" err="1"/>
              <a:t>diplôme</a:t>
            </a:r>
            <a:r>
              <a:rPr lang="nl-BE" sz="1050" dirty="0"/>
              <a:t> du sec. inf.</a:t>
            </a:r>
          </a:p>
          <a:p>
            <a:r>
              <a:rPr lang="nl-BE" sz="1050" dirty="0"/>
              <a:t>16% des </a:t>
            </a:r>
            <a:r>
              <a:rPr lang="nl-BE" sz="1050" dirty="0" err="1"/>
              <a:t>jeunes</a:t>
            </a:r>
            <a:r>
              <a:rPr lang="nl-BE" sz="1050" dirty="0"/>
              <a:t> </a:t>
            </a:r>
            <a:r>
              <a:rPr lang="nl-BE" sz="1050" dirty="0" err="1"/>
              <a:t>engagé·e·s</a:t>
            </a:r>
            <a:r>
              <a:rPr lang="nl-BE" sz="1050" dirty="0"/>
              <a:t> ≠ 10% des </a:t>
            </a:r>
            <a:r>
              <a:rPr lang="nl-BE" sz="1050" dirty="0" err="1"/>
              <a:t>jeunes</a:t>
            </a:r>
            <a:r>
              <a:rPr lang="nl-BE" sz="1050" dirty="0"/>
              <a:t> pas </a:t>
            </a:r>
            <a:r>
              <a:rPr lang="nl-BE" sz="1050" dirty="0" err="1"/>
              <a:t>ou</a:t>
            </a:r>
            <a:r>
              <a:rPr lang="nl-BE" sz="1050" dirty="0"/>
              <a:t> </a:t>
            </a:r>
            <a:r>
              <a:rPr lang="nl-BE" sz="1050" dirty="0" err="1"/>
              <a:t>peu</a:t>
            </a:r>
            <a:r>
              <a:rPr lang="nl-BE" sz="1050" dirty="0"/>
              <a:t> </a:t>
            </a:r>
            <a:r>
              <a:rPr lang="nl-BE" sz="1050" dirty="0" err="1"/>
              <a:t>engagé·e·s</a:t>
            </a:r>
            <a:r>
              <a:rPr lang="nl-BE" sz="1050" dirty="0"/>
              <a:t>  </a:t>
            </a:r>
            <a:endParaRPr lang="fr-BE" sz="1050" dirty="0"/>
          </a:p>
        </p:txBody>
      </p:sp>
      <p:cxnSp>
        <p:nvCxnSpPr>
          <p:cNvPr id="20" name="Connecteur droit avec flèche 19">
            <a:extLst>
              <a:ext uri="{FF2B5EF4-FFF2-40B4-BE49-F238E27FC236}">
                <a16:creationId xmlns:a16="http://schemas.microsoft.com/office/drawing/2014/main" id="{851B3A39-A2E5-E874-D65B-9D0AFBE0384B}"/>
              </a:ext>
            </a:extLst>
          </p:cNvPr>
          <p:cNvCxnSpPr/>
          <p:nvPr/>
        </p:nvCxnSpPr>
        <p:spPr>
          <a:xfrm>
            <a:off x="6702950" y="2218013"/>
            <a:ext cx="190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18F5046-5199-DDAF-EE17-11B37D217616}"/>
              </a:ext>
            </a:extLst>
          </p:cNvPr>
          <p:cNvCxnSpPr>
            <a:cxnSpLocks/>
          </p:cNvCxnSpPr>
          <p:nvPr/>
        </p:nvCxnSpPr>
        <p:spPr>
          <a:xfrm>
            <a:off x="4333461" y="2521310"/>
            <a:ext cx="2560320" cy="879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CB2B9196-F36E-1C1D-6642-95315A01BC5F}"/>
              </a:ext>
            </a:extLst>
          </p:cNvPr>
          <p:cNvCxnSpPr>
            <a:cxnSpLocks/>
          </p:cNvCxnSpPr>
          <p:nvPr/>
        </p:nvCxnSpPr>
        <p:spPr>
          <a:xfrm>
            <a:off x="3879850" y="2672964"/>
            <a:ext cx="3013929" cy="1737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91CA1E95-E6F7-B033-E857-9CBD83CCF8B3}"/>
              </a:ext>
            </a:extLst>
          </p:cNvPr>
          <p:cNvCxnSpPr>
            <a:cxnSpLocks/>
          </p:cNvCxnSpPr>
          <p:nvPr/>
        </p:nvCxnSpPr>
        <p:spPr>
          <a:xfrm>
            <a:off x="3816626" y="2842511"/>
            <a:ext cx="3077153" cy="24686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D16EFFF-1BB3-351A-10EC-3B214F709407}"/>
              </a:ext>
            </a:extLst>
          </p:cNvPr>
          <p:cNvCxnSpPr>
            <a:cxnSpLocks/>
          </p:cNvCxnSpPr>
          <p:nvPr/>
        </p:nvCxnSpPr>
        <p:spPr>
          <a:xfrm>
            <a:off x="3644320" y="2969638"/>
            <a:ext cx="3249459" cy="315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675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BCFF9F9-3444-80F1-D625-1DDDC1E52145}"/>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28A77A3D-C4B6-8B12-00DA-1CCBD91D806E}"/>
              </a:ext>
            </a:extLst>
          </p:cNvPr>
          <p:cNvSpPr txBox="1"/>
          <p:nvPr/>
        </p:nvSpPr>
        <p:spPr>
          <a:xfrm>
            <a:off x="865453" y="1185950"/>
            <a:ext cx="78017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rPr>
              <a:t>Selon vous, quelles doivent être les priorités des prochains gouvernements ?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solidFill>
                  <a:srgbClr val="E31A1C"/>
                </a:solidFill>
                <a:latin typeface="Calibri" panose="020F0502020204030204"/>
              </a:rPr>
              <a:t>Question ouverte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04A668CE-9744-2FB4-43CB-F2F0C5A7720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1921146"/>
            <a:ext cx="7759700" cy="4800600"/>
          </a:xfrm>
          <a:prstGeom prst="rect">
            <a:avLst/>
          </a:prstGeom>
        </p:spPr>
      </p:pic>
      <p:sp>
        <p:nvSpPr>
          <p:cNvPr id="10" name="ZoneTexte 9">
            <a:extLst>
              <a:ext uri="{FF2B5EF4-FFF2-40B4-BE49-F238E27FC236}">
                <a16:creationId xmlns:a16="http://schemas.microsoft.com/office/drawing/2014/main" id="{4B43272A-0623-483B-6FF4-9C462724594F}"/>
              </a:ext>
            </a:extLst>
          </p:cNvPr>
          <p:cNvSpPr txBox="1"/>
          <p:nvPr/>
        </p:nvSpPr>
        <p:spPr>
          <a:xfrm>
            <a:off x="6893782" y="2290478"/>
            <a:ext cx="5298218" cy="938719"/>
          </a:xfrm>
          <a:prstGeom prst="rect">
            <a:avLst/>
          </a:prstGeom>
          <a:solidFill>
            <a:srgbClr val="F7E35E"/>
          </a:solidFill>
        </p:spPr>
        <p:txBody>
          <a:bodyPr wrap="square" rtlCol="0">
            <a:spAutoFit/>
          </a:bodyPr>
          <a:lstStyle/>
          <a:p>
            <a:r>
              <a:rPr lang="nl-BE" sz="1100" dirty="0" err="1"/>
              <a:t>Proportion</a:t>
            </a:r>
            <a:r>
              <a:rPr lang="nl-BE" sz="1100" dirty="0"/>
              <a:t> plus forte :</a:t>
            </a:r>
          </a:p>
          <a:p>
            <a:pPr marL="171450" indent="-171450">
              <a:buFontTx/>
              <a:buChar char="-"/>
            </a:pPr>
            <a:r>
              <a:rPr lang="nl-BE" sz="1100" dirty="0" err="1"/>
              <a:t>Chez</a:t>
            </a:r>
            <a:r>
              <a:rPr lang="nl-BE" sz="1100" dirty="0"/>
              <a:t> les 18-21 </a:t>
            </a:r>
            <a:r>
              <a:rPr lang="nl-BE" sz="1100" dirty="0" err="1"/>
              <a:t>ans</a:t>
            </a:r>
            <a:r>
              <a:rPr lang="nl-BE" sz="1100" dirty="0"/>
              <a:t> (29%) que </a:t>
            </a:r>
            <a:r>
              <a:rPr lang="nl-BE" sz="1100" dirty="0" err="1"/>
              <a:t>chez</a:t>
            </a:r>
            <a:r>
              <a:rPr lang="nl-BE" sz="1100" dirty="0"/>
              <a:t> les 22-25 </a:t>
            </a:r>
            <a:r>
              <a:rPr lang="nl-BE" sz="1100" dirty="0" err="1"/>
              <a:t>ans</a:t>
            </a:r>
            <a:r>
              <a:rPr lang="nl-BE" sz="1100" dirty="0"/>
              <a:t> (17%)</a:t>
            </a:r>
          </a:p>
          <a:p>
            <a:pPr marL="171450" indent="-171450">
              <a:buFontTx/>
              <a:buChar char="-"/>
            </a:pPr>
            <a:r>
              <a:rPr lang="nl-BE" sz="1100" dirty="0" err="1"/>
              <a:t>Chez</a:t>
            </a:r>
            <a:r>
              <a:rPr lang="nl-BE" sz="1100" dirty="0"/>
              <a:t> les </a:t>
            </a:r>
            <a:r>
              <a:rPr lang="nl-BE" sz="1100" dirty="0" err="1"/>
              <a:t>jeunes</a:t>
            </a:r>
            <a:r>
              <a:rPr lang="nl-BE" sz="1100" dirty="0"/>
              <a:t> </a:t>
            </a:r>
            <a:r>
              <a:rPr lang="nl-BE" sz="1100" dirty="0" err="1"/>
              <a:t>ayant</a:t>
            </a:r>
            <a:r>
              <a:rPr lang="nl-BE" sz="1100" dirty="0"/>
              <a:t> au maximum </a:t>
            </a:r>
            <a:r>
              <a:rPr lang="nl-BE" sz="1100" dirty="0" err="1"/>
              <a:t>un</a:t>
            </a:r>
            <a:r>
              <a:rPr lang="nl-BE" sz="1100" dirty="0"/>
              <a:t> </a:t>
            </a:r>
            <a:r>
              <a:rPr lang="nl-BE" sz="1100" dirty="0" err="1"/>
              <a:t>diplôme</a:t>
            </a:r>
            <a:r>
              <a:rPr lang="nl-BE" sz="1100" dirty="0"/>
              <a:t> du secondaire inférieur (37%) que les </a:t>
            </a:r>
            <a:r>
              <a:rPr lang="nl-BE" sz="1100" dirty="0" err="1"/>
              <a:t>jeunes</a:t>
            </a:r>
            <a:r>
              <a:rPr lang="nl-BE" sz="1100" dirty="0"/>
              <a:t> </a:t>
            </a:r>
            <a:r>
              <a:rPr lang="nl-BE" sz="1100" dirty="0" err="1"/>
              <a:t>dipômés</a:t>
            </a:r>
            <a:r>
              <a:rPr lang="nl-BE" sz="1100" dirty="0"/>
              <a:t> </a:t>
            </a:r>
            <a:r>
              <a:rPr lang="nl-BE" sz="1100" dirty="0" err="1"/>
              <a:t>d’un</a:t>
            </a:r>
            <a:r>
              <a:rPr lang="nl-BE" sz="1100" dirty="0"/>
              <a:t> </a:t>
            </a:r>
            <a:r>
              <a:rPr lang="nl-BE" sz="1100" dirty="0" err="1"/>
              <a:t>bachelier</a:t>
            </a:r>
            <a:r>
              <a:rPr lang="nl-BE" sz="1100" dirty="0"/>
              <a:t> (16%) </a:t>
            </a:r>
            <a:r>
              <a:rPr lang="nl-BE" sz="1100" dirty="0" err="1"/>
              <a:t>ou</a:t>
            </a:r>
            <a:r>
              <a:rPr lang="nl-BE" sz="1100" dirty="0"/>
              <a:t> </a:t>
            </a:r>
            <a:r>
              <a:rPr lang="nl-BE" sz="1100" dirty="0" err="1"/>
              <a:t>d’un</a:t>
            </a:r>
            <a:r>
              <a:rPr lang="nl-BE" sz="1100" dirty="0"/>
              <a:t> master (3%)</a:t>
            </a:r>
          </a:p>
          <a:p>
            <a:pPr marL="171450" indent="-171450">
              <a:buFontTx/>
              <a:buChar char="-"/>
            </a:pPr>
            <a:r>
              <a:rPr lang="nl-BE" sz="1100" dirty="0" err="1"/>
              <a:t>Chez</a:t>
            </a:r>
            <a:r>
              <a:rPr lang="nl-BE" sz="1100" dirty="0"/>
              <a:t> les </a:t>
            </a:r>
            <a:r>
              <a:rPr lang="nl-BE" sz="1100" dirty="0" err="1"/>
              <a:t>jeunes</a:t>
            </a:r>
            <a:r>
              <a:rPr lang="nl-BE" sz="1100" dirty="0"/>
              <a:t> pas </a:t>
            </a:r>
            <a:r>
              <a:rPr lang="nl-BE" sz="1100" dirty="0" err="1"/>
              <a:t>ou</a:t>
            </a:r>
            <a:r>
              <a:rPr lang="nl-BE" sz="1100" dirty="0"/>
              <a:t> </a:t>
            </a:r>
            <a:r>
              <a:rPr lang="nl-BE" sz="1100" dirty="0" err="1"/>
              <a:t>peu</a:t>
            </a:r>
            <a:r>
              <a:rPr lang="nl-BE" sz="1100" dirty="0"/>
              <a:t> </a:t>
            </a:r>
            <a:r>
              <a:rPr lang="nl-BE" sz="1100" dirty="0" err="1"/>
              <a:t>engagés</a:t>
            </a:r>
            <a:r>
              <a:rPr lang="nl-BE" sz="1100" dirty="0"/>
              <a:t> (34%) que les </a:t>
            </a:r>
            <a:r>
              <a:rPr lang="nl-BE" sz="1100" dirty="0" err="1"/>
              <a:t>engagés</a:t>
            </a:r>
            <a:r>
              <a:rPr lang="nl-BE" sz="1100" dirty="0"/>
              <a:t> (12%)</a:t>
            </a:r>
            <a:endParaRPr lang="fr-BE" sz="1100" dirty="0"/>
          </a:p>
        </p:txBody>
      </p:sp>
      <p:cxnSp>
        <p:nvCxnSpPr>
          <p:cNvPr id="20" name="Connecteur droit avec flèche 19">
            <a:extLst>
              <a:ext uri="{FF2B5EF4-FFF2-40B4-BE49-F238E27FC236}">
                <a16:creationId xmlns:a16="http://schemas.microsoft.com/office/drawing/2014/main" id="{851B3A39-A2E5-E874-D65B-9D0AFBE0384B}"/>
              </a:ext>
            </a:extLst>
          </p:cNvPr>
          <p:cNvCxnSpPr>
            <a:cxnSpLocks/>
          </p:cNvCxnSpPr>
          <p:nvPr/>
        </p:nvCxnSpPr>
        <p:spPr>
          <a:xfrm>
            <a:off x="4988450" y="2389463"/>
            <a:ext cx="1905329" cy="4640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520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2938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Echelle de 1 à 7.</a:t>
            </a:r>
          </a:p>
        </p:txBody>
      </p:sp>
      <p:sp>
        <p:nvSpPr>
          <p:cNvPr id="9" name="ZoneTexte 8">
            <a:extLst>
              <a:ext uri="{FF2B5EF4-FFF2-40B4-BE49-F238E27FC236}">
                <a16:creationId xmlns:a16="http://schemas.microsoft.com/office/drawing/2014/main" id="{157BCA67-D129-F227-6549-BBD28F5FCAE7}"/>
              </a:ext>
            </a:extLst>
          </p:cNvPr>
          <p:cNvSpPr txBox="1"/>
          <p:nvPr/>
        </p:nvSpPr>
        <p:spPr>
          <a:xfrm>
            <a:off x="9729926" y="2334827"/>
            <a:ext cx="2263521" cy="1015663"/>
          </a:xfrm>
          <a:prstGeom prst="rect">
            <a:avLst/>
          </a:prstGeom>
          <a:noFill/>
        </p:spPr>
        <p:txBody>
          <a:bodyPr wrap="square" rtlCol="0">
            <a:spAutoFit/>
          </a:bodyPr>
          <a:lstStyle/>
          <a:p>
            <a:r>
              <a:rPr lang="nl-BE" sz="1200" dirty="0"/>
              <a:t>Top 3 des </a:t>
            </a:r>
            <a:r>
              <a:rPr lang="nl-BE" sz="1200" dirty="0" err="1"/>
              <a:t>sujets</a:t>
            </a:r>
            <a:r>
              <a:rPr lang="nl-BE" sz="1200" dirty="0"/>
              <a:t> </a:t>
            </a:r>
            <a:r>
              <a:rPr lang="nl-BE" sz="1200" dirty="0" err="1"/>
              <a:t>indispensables</a:t>
            </a:r>
            <a:r>
              <a:rPr lang="nl-BE" sz="1200" dirty="0"/>
              <a:t> :</a:t>
            </a:r>
          </a:p>
          <a:p>
            <a:pPr marL="171450" indent="-171450">
              <a:buFontTx/>
              <a:buChar char="-"/>
            </a:pPr>
            <a:r>
              <a:rPr lang="nl-BE" sz="1200" dirty="0"/>
              <a:t>La santé (</a:t>
            </a:r>
            <a:r>
              <a:rPr lang="nl-BE" sz="1200" dirty="0" err="1"/>
              <a:t>dont</a:t>
            </a:r>
            <a:r>
              <a:rPr lang="nl-BE" sz="1200" dirty="0"/>
              <a:t> mentale)</a:t>
            </a:r>
          </a:p>
          <a:p>
            <a:pPr marL="171450" indent="-171450">
              <a:buFontTx/>
              <a:buChar char="-"/>
            </a:pPr>
            <a:r>
              <a:rPr lang="nl-BE" sz="1200" dirty="0" err="1"/>
              <a:t>L’accès</a:t>
            </a:r>
            <a:r>
              <a:rPr lang="nl-BE" sz="1200" dirty="0"/>
              <a:t> à </a:t>
            </a:r>
            <a:r>
              <a:rPr lang="nl-BE" sz="1200" dirty="0" err="1"/>
              <a:t>l’emploi</a:t>
            </a:r>
            <a:endParaRPr lang="nl-BE" sz="1200" dirty="0"/>
          </a:p>
          <a:p>
            <a:pPr marL="171450" indent="-171450">
              <a:buFontTx/>
              <a:buChar char="-"/>
            </a:pPr>
            <a:r>
              <a:rPr lang="nl-BE" sz="1200" dirty="0" err="1"/>
              <a:t>L’égalité</a:t>
            </a:r>
            <a:r>
              <a:rPr lang="nl-BE" sz="1200" dirty="0"/>
              <a:t> </a:t>
            </a:r>
            <a:r>
              <a:rPr lang="nl-BE" sz="1200" dirty="0" err="1"/>
              <a:t>entre</a:t>
            </a:r>
            <a:r>
              <a:rPr lang="nl-BE" sz="1200" dirty="0"/>
              <a:t> les </a:t>
            </a:r>
            <a:r>
              <a:rPr lang="nl-BE" sz="1200" dirty="0" err="1"/>
              <a:t>femmes</a:t>
            </a:r>
            <a:r>
              <a:rPr lang="nl-BE" sz="1200" dirty="0"/>
              <a:t> et les </a:t>
            </a:r>
            <a:r>
              <a:rPr lang="nl-BE" sz="1200" dirty="0" err="1"/>
              <a:t>hommes</a:t>
            </a:r>
            <a:endParaRPr lang="fr-BE" sz="1200" dirty="0"/>
          </a:p>
        </p:txBody>
      </p:sp>
      <p:sp>
        <p:nvSpPr>
          <p:cNvPr id="10" name="ZoneTexte 9">
            <a:extLst>
              <a:ext uri="{FF2B5EF4-FFF2-40B4-BE49-F238E27FC236}">
                <a16:creationId xmlns:a16="http://schemas.microsoft.com/office/drawing/2014/main" id="{DED7AEAD-1657-65E2-AF7F-1DC821C5C451}"/>
              </a:ext>
            </a:extLst>
          </p:cNvPr>
          <p:cNvSpPr txBox="1"/>
          <p:nvPr/>
        </p:nvSpPr>
        <p:spPr>
          <a:xfrm>
            <a:off x="9729926" y="4146434"/>
            <a:ext cx="2370338" cy="1200329"/>
          </a:xfrm>
          <a:prstGeom prst="rect">
            <a:avLst/>
          </a:prstGeom>
          <a:noFill/>
        </p:spPr>
        <p:txBody>
          <a:bodyPr wrap="square" rtlCol="0">
            <a:spAutoFit/>
          </a:bodyPr>
          <a:lstStyle/>
          <a:p>
            <a:r>
              <a:rPr lang="nl-BE" sz="1200" dirty="0"/>
              <a:t>Les 3 </a:t>
            </a:r>
            <a:r>
              <a:rPr lang="nl-BE" sz="1200" dirty="0" err="1"/>
              <a:t>sujets</a:t>
            </a:r>
            <a:r>
              <a:rPr lang="nl-BE" sz="1200" dirty="0"/>
              <a:t> </a:t>
            </a:r>
            <a:r>
              <a:rPr lang="nl-BE" sz="1200" dirty="0" err="1"/>
              <a:t>moins</a:t>
            </a:r>
            <a:r>
              <a:rPr lang="nl-BE" sz="1200" dirty="0"/>
              <a:t> </a:t>
            </a:r>
            <a:r>
              <a:rPr lang="nl-BE" sz="1200" dirty="0" err="1"/>
              <a:t>indispensables</a:t>
            </a:r>
            <a:r>
              <a:rPr lang="nl-BE" sz="1200" dirty="0"/>
              <a:t> :</a:t>
            </a:r>
          </a:p>
          <a:p>
            <a:pPr marL="171450" indent="-171450">
              <a:buFontTx/>
              <a:buChar char="-"/>
            </a:pPr>
            <a:r>
              <a:rPr lang="nl-BE" sz="1200" dirty="0" err="1"/>
              <a:t>L’immigration</a:t>
            </a:r>
            <a:endParaRPr lang="nl-BE" sz="1200" dirty="0"/>
          </a:p>
          <a:p>
            <a:pPr marL="171450" indent="-171450">
              <a:buFontTx/>
              <a:buChar char="-"/>
            </a:pPr>
            <a:r>
              <a:rPr lang="nl-BE" sz="1200" dirty="0"/>
              <a:t>Le soutien à la </a:t>
            </a:r>
            <a:r>
              <a:rPr lang="nl-BE" sz="1200" dirty="0" err="1"/>
              <a:t>création</a:t>
            </a:r>
            <a:r>
              <a:rPr lang="nl-BE" sz="1200" dirty="0"/>
              <a:t> </a:t>
            </a:r>
            <a:r>
              <a:rPr lang="nl-BE" sz="1200" dirty="0" err="1"/>
              <a:t>d’entreprise</a:t>
            </a:r>
            <a:endParaRPr lang="nl-BE" sz="1200" dirty="0"/>
          </a:p>
          <a:p>
            <a:pPr marL="171450" indent="-171450">
              <a:buFontTx/>
              <a:buChar char="-"/>
            </a:pPr>
            <a:r>
              <a:rPr lang="nl-BE" sz="1200" dirty="0"/>
              <a:t>Les </a:t>
            </a:r>
            <a:r>
              <a:rPr lang="nl-BE" sz="1200" dirty="0" err="1"/>
              <a:t>droits</a:t>
            </a:r>
            <a:r>
              <a:rPr lang="nl-BE" sz="1200" dirty="0"/>
              <a:t> des </a:t>
            </a:r>
            <a:r>
              <a:rPr lang="nl-BE" sz="1200" dirty="0" err="1"/>
              <a:t>personnes</a:t>
            </a:r>
            <a:r>
              <a:rPr lang="nl-BE" sz="1200" dirty="0"/>
              <a:t> LGBTQIA+</a:t>
            </a:r>
            <a:endParaRPr lang="fr-BE" sz="1200" dirty="0"/>
          </a:p>
        </p:txBody>
      </p:sp>
      <p:pic>
        <p:nvPicPr>
          <p:cNvPr id="11" name="Image 10">
            <a:extLst>
              <a:ext uri="{FF2B5EF4-FFF2-40B4-BE49-F238E27FC236}">
                <a16:creationId xmlns:a16="http://schemas.microsoft.com/office/drawing/2014/main" id="{007B525C-87FB-10F0-B17A-E82788502EA3}"/>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Tree>
    <p:extLst>
      <p:ext uri="{BB962C8B-B14F-4D97-AF65-F5344CB8AC3E}">
        <p14:creationId xmlns:p14="http://schemas.microsoft.com/office/powerpoint/2010/main" val="824147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2938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p>
        </p:txBody>
      </p:sp>
      <p:sp>
        <p:nvSpPr>
          <p:cNvPr id="9" name="ZoneTexte 8">
            <a:extLst>
              <a:ext uri="{FF2B5EF4-FFF2-40B4-BE49-F238E27FC236}">
                <a16:creationId xmlns:a16="http://schemas.microsoft.com/office/drawing/2014/main" id="{157BCA67-D129-F227-6549-BBD28F5FCAE7}"/>
              </a:ext>
            </a:extLst>
          </p:cNvPr>
          <p:cNvSpPr txBox="1"/>
          <p:nvPr/>
        </p:nvSpPr>
        <p:spPr>
          <a:xfrm>
            <a:off x="9729926" y="2334827"/>
            <a:ext cx="2263521" cy="1015663"/>
          </a:xfrm>
          <a:prstGeom prst="rect">
            <a:avLst/>
          </a:prstGeom>
          <a:noFill/>
        </p:spPr>
        <p:txBody>
          <a:bodyPr wrap="square" rtlCol="0">
            <a:spAutoFit/>
          </a:bodyPr>
          <a:lstStyle/>
          <a:p>
            <a:r>
              <a:rPr lang="nl-BE" sz="1200" dirty="0"/>
              <a:t>Top 3 des </a:t>
            </a:r>
            <a:r>
              <a:rPr lang="nl-BE" sz="1200" dirty="0" err="1"/>
              <a:t>sujets</a:t>
            </a:r>
            <a:r>
              <a:rPr lang="nl-BE" sz="1200" dirty="0"/>
              <a:t> </a:t>
            </a:r>
            <a:r>
              <a:rPr lang="nl-BE" sz="1200" dirty="0" err="1"/>
              <a:t>indispensables</a:t>
            </a:r>
            <a:r>
              <a:rPr lang="nl-BE" sz="1200" dirty="0"/>
              <a:t> :</a:t>
            </a:r>
          </a:p>
          <a:p>
            <a:pPr marL="171450" indent="-171450">
              <a:buFontTx/>
              <a:buChar char="-"/>
            </a:pPr>
            <a:r>
              <a:rPr lang="nl-BE" sz="1200" dirty="0"/>
              <a:t>La santé (</a:t>
            </a:r>
            <a:r>
              <a:rPr lang="nl-BE" sz="1200" dirty="0" err="1"/>
              <a:t>dont</a:t>
            </a:r>
            <a:r>
              <a:rPr lang="nl-BE" sz="1200" dirty="0"/>
              <a:t> mentale)</a:t>
            </a:r>
          </a:p>
          <a:p>
            <a:pPr marL="171450" indent="-171450">
              <a:buFontTx/>
              <a:buChar char="-"/>
            </a:pPr>
            <a:r>
              <a:rPr lang="nl-BE" sz="1200" dirty="0" err="1"/>
              <a:t>L’accès</a:t>
            </a:r>
            <a:r>
              <a:rPr lang="nl-BE" sz="1200" dirty="0"/>
              <a:t> à </a:t>
            </a:r>
            <a:r>
              <a:rPr lang="nl-BE" sz="1200" dirty="0" err="1"/>
              <a:t>l’emploi</a:t>
            </a:r>
            <a:endParaRPr lang="nl-BE" sz="1200" dirty="0"/>
          </a:p>
          <a:p>
            <a:pPr marL="171450" indent="-171450">
              <a:buFontTx/>
              <a:buChar char="-"/>
            </a:pPr>
            <a:r>
              <a:rPr lang="nl-BE" sz="1200" dirty="0" err="1"/>
              <a:t>L’égalité</a:t>
            </a:r>
            <a:r>
              <a:rPr lang="nl-BE" sz="1200" dirty="0"/>
              <a:t> </a:t>
            </a:r>
            <a:r>
              <a:rPr lang="nl-BE" sz="1200" dirty="0" err="1"/>
              <a:t>entre</a:t>
            </a:r>
            <a:r>
              <a:rPr lang="nl-BE" sz="1200" dirty="0"/>
              <a:t> les </a:t>
            </a:r>
            <a:r>
              <a:rPr lang="nl-BE" sz="1200" dirty="0" err="1"/>
              <a:t>femmes</a:t>
            </a:r>
            <a:r>
              <a:rPr lang="nl-BE" sz="1200" dirty="0"/>
              <a:t> et les </a:t>
            </a:r>
            <a:r>
              <a:rPr lang="nl-BE" sz="1200" dirty="0" err="1"/>
              <a:t>hommes</a:t>
            </a:r>
            <a:endParaRPr lang="fr-BE" sz="1200" dirty="0"/>
          </a:p>
        </p:txBody>
      </p:sp>
      <p:sp>
        <p:nvSpPr>
          <p:cNvPr id="10" name="ZoneTexte 9">
            <a:extLst>
              <a:ext uri="{FF2B5EF4-FFF2-40B4-BE49-F238E27FC236}">
                <a16:creationId xmlns:a16="http://schemas.microsoft.com/office/drawing/2014/main" id="{DED7AEAD-1657-65E2-AF7F-1DC821C5C451}"/>
              </a:ext>
            </a:extLst>
          </p:cNvPr>
          <p:cNvSpPr txBox="1"/>
          <p:nvPr/>
        </p:nvSpPr>
        <p:spPr>
          <a:xfrm>
            <a:off x="9729926" y="4146434"/>
            <a:ext cx="2370338" cy="1200329"/>
          </a:xfrm>
          <a:prstGeom prst="rect">
            <a:avLst/>
          </a:prstGeom>
          <a:noFill/>
        </p:spPr>
        <p:txBody>
          <a:bodyPr wrap="square" rtlCol="0">
            <a:spAutoFit/>
          </a:bodyPr>
          <a:lstStyle/>
          <a:p>
            <a:r>
              <a:rPr lang="nl-BE" sz="1200" dirty="0"/>
              <a:t>Les 3 </a:t>
            </a:r>
            <a:r>
              <a:rPr lang="nl-BE" sz="1200" dirty="0" err="1"/>
              <a:t>sujets</a:t>
            </a:r>
            <a:r>
              <a:rPr lang="nl-BE" sz="1200" dirty="0"/>
              <a:t> </a:t>
            </a:r>
            <a:r>
              <a:rPr lang="nl-BE" sz="1200" dirty="0" err="1"/>
              <a:t>moins</a:t>
            </a:r>
            <a:r>
              <a:rPr lang="nl-BE" sz="1200" dirty="0"/>
              <a:t> </a:t>
            </a:r>
            <a:r>
              <a:rPr lang="nl-BE" sz="1200" dirty="0" err="1"/>
              <a:t>indispensables</a:t>
            </a:r>
            <a:r>
              <a:rPr lang="nl-BE" sz="1200" dirty="0"/>
              <a:t> :</a:t>
            </a:r>
          </a:p>
          <a:p>
            <a:pPr marL="171450" indent="-171450">
              <a:buFontTx/>
              <a:buChar char="-"/>
            </a:pPr>
            <a:r>
              <a:rPr lang="nl-BE" sz="1200" dirty="0" err="1"/>
              <a:t>L’immigration</a:t>
            </a:r>
            <a:endParaRPr lang="nl-BE" sz="1200" dirty="0"/>
          </a:p>
          <a:p>
            <a:pPr marL="171450" indent="-171450">
              <a:buFontTx/>
              <a:buChar char="-"/>
            </a:pPr>
            <a:r>
              <a:rPr lang="nl-BE" sz="1200" dirty="0"/>
              <a:t>Le soutien à la </a:t>
            </a:r>
            <a:r>
              <a:rPr lang="nl-BE" sz="1200" dirty="0" err="1"/>
              <a:t>création</a:t>
            </a:r>
            <a:r>
              <a:rPr lang="nl-BE" sz="1200" dirty="0"/>
              <a:t> </a:t>
            </a:r>
            <a:r>
              <a:rPr lang="nl-BE" sz="1200" dirty="0" err="1"/>
              <a:t>d’entreprise</a:t>
            </a:r>
            <a:endParaRPr lang="nl-BE" sz="1200" dirty="0"/>
          </a:p>
          <a:p>
            <a:pPr marL="171450" indent="-171450">
              <a:buFontTx/>
              <a:buChar char="-"/>
            </a:pPr>
            <a:r>
              <a:rPr lang="nl-BE" sz="1200" dirty="0"/>
              <a:t>Les </a:t>
            </a:r>
            <a:r>
              <a:rPr lang="nl-BE" sz="1200" dirty="0" err="1"/>
              <a:t>droits</a:t>
            </a:r>
            <a:r>
              <a:rPr lang="nl-BE" sz="1200" dirty="0"/>
              <a:t> des </a:t>
            </a:r>
            <a:r>
              <a:rPr lang="nl-BE" sz="1200" dirty="0" err="1"/>
              <a:t>personnes</a:t>
            </a:r>
            <a:r>
              <a:rPr lang="nl-BE" sz="1200" dirty="0"/>
              <a:t> LGBTQIA+</a:t>
            </a:r>
            <a:endParaRPr lang="fr-BE" sz="1200" dirty="0"/>
          </a:p>
        </p:txBody>
      </p:sp>
      <p:pic>
        <p:nvPicPr>
          <p:cNvPr id="11" name="Image 10">
            <a:extLst>
              <a:ext uri="{FF2B5EF4-FFF2-40B4-BE49-F238E27FC236}">
                <a16:creationId xmlns:a16="http://schemas.microsoft.com/office/drawing/2014/main" id="{1E9205F2-C327-3294-EFDC-162E99492E20}"/>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545977" y="1983712"/>
            <a:ext cx="7759700" cy="4800600"/>
          </a:xfrm>
          <a:prstGeom prst="rect">
            <a:avLst/>
          </a:prstGeom>
        </p:spPr>
      </p:pic>
    </p:spTree>
    <p:extLst>
      <p:ext uri="{BB962C8B-B14F-4D97-AF65-F5344CB8AC3E}">
        <p14:creationId xmlns:p14="http://schemas.microsoft.com/office/powerpoint/2010/main" val="916447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7752A1B-51D9-CF6A-170F-4D82B2566DC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98060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 changement climatique - environnement  </a:t>
            </a:r>
          </a:p>
        </p:txBody>
      </p:sp>
      <p:sp>
        <p:nvSpPr>
          <p:cNvPr id="9" name="ZoneTexte 8">
            <a:extLst>
              <a:ext uri="{FF2B5EF4-FFF2-40B4-BE49-F238E27FC236}">
                <a16:creationId xmlns:a16="http://schemas.microsoft.com/office/drawing/2014/main" id="{401A87A6-4126-5E93-93DB-60150B77E44B}"/>
              </a:ext>
            </a:extLst>
          </p:cNvPr>
          <p:cNvSpPr txBox="1"/>
          <p:nvPr/>
        </p:nvSpPr>
        <p:spPr>
          <a:xfrm>
            <a:off x="8094163" y="2508492"/>
            <a:ext cx="3695946" cy="2970044"/>
          </a:xfrm>
          <a:prstGeom prst="rect">
            <a:avLst/>
          </a:prstGeom>
          <a:noFill/>
        </p:spPr>
        <p:txBody>
          <a:bodyPr wrap="square">
            <a:spAutoFit/>
          </a:bodyPr>
          <a:lstStyle/>
          <a:p>
            <a:r>
              <a:rPr lang="nl-BE" sz="1100" dirty="0"/>
              <a:t>84% des </a:t>
            </a:r>
            <a:r>
              <a:rPr lang="nl-BE" sz="1100" dirty="0" err="1"/>
              <a:t>jeunes</a:t>
            </a:r>
            <a:r>
              <a:rPr lang="nl-BE" sz="1100" dirty="0"/>
              <a:t> </a:t>
            </a:r>
            <a:r>
              <a:rPr lang="nl-BE" sz="1100" dirty="0" err="1"/>
              <a:t>estiment</a:t>
            </a:r>
            <a:r>
              <a:rPr lang="nl-BE" sz="1100" dirty="0"/>
              <a:t> que </a:t>
            </a:r>
            <a:r>
              <a:rPr lang="nl-BE" sz="1100" dirty="0" err="1"/>
              <a:t>le</a:t>
            </a:r>
            <a:r>
              <a:rPr lang="nl-BE" sz="1100" dirty="0"/>
              <a:t> changement </a:t>
            </a:r>
            <a:r>
              <a:rPr lang="nl-BE" sz="1100" dirty="0" err="1"/>
              <a:t>climatique</a:t>
            </a:r>
            <a:r>
              <a:rPr lang="nl-BE" sz="1100" dirty="0"/>
              <a:t>/</a:t>
            </a:r>
            <a:r>
              <a:rPr lang="nl-BE" sz="1100" dirty="0" err="1"/>
              <a:t>l’environnement</a:t>
            </a:r>
            <a:r>
              <a:rPr lang="nl-BE" sz="1100" dirty="0"/>
              <a:t> </a:t>
            </a:r>
            <a:r>
              <a:rPr lang="nl-BE" sz="1100" dirty="0" err="1"/>
              <a:t>devrait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a:t>
            </a:r>
            <a:r>
              <a:rPr lang="fr-BE" sz="1100" dirty="0" err="1"/>
              <a:t>étudiant·e·s</a:t>
            </a:r>
            <a:r>
              <a:rPr lang="fr-BE" sz="1100" dirty="0"/>
              <a:t> (88%) et les </a:t>
            </a:r>
            <a:r>
              <a:rPr lang="fr-BE" sz="1100" dirty="0" err="1"/>
              <a:t>travailleurs·euses</a:t>
            </a:r>
            <a:r>
              <a:rPr lang="fr-BE" sz="1100" dirty="0"/>
              <a:t> (81%) que chez les </a:t>
            </a:r>
            <a:r>
              <a:rPr lang="fr-BE" sz="1100" dirty="0" err="1"/>
              <a:t>Neet</a:t>
            </a:r>
            <a:r>
              <a:rPr lang="fr-BE" sz="1100" dirty="0"/>
              <a:t> (67%)</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aisée (93%) qu’</a:t>
            </a:r>
            <a:r>
              <a:rPr lang="fr-BE" sz="1100" dirty="0" err="1"/>
              <a:t>issu·e·s</a:t>
            </a:r>
            <a:r>
              <a:rPr lang="fr-BE" sz="1100" dirty="0"/>
              <a:t> d’une famille modeste (80%)</a:t>
            </a:r>
          </a:p>
          <a:p>
            <a:pPr marL="171450" indent="-171450">
              <a:buFont typeface="Wingdings" panose="05000000000000000000" pitchFamily="2" charset="2"/>
              <a:buChar char="§"/>
            </a:pPr>
            <a:r>
              <a:rPr lang="fr-BE" sz="1100" dirty="0"/>
              <a:t>Chez les jeunes ayant une aisance financière (90%) qu’ayant des difficultés financières (76%)</a:t>
            </a:r>
          </a:p>
          <a:p>
            <a:pPr marL="171450" indent="-171450">
              <a:buFont typeface="Wingdings" panose="05000000000000000000" pitchFamily="2" charset="2"/>
              <a:buChar char="§"/>
            </a:pPr>
            <a:r>
              <a:rPr lang="fr-BE" sz="1100" dirty="0"/>
              <a:t>Chez les jeunes </a:t>
            </a:r>
            <a:r>
              <a:rPr lang="fr-BE" sz="1100" dirty="0" err="1"/>
              <a:t>engagé·e·s</a:t>
            </a:r>
            <a:r>
              <a:rPr lang="fr-BE" sz="1100" dirty="0"/>
              <a:t> (90%) que chez les jeunes pas ou peu </a:t>
            </a:r>
            <a:r>
              <a:rPr lang="fr-BE" sz="1100" dirty="0" err="1"/>
              <a:t>engagé·e·s</a:t>
            </a:r>
            <a:r>
              <a:rPr lang="fr-BE" sz="1100" dirty="0"/>
              <a:t> (79%)</a:t>
            </a:r>
          </a:p>
          <a:p>
            <a:r>
              <a:rPr lang="fr-BE" sz="1100" dirty="0"/>
              <a:t>Cette proportion est plus faible :</a:t>
            </a:r>
          </a:p>
          <a:p>
            <a:pPr marL="171450" indent="-171450">
              <a:buFont typeface="Wingdings" panose="05000000000000000000" pitchFamily="2" charset="2"/>
              <a:buChar char="§"/>
            </a:pPr>
            <a:r>
              <a:rPr lang="fr-BE" sz="1100" dirty="0"/>
              <a:t>Chez les jeunes vivant en couple avec enfants (69%) et les jeunes monoparentaux (46%)</a:t>
            </a:r>
          </a:p>
          <a:p>
            <a:pPr marL="171450" indent="-171450">
              <a:buFont typeface="Wingdings" panose="05000000000000000000" pitchFamily="2" charset="2"/>
              <a:buChar char="§"/>
            </a:pPr>
            <a:r>
              <a:rPr lang="fr-BE" sz="1100" dirty="0"/>
              <a:t>Chez les jeunes ayant au maximum un diplôme du secondaire inférieur (78%)</a:t>
            </a:r>
          </a:p>
        </p:txBody>
      </p:sp>
    </p:spTree>
    <p:extLst>
      <p:ext uri="{BB962C8B-B14F-4D97-AF65-F5344CB8AC3E}">
        <p14:creationId xmlns:p14="http://schemas.microsoft.com/office/powerpoint/2010/main" val="145016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C3968866-13CA-98D6-5BE6-828B8B8B6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Rectangle 2">
            <a:extLst>
              <a:ext uri="{FF2B5EF4-FFF2-40B4-BE49-F238E27FC236}">
                <a16:creationId xmlns:a16="http://schemas.microsoft.com/office/drawing/2014/main" id="{0FBFE37E-569E-28DF-E37B-2F6B8458200B}"/>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C0FE33AD-B37E-4793-0987-84E0A89A5D59}"/>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C238F712-12BF-8031-FD63-C26D2F160EFE}"/>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Résumé</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BC40F5CD-C5DF-F3FC-7E3C-B5AD002FEFA5}"/>
              </a:ext>
            </a:extLst>
          </p:cNvPr>
          <p:cNvSpPr txBox="1"/>
          <p:nvPr/>
        </p:nvSpPr>
        <p:spPr>
          <a:xfrm>
            <a:off x="1020428" y="1232117"/>
            <a:ext cx="9570452" cy="4093428"/>
          </a:xfrm>
          <a:prstGeom prst="rect">
            <a:avLst/>
          </a:prstGeom>
          <a:noFill/>
        </p:spPr>
        <p:txBody>
          <a:bodyPr wrap="square" rtlCol="0">
            <a:spAutoFit/>
          </a:bodyPr>
          <a:lstStyle/>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r>
              <a:rPr lang="fr-BE" sz="1400" dirty="0"/>
              <a:t>Concernant le futur, les jeunes ne sont pas très optimistes. Plus de 7 jeunes sur 10 pensent que leur génération aura de moins bonnes conditions de vie à 40 ans par rapport à la génération de leurs parents à 40 ans. Cette proportion est plus forte chez les personnes issues d’une famille pauvre (86%) et ne s’en sortant pas financièrement à l’heure actuelle (91%). </a:t>
            </a:r>
          </a:p>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r>
              <a:rPr lang="fr-BE" sz="1400" dirty="0"/>
              <a:t>En ce qui concerne l’argent, 28% des jeunes déclarent avoir des difficultés financières à l’heure actuelle. </a:t>
            </a:r>
          </a:p>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r>
              <a:rPr lang="nl-BE" sz="1400" dirty="0"/>
              <a:t>22% des </a:t>
            </a:r>
            <a:r>
              <a:rPr lang="nl-BE" sz="1400" dirty="0" err="1"/>
              <a:t>jeunes</a:t>
            </a:r>
            <a:r>
              <a:rPr lang="nl-BE" sz="1400" dirty="0"/>
              <a:t> ne </a:t>
            </a:r>
            <a:r>
              <a:rPr lang="nl-BE" sz="1400" dirty="0" err="1"/>
              <a:t>souhaitent</a:t>
            </a:r>
            <a:r>
              <a:rPr lang="nl-BE" sz="1400" dirty="0"/>
              <a:t> pas </a:t>
            </a:r>
            <a:r>
              <a:rPr lang="nl-BE" sz="1400" dirty="0" err="1"/>
              <a:t>avoir</a:t>
            </a:r>
            <a:r>
              <a:rPr lang="nl-BE" sz="1400" dirty="0"/>
              <a:t> </a:t>
            </a:r>
            <a:r>
              <a:rPr lang="nl-BE" sz="1400" dirty="0" err="1"/>
              <a:t>d’enfants</a:t>
            </a:r>
            <a:r>
              <a:rPr lang="nl-BE" sz="1400" dirty="0"/>
              <a:t> plus </a:t>
            </a:r>
            <a:r>
              <a:rPr lang="nl-BE" sz="1400" dirty="0" err="1"/>
              <a:t>tard</a:t>
            </a:r>
            <a:r>
              <a:rPr lang="nl-BE" sz="1400" dirty="0"/>
              <a:t>. </a:t>
            </a:r>
            <a:r>
              <a:rPr lang="fr-BE" sz="1400" dirty="0"/>
              <a:t>Un </a:t>
            </a:r>
            <a:r>
              <a:rPr lang="nl-BE" sz="1400" dirty="0" err="1"/>
              <a:t>peu</a:t>
            </a:r>
            <a:r>
              <a:rPr lang="nl-BE" sz="1400" dirty="0"/>
              <a:t> plus </a:t>
            </a:r>
            <a:r>
              <a:rPr lang="nl-BE" sz="1400" dirty="0" err="1"/>
              <a:t>d’un·e</a:t>
            </a:r>
            <a:r>
              <a:rPr lang="nl-BE" sz="1400" dirty="0"/>
              <a:t> </a:t>
            </a:r>
            <a:r>
              <a:rPr lang="nl-BE" sz="1400" dirty="0" err="1"/>
              <a:t>jeune</a:t>
            </a:r>
            <a:r>
              <a:rPr lang="nl-BE" sz="1400" dirty="0"/>
              <a:t> </a:t>
            </a:r>
            <a:r>
              <a:rPr lang="nl-BE" sz="1400" dirty="0" err="1"/>
              <a:t>sur</a:t>
            </a:r>
            <a:r>
              <a:rPr lang="nl-BE" sz="1400" dirty="0"/>
              <a:t> 2 </a:t>
            </a:r>
            <a:r>
              <a:rPr lang="nl-BE" sz="1400" dirty="0" err="1"/>
              <a:t>souhaite</a:t>
            </a:r>
            <a:r>
              <a:rPr lang="nl-BE" sz="1400" dirty="0"/>
              <a:t> en </a:t>
            </a:r>
            <a:r>
              <a:rPr lang="nl-BE" sz="1400" dirty="0" err="1"/>
              <a:t>avoir</a:t>
            </a:r>
            <a:r>
              <a:rPr lang="nl-BE" sz="1400" dirty="0"/>
              <a:t> et 27% ne </a:t>
            </a:r>
            <a:r>
              <a:rPr lang="nl-BE" sz="1400" dirty="0" err="1"/>
              <a:t>savent</a:t>
            </a:r>
            <a:r>
              <a:rPr lang="nl-BE" sz="1400" dirty="0"/>
              <a:t> pas </a:t>
            </a:r>
            <a:r>
              <a:rPr lang="nl-BE" sz="1400" dirty="0" err="1"/>
              <a:t>encore</a:t>
            </a:r>
            <a:r>
              <a:rPr lang="nl-BE" sz="1400" dirty="0"/>
              <a:t>.</a:t>
            </a:r>
          </a:p>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r>
              <a:rPr lang="fr-BE" sz="1400" dirty="0"/>
              <a:t>Lorsqu’on demande aux jeunes quelle est actuellement leur inquiétude principale, 21% citent leur avenir, 14,5% citent les finances et l’argent, 12% citent les études, 11% citent le climat, l’environnement et 9% citent l’emploi et la carrière.</a:t>
            </a:r>
          </a:p>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r>
              <a:rPr lang="fr-BE" sz="1400" dirty="0"/>
              <a:t>À la question « En une phrase, auriez-vous un message à faire passer aux politiques ? », 18% demandent qu’</a:t>
            </a:r>
            <a:r>
              <a:rPr lang="fr-BE" sz="1400" dirty="0" err="1"/>
              <a:t>ils·elles</a:t>
            </a:r>
            <a:r>
              <a:rPr lang="fr-BE" sz="1400" dirty="0"/>
              <a:t> écoutent plus la population, 11% demandent des actions et </a:t>
            </a:r>
            <a:r>
              <a:rPr lang="fr-BE" sz="1400" b="1" dirty="0"/>
              <a:t>8% les critiquent.</a:t>
            </a:r>
          </a:p>
          <a:p>
            <a:pPr marL="285750" indent="-285750">
              <a:buFont typeface="Arial" panose="020B0604020202020204" pitchFamily="34" charset="0"/>
              <a:buChar char="•"/>
            </a:pPr>
            <a:endParaRPr lang="fr-BE" sz="1400" dirty="0"/>
          </a:p>
          <a:p>
            <a:pPr marL="285750" indent="-285750">
              <a:buFont typeface="Arial" panose="020B0604020202020204" pitchFamily="34" charset="0"/>
              <a:buChar char="•"/>
            </a:pPr>
            <a:endParaRPr lang="fr-BE" dirty="0"/>
          </a:p>
          <a:p>
            <a:endParaRPr lang="fr-BE" dirty="0"/>
          </a:p>
        </p:txBody>
      </p:sp>
    </p:spTree>
    <p:extLst>
      <p:ext uri="{BB962C8B-B14F-4D97-AF65-F5344CB8AC3E}">
        <p14:creationId xmlns:p14="http://schemas.microsoft.com/office/powerpoint/2010/main" val="149915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0BC81EC-4E36-89DE-726D-40D40775E77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2938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 pouvoir d’achat </a:t>
            </a:r>
          </a:p>
        </p:txBody>
      </p:sp>
      <p:sp>
        <p:nvSpPr>
          <p:cNvPr id="9" name="ZoneTexte 8">
            <a:extLst>
              <a:ext uri="{FF2B5EF4-FFF2-40B4-BE49-F238E27FC236}">
                <a16:creationId xmlns:a16="http://schemas.microsoft.com/office/drawing/2014/main" id="{89DA0EE3-6854-5C82-AA0D-337F482E5C61}"/>
              </a:ext>
            </a:extLst>
          </p:cNvPr>
          <p:cNvSpPr txBox="1"/>
          <p:nvPr/>
        </p:nvSpPr>
        <p:spPr>
          <a:xfrm>
            <a:off x="8094163" y="2508492"/>
            <a:ext cx="3695946" cy="1954381"/>
          </a:xfrm>
          <a:prstGeom prst="rect">
            <a:avLst/>
          </a:prstGeom>
          <a:noFill/>
        </p:spPr>
        <p:txBody>
          <a:bodyPr wrap="square">
            <a:spAutoFit/>
          </a:bodyPr>
          <a:lstStyle/>
          <a:p>
            <a:r>
              <a:rPr lang="nl-BE" sz="1100" dirty="0"/>
              <a:t>73% des </a:t>
            </a:r>
            <a:r>
              <a:rPr lang="nl-BE" sz="1100" dirty="0" err="1"/>
              <a:t>jeunes</a:t>
            </a:r>
            <a:r>
              <a:rPr lang="nl-BE" sz="1100" dirty="0"/>
              <a:t> </a:t>
            </a:r>
            <a:r>
              <a:rPr lang="nl-BE" sz="1100" dirty="0" err="1"/>
              <a:t>estiment</a:t>
            </a:r>
            <a:r>
              <a:rPr lang="nl-BE" sz="1100" dirty="0"/>
              <a:t> que </a:t>
            </a:r>
            <a:r>
              <a:rPr lang="nl-BE" sz="1100" dirty="0" err="1"/>
              <a:t>le</a:t>
            </a:r>
            <a:r>
              <a:rPr lang="nl-BE" sz="1100" dirty="0"/>
              <a:t> </a:t>
            </a:r>
            <a:r>
              <a:rPr lang="nl-BE" sz="1100" dirty="0" err="1"/>
              <a:t>pouvoir</a:t>
            </a:r>
            <a:r>
              <a:rPr lang="nl-BE" sz="1100" dirty="0"/>
              <a:t> </a:t>
            </a:r>
            <a:r>
              <a:rPr lang="nl-BE" sz="1100" dirty="0" err="1"/>
              <a:t>d’achat</a:t>
            </a:r>
            <a:r>
              <a:rPr lang="nl-BE" sz="1100" dirty="0"/>
              <a:t> </a:t>
            </a:r>
            <a:r>
              <a:rPr lang="nl-BE" sz="1100" dirty="0" err="1"/>
              <a:t>devrait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hommes (78%) que chez les femmes (68%) et les </a:t>
            </a:r>
            <a:r>
              <a:rPr lang="fr-BE" sz="1100" dirty="0" err="1"/>
              <a:t>Neet</a:t>
            </a:r>
            <a:r>
              <a:rPr lang="fr-BE" sz="1100" dirty="0"/>
              <a:t> (60%)</a:t>
            </a:r>
          </a:p>
          <a:p>
            <a:pPr marL="171450" indent="-171450">
              <a:buFont typeface="Wingdings" panose="05000000000000000000" pitchFamily="2" charset="2"/>
              <a:buChar char="§"/>
            </a:pPr>
            <a:r>
              <a:rPr lang="fr-BE" sz="1100" dirty="0"/>
              <a:t>Chez les 22-25 ans (79%) que chez les 18-21 ans (66%)</a:t>
            </a:r>
          </a:p>
          <a:p>
            <a:pPr marL="171450" indent="-171450">
              <a:buFont typeface="Wingdings" panose="05000000000000000000" pitchFamily="2" charset="2"/>
              <a:buChar char="§"/>
            </a:pPr>
            <a:r>
              <a:rPr lang="fr-BE" sz="1100" dirty="0"/>
              <a:t>Chez les </a:t>
            </a:r>
            <a:r>
              <a:rPr lang="fr-BE" sz="1100" dirty="0" err="1"/>
              <a:t>travailleurs·euses</a:t>
            </a:r>
            <a:r>
              <a:rPr lang="fr-BE" sz="1100" dirty="0"/>
              <a:t> (81%)</a:t>
            </a:r>
          </a:p>
          <a:p>
            <a:pPr marL="171450" indent="-171450">
              <a:buFont typeface="Wingdings" panose="05000000000000000000" pitchFamily="2" charset="2"/>
              <a:buChar char="§"/>
            </a:pPr>
            <a:r>
              <a:rPr lang="fr-BE" sz="1100" dirty="0"/>
              <a:t>Chez les jeunes en couple avec enfant(s) (91%)</a:t>
            </a:r>
          </a:p>
          <a:p>
            <a:r>
              <a:rPr lang="fr-BE" sz="1100" dirty="0"/>
              <a:t>Cette proportion est plus faible :</a:t>
            </a:r>
          </a:p>
          <a:p>
            <a:pPr marL="171450" indent="-171450">
              <a:buFont typeface="Wingdings" panose="05000000000000000000" pitchFamily="2" charset="2"/>
              <a:buChar char="§"/>
            </a:pPr>
            <a:r>
              <a:rPr lang="fr-BE" sz="1100" dirty="0"/>
              <a:t>Chez les jeunes ayant au maximum un diplôme du secondaire inférieur (65%)</a:t>
            </a:r>
          </a:p>
        </p:txBody>
      </p:sp>
    </p:spTree>
    <p:extLst>
      <p:ext uri="{BB962C8B-B14F-4D97-AF65-F5344CB8AC3E}">
        <p14:creationId xmlns:p14="http://schemas.microsoft.com/office/powerpoint/2010/main" val="485285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C194F6D-6E8F-E294-FF5F-B5DA7A5F57A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2938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La sécurité </a:t>
            </a:r>
          </a:p>
        </p:txBody>
      </p:sp>
      <p:sp>
        <p:nvSpPr>
          <p:cNvPr id="9" name="ZoneTexte 8">
            <a:extLst>
              <a:ext uri="{FF2B5EF4-FFF2-40B4-BE49-F238E27FC236}">
                <a16:creationId xmlns:a16="http://schemas.microsoft.com/office/drawing/2014/main" id="{26BC97EC-4723-D1C7-4C08-E8A1815B37A3}"/>
              </a:ext>
            </a:extLst>
          </p:cNvPr>
          <p:cNvSpPr txBox="1"/>
          <p:nvPr/>
        </p:nvSpPr>
        <p:spPr>
          <a:xfrm>
            <a:off x="8094163" y="2508492"/>
            <a:ext cx="3695946" cy="2631490"/>
          </a:xfrm>
          <a:prstGeom prst="rect">
            <a:avLst/>
          </a:prstGeom>
          <a:noFill/>
        </p:spPr>
        <p:txBody>
          <a:bodyPr wrap="square">
            <a:spAutoFit/>
          </a:bodyPr>
          <a:lstStyle/>
          <a:p>
            <a:r>
              <a:rPr lang="nl-BE" sz="1100" dirty="0"/>
              <a:t>81% des </a:t>
            </a:r>
            <a:r>
              <a:rPr lang="nl-BE" sz="1100" dirty="0" err="1"/>
              <a:t>jeunes</a:t>
            </a:r>
            <a:r>
              <a:rPr lang="nl-BE" sz="1100" dirty="0"/>
              <a:t> </a:t>
            </a:r>
            <a:r>
              <a:rPr lang="nl-BE" sz="1100" dirty="0" err="1"/>
              <a:t>estiment</a:t>
            </a:r>
            <a:r>
              <a:rPr lang="nl-BE" sz="1100" dirty="0"/>
              <a:t> que la </a:t>
            </a:r>
            <a:r>
              <a:rPr lang="nl-BE" sz="1100" dirty="0" err="1"/>
              <a:t>sécurité</a:t>
            </a:r>
            <a:r>
              <a:rPr lang="nl-BE" sz="1100" dirty="0"/>
              <a:t> </a:t>
            </a:r>
            <a:r>
              <a:rPr lang="nl-BE" sz="1100" dirty="0" err="1"/>
              <a:t>devrait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18-21 ans (86%) que chez les 22-25 ans (76%)</a:t>
            </a:r>
          </a:p>
          <a:p>
            <a:pPr marL="171450" indent="-171450">
              <a:buFont typeface="Wingdings" panose="05000000000000000000" pitchFamily="2" charset="2"/>
              <a:buChar char="§"/>
            </a:pPr>
            <a:r>
              <a:rPr lang="fr-BE" sz="1100" dirty="0"/>
              <a:t>Chez les jeunes ayant au maximum un diplôme du secondaire inférieur (89%) et diplômés du secondaire supérieur (85%) que diplômés d’un bachelier (67%) et d’un master (60%)</a:t>
            </a:r>
          </a:p>
          <a:p>
            <a:pPr marL="171450" indent="-171450">
              <a:buFont typeface="Wingdings" panose="05000000000000000000" pitchFamily="2" charset="2"/>
              <a:buChar char="§"/>
            </a:pPr>
            <a:r>
              <a:rPr lang="fr-BE" sz="1100" dirty="0"/>
              <a:t>Chez des jeunes pas ou peu </a:t>
            </a:r>
            <a:r>
              <a:rPr lang="fr-BE" sz="1100" dirty="0" err="1"/>
              <a:t>engagé·e·s</a:t>
            </a:r>
            <a:r>
              <a:rPr lang="fr-BE" sz="1100" dirty="0"/>
              <a:t> (88%) que chez des jeunes </a:t>
            </a:r>
            <a:r>
              <a:rPr lang="fr-BE" sz="1100" dirty="0" err="1"/>
              <a:t>engagé·e·s</a:t>
            </a:r>
            <a:r>
              <a:rPr lang="fr-BE" sz="1100" dirty="0"/>
              <a:t> (75%)</a:t>
            </a:r>
          </a:p>
          <a:p>
            <a:r>
              <a:rPr lang="fr-BE" sz="1100" dirty="0"/>
              <a:t>Cette proportion est plus faible :</a:t>
            </a:r>
          </a:p>
          <a:p>
            <a:pPr marL="171450" indent="-171450">
              <a:buFont typeface="Wingdings" panose="05000000000000000000" pitchFamily="2" charset="2"/>
              <a:buChar char="§"/>
            </a:pPr>
            <a:r>
              <a:rPr lang="fr-BE" sz="1100" dirty="0"/>
              <a:t>Chez les jeunes ne se considérant ni homme ni femme (66,4%)</a:t>
            </a:r>
          </a:p>
          <a:p>
            <a:pPr marL="171450" indent="-171450">
              <a:buFont typeface="Wingdings" panose="05000000000000000000" pitchFamily="2" charset="2"/>
              <a:buChar char="§"/>
            </a:pPr>
            <a:r>
              <a:rPr lang="fr-BE" sz="1100" dirty="0"/>
              <a:t>Chez les jeunes vivant en colocation (69%)</a:t>
            </a:r>
          </a:p>
          <a:p>
            <a:pPr marL="171450" indent="-171450">
              <a:buFont typeface="Wingdings" panose="05000000000000000000" pitchFamily="2" charset="2"/>
              <a:buChar char="§"/>
            </a:pPr>
            <a:r>
              <a:rPr lang="fr-BE" sz="1100" dirty="0"/>
              <a:t>Chez les jeunes ayant une aisance financière (76%)</a:t>
            </a:r>
          </a:p>
        </p:txBody>
      </p:sp>
    </p:spTree>
    <p:extLst>
      <p:ext uri="{BB962C8B-B14F-4D97-AF65-F5344CB8AC3E}">
        <p14:creationId xmlns:p14="http://schemas.microsoft.com/office/powerpoint/2010/main" val="3403497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5C33465-7576-E32A-07C8-14A84F713F0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8822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Les inégalités sociales et raciales </a:t>
            </a:r>
          </a:p>
        </p:txBody>
      </p:sp>
      <p:sp>
        <p:nvSpPr>
          <p:cNvPr id="9" name="ZoneTexte 8">
            <a:extLst>
              <a:ext uri="{FF2B5EF4-FFF2-40B4-BE49-F238E27FC236}">
                <a16:creationId xmlns:a16="http://schemas.microsoft.com/office/drawing/2014/main" id="{0987626A-1903-49C8-54DD-982B38349F76}"/>
              </a:ext>
            </a:extLst>
          </p:cNvPr>
          <p:cNvSpPr txBox="1"/>
          <p:nvPr/>
        </p:nvSpPr>
        <p:spPr>
          <a:xfrm>
            <a:off x="8094163" y="2508492"/>
            <a:ext cx="3695946" cy="2462213"/>
          </a:xfrm>
          <a:prstGeom prst="rect">
            <a:avLst/>
          </a:prstGeom>
          <a:noFill/>
        </p:spPr>
        <p:txBody>
          <a:bodyPr wrap="square">
            <a:spAutoFit/>
          </a:bodyPr>
          <a:lstStyle/>
          <a:p>
            <a:r>
              <a:rPr lang="nl-BE" sz="1100" dirty="0"/>
              <a:t>82% des </a:t>
            </a:r>
            <a:r>
              <a:rPr lang="nl-BE" sz="1100" dirty="0" err="1"/>
              <a:t>jeunes</a:t>
            </a:r>
            <a:r>
              <a:rPr lang="nl-BE" sz="1100" dirty="0"/>
              <a:t> </a:t>
            </a:r>
            <a:r>
              <a:rPr lang="nl-BE" sz="1100" dirty="0" err="1"/>
              <a:t>estiment</a:t>
            </a:r>
            <a:r>
              <a:rPr lang="nl-BE" sz="1100" dirty="0"/>
              <a:t> que les </a:t>
            </a:r>
            <a:r>
              <a:rPr lang="nl-BE" sz="1100" dirty="0" err="1"/>
              <a:t>inégalités</a:t>
            </a:r>
            <a:r>
              <a:rPr lang="nl-BE" sz="1100" dirty="0"/>
              <a:t> </a:t>
            </a:r>
            <a:r>
              <a:rPr lang="nl-BE" sz="1100" dirty="0" err="1"/>
              <a:t>sociales</a:t>
            </a:r>
            <a:r>
              <a:rPr lang="nl-BE" sz="1100" dirty="0"/>
              <a:t> et </a:t>
            </a:r>
            <a:r>
              <a:rPr lang="nl-BE" sz="1100" dirty="0" err="1"/>
              <a:t>raciales</a:t>
            </a:r>
            <a:r>
              <a:rPr lang="nl-BE" sz="1100" dirty="0"/>
              <a:t> </a:t>
            </a:r>
            <a:r>
              <a:rPr lang="nl-BE" sz="1100" dirty="0" err="1"/>
              <a:t>devraient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a:t>
            </a:r>
            <a:r>
              <a:rPr lang="fr-BE" sz="1100" dirty="0" err="1"/>
              <a:t>Bruxellois·es</a:t>
            </a:r>
            <a:r>
              <a:rPr lang="fr-BE" sz="1100" dirty="0"/>
              <a:t> (90%) que chez les </a:t>
            </a:r>
            <a:r>
              <a:rPr lang="fr-BE" sz="1100" dirty="0" err="1"/>
              <a:t>Wallon·ne·s</a:t>
            </a:r>
            <a:r>
              <a:rPr lang="fr-BE" sz="1100" dirty="0"/>
              <a:t> (79%)</a:t>
            </a:r>
          </a:p>
          <a:p>
            <a:pPr marL="171450" indent="-171450">
              <a:buFont typeface="Wingdings" panose="05000000000000000000" pitchFamily="2" charset="2"/>
              <a:buChar char="§"/>
            </a:pPr>
            <a:r>
              <a:rPr lang="fr-BE" sz="1100" dirty="0"/>
              <a:t>Chez les </a:t>
            </a:r>
            <a:r>
              <a:rPr lang="fr-BE" sz="1100" dirty="0" err="1"/>
              <a:t>étudiant·e·s</a:t>
            </a:r>
            <a:r>
              <a:rPr lang="fr-BE" sz="1100" dirty="0"/>
              <a:t> (85%) que chez les </a:t>
            </a:r>
            <a:r>
              <a:rPr lang="fr-BE" sz="1100" dirty="0" err="1"/>
              <a:t>travailleurs·euses</a:t>
            </a:r>
            <a:r>
              <a:rPr lang="fr-BE" sz="1100" dirty="0"/>
              <a:t> (78%) et chez les </a:t>
            </a:r>
            <a:r>
              <a:rPr lang="fr-BE" sz="1100" dirty="0" err="1"/>
              <a:t>Neet</a:t>
            </a:r>
            <a:r>
              <a:rPr lang="fr-BE" sz="1100" dirty="0"/>
              <a:t> (73%)</a:t>
            </a:r>
          </a:p>
          <a:p>
            <a:pPr marL="171450" indent="-171450">
              <a:buFont typeface="Wingdings" panose="05000000000000000000" pitchFamily="2" charset="2"/>
              <a:buChar char="§"/>
            </a:pPr>
            <a:r>
              <a:rPr lang="fr-BE" sz="1100" dirty="0"/>
              <a:t>Chez les jeunes en colocation (95%) que chez les jeunes monoparentaux (56%)</a:t>
            </a:r>
          </a:p>
          <a:p>
            <a:pPr marL="171450" indent="-171450">
              <a:buFont typeface="Wingdings" panose="05000000000000000000" pitchFamily="2" charset="2"/>
              <a:buChar char="§"/>
            </a:pPr>
            <a:r>
              <a:rPr lang="fr-BE" sz="1100" dirty="0"/>
              <a:t>Chez les jeunes </a:t>
            </a:r>
            <a:r>
              <a:rPr lang="fr-BE" sz="1100" dirty="0" err="1"/>
              <a:t>engagé·e·s</a:t>
            </a:r>
            <a:r>
              <a:rPr lang="fr-BE" sz="1100" dirty="0"/>
              <a:t> (87%) que chez les jeunes pas ou peu </a:t>
            </a:r>
            <a:r>
              <a:rPr lang="fr-BE" sz="1100" dirty="0" err="1"/>
              <a:t>engagé·e·s</a:t>
            </a:r>
            <a:r>
              <a:rPr lang="fr-BE" sz="1100" dirty="0"/>
              <a:t> (78%)</a:t>
            </a:r>
          </a:p>
          <a:p>
            <a:r>
              <a:rPr lang="fr-BE" sz="1100" dirty="0"/>
              <a:t>Cette proportion est plus faible :</a:t>
            </a:r>
          </a:p>
          <a:p>
            <a:pPr marL="171450" indent="-171450">
              <a:buFont typeface="Wingdings" panose="05000000000000000000" pitchFamily="2" charset="2"/>
              <a:buChar char="§"/>
            </a:pPr>
            <a:r>
              <a:rPr lang="fr-BE" sz="1100" dirty="0"/>
              <a:t>Chez les jeunes ayant des difficultés financières (78%)</a:t>
            </a:r>
          </a:p>
        </p:txBody>
      </p:sp>
    </p:spTree>
    <p:extLst>
      <p:ext uri="{BB962C8B-B14F-4D97-AF65-F5344CB8AC3E}">
        <p14:creationId xmlns:p14="http://schemas.microsoft.com/office/powerpoint/2010/main" val="3812564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3185D90-6324-91ED-6A3B-E6029743784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65453" y="1902288"/>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7756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Les droits des personnes LGBTQIA+  </a:t>
            </a:r>
          </a:p>
        </p:txBody>
      </p:sp>
      <p:sp>
        <p:nvSpPr>
          <p:cNvPr id="9" name="ZoneTexte 8">
            <a:extLst>
              <a:ext uri="{FF2B5EF4-FFF2-40B4-BE49-F238E27FC236}">
                <a16:creationId xmlns:a16="http://schemas.microsoft.com/office/drawing/2014/main" id="{633DB219-7E5B-FA9B-55EB-B484E2DF1DEF}"/>
              </a:ext>
            </a:extLst>
          </p:cNvPr>
          <p:cNvSpPr txBox="1"/>
          <p:nvPr/>
        </p:nvSpPr>
        <p:spPr>
          <a:xfrm>
            <a:off x="7959256" y="2508492"/>
            <a:ext cx="3830853" cy="2631490"/>
          </a:xfrm>
          <a:prstGeom prst="rect">
            <a:avLst/>
          </a:prstGeom>
          <a:noFill/>
        </p:spPr>
        <p:txBody>
          <a:bodyPr wrap="square">
            <a:spAutoFit/>
          </a:bodyPr>
          <a:lstStyle/>
          <a:p>
            <a:r>
              <a:rPr lang="nl-BE" sz="1100" dirty="0"/>
              <a:t>58% des </a:t>
            </a:r>
            <a:r>
              <a:rPr lang="nl-BE" sz="1100" dirty="0" err="1"/>
              <a:t>jeunes</a:t>
            </a:r>
            <a:r>
              <a:rPr lang="nl-BE" sz="1100" dirty="0"/>
              <a:t> </a:t>
            </a:r>
            <a:r>
              <a:rPr lang="nl-BE" sz="1100" dirty="0" err="1"/>
              <a:t>estiment</a:t>
            </a:r>
            <a:r>
              <a:rPr lang="nl-BE" sz="1100" dirty="0"/>
              <a:t> que les </a:t>
            </a:r>
            <a:r>
              <a:rPr lang="nl-BE" sz="1100" dirty="0" err="1"/>
              <a:t>droits</a:t>
            </a:r>
            <a:r>
              <a:rPr lang="nl-BE" sz="1100" dirty="0"/>
              <a:t> des </a:t>
            </a:r>
            <a:r>
              <a:rPr lang="nl-BE" sz="1100" dirty="0" err="1"/>
              <a:t>personnes</a:t>
            </a:r>
            <a:r>
              <a:rPr lang="nl-BE" sz="1100" dirty="0"/>
              <a:t> LGBTQIA+ </a:t>
            </a:r>
            <a:r>
              <a:rPr lang="nl-BE" sz="1100" dirty="0" err="1"/>
              <a:t>devraient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personnes ne se considérant ni homme ni femme (94%) et chez les femmes (63,2%) que chez les hommes (50%)</a:t>
            </a:r>
          </a:p>
          <a:p>
            <a:pPr marL="171450" indent="-171450">
              <a:buFont typeface="Wingdings" panose="05000000000000000000" pitchFamily="2" charset="2"/>
              <a:buChar char="§"/>
            </a:pPr>
            <a:r>
              <a:rPr lang="fr-BE" sz="1100" dirty="0"/>
              <a:t>Chez les jeunes vivant en colocation (78%)</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aisée (74%)</a:t>
            </a:r>
          </a:p>
          <a:p>
            <a:pPr marL="171450" indent="-171450">
              <a:buFont typeface="Wingdings" panose="05000000000000000000" pitchFamily="2" charset="2"/>
              <a:buChar char="§"/>
            </a:pPr>
            <a:r>
              <a:rPr lang="fr-BE" sz="1100" dirty="0"/>
              <a:t>Chez les jeunes ayant une aisance financière (66%) que celles et ceux ayant des difficultés financières (49%)</a:t>
            </a:r>
          </a:p>
          <a:p>
            <a:pPr marL="171450" indent="-171450">
              <a:buFont typeface="Wingdings" panose="05000000000000000000" pitchFamily="2" charset="2"/>
              <a:buChar char="§"/>
            </a:pPr>
            <a:r>
              <a:rPr lang="fr-BE" sz="1100" dirty="0"/>
              <a:t>Chez les </a:t>
            </a:r>
            <a:r>
              <a:rPr lang="fr-BE" sz="1100" dirty="0" err="1"/>
              <a:t>diplômé·e·s</a:t>
            </a:r>
            <a:r>
              <a:rPr lang="fr-BE" sz="1100" dirty="0"/>
              <a:t> d’un bachelier (65%) que les jeunes ayant au maximum un diplôme du secondaire inférieur (51%) </a:t>
            </a:r>
          </a:p>
          <a:p>
            <a:pPr marL="171450" indent="-171450">
              <a:buFont typeface="Wingdings" panose="05000000000000000000" pitchFamily="2" charset="2"/>
              <a:buChar char="§"/>
            </a:pPr>
            <a:r>
              <a:rPr lang="fr-BE" sz="1100" dirty="0"/>
              <a:t>Chez les jeunes </a:t>
            </a:r>
            <a:r>
              <a:rPr lang="fr-BE" sz="1100" dirty="0" err="1"/>
              <a:t>engagé·e·s</a:t>
            </a:r>
            <a:r>
              <a:rPr lang="fr-BE" sz="1100" dirty="0"/>
              <a:t> (68%) que chez les jeunes pas ou peu </a:t>
            </a:r>
            <a:r>
              <a:rPr lang="fr-BE" sz="1100" dirty="0" err="1"/>
              <a:t>engagé·e·s</a:t>
            </a:r>
            <a:r>
              <a:rPr lang="fr-BE" sz="1100" dirty="0"/>
              <a:t> (48%)</a:t>
            </a:r>
          </a:p>
        </p:txBody>
      </p:sp>
    </p:spTree>
    <p:extLst>
      <p:ext uri="{BB962C8B-B14F-4D97-AF65-F5344CB8AC3E}">
        <p14:creationId xmlns:p14="http://schemas.microsoft.com/office/powerpoint/2010/main" val="276878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37B7489-E9FC-FDEE-7A18-A89A0FFAF16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92107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u="none" strike="noStrike" kern="1200" cap="none" spc="0" normalizeH="0" baseline="0" noProof="0" dirty="0">
                <a:ln>
                  <a:noFill/>
                </a:ln>
                <a:solidFill>
                  <a:srgbClr val="E31A1C"/>
                </a:solidFill>
                <a:effectLst/>
                <a:uLnTx/>
                <a:uFillTx/>
                <a:latin typeface="Calibri" panose="020F0502020204030204"/>
                <a:ea typeface="+mn-ea"/>
                <a:cs typeface="+mn-cs"/>
              </a:rPr>
              <a:t>L’égalité entre les femmes et les hommes </a:t>
            </a:r>
          </a:p>
        </p:txBody>
      </p:sp>
      <p:sp>
        <p:nvSpPr>
          <p:cNvPr id="9" name="ZoneTexte 8">
            <a:extLst>
              <a:ext uri="{FF2B5EF4-FFF2-40B4-BE49-F238E27FC236}">
                <a16:creationId xmlns:a16="http://schemas.microsoft.com/office/drawing/2014/main" id="{1304E1D9-E92B-3F25-83C7-B1B90B5807E1}"/>
              </a:ext>
            </a:extLst>
          </p:cNvPr>
          <p:cNvSpPr txBox="1"/>
          <p:nvPr/>
        </p:nvSpPr>
        <p:spPr>
          <a:xfrm>
            <a:off x="8094163" y="2508492"/>
            <a:ext cx="3695946" cy="2462213"/>
          </a:xfrm>
          <a:prstGeom prst="rect">
            <a:avLst/>
          </a:prstGeom>
          <a:noFill/>
        </p:spPr>
        <p:txBody>
          <a:bodyPr wrap="square">
            <a:spAutoFit/>
          </a:bodyPr>
          <a:lstStyle/>
          <a:p>
            <a:r>
              <a:rPr lang="nl-BE" sz="1100" dirty="0"/>
              <a:t>85% des </a:t>
            </a:r>
            <a:r>
              <a:rPr lang="nl-BE" sz="1100" dirty="0" err="1"/>
              <a:t>jeunes</a:t>
            </a:r>
            <a:r>
              <a:rPr lang="nl-BE" sz="1100" dirty="0"/>
              <a:t> </a:t>
            </a:r>
            <a:r>
              <a:rPr lang="nl-BE" sz="1100" dirty="0" err="1"/>
              <a:t>estiment</a:t>
            </a:r>
            <a:r>
              <a:rPr lang="nl-BE" sz="1100" dirty="0"/>
              <a:t> que </a:t>
            </a:r>
            <a:r>
              <a:rPr lang="nl-BE" sz="1100" dirty="0" err="1"/>
              <a:t>l’égalité</a:t>
            </a:r>
            <a:r>
              <a:rPr lang="nl-BE" sz="1100" dirty="0"/>
              <a:t> </a:t>
            </a:r>
            <a:r>
              <a:rPr lang="nl-BE" sz="1100" dirty="0" err="1"/>
              <a:t>entre</a:t>
            </a:r>
            <a:r>
              <a:rPr lang="nl-BE" sz="1100" dirty="0"/>
              <a:t> les </a:t>
            </a:r>
            <a:r>
              <a:rPr lang="nl-BE" sz="1100" dirty="0" err="1"/>
              <a:t>femmes</a:t>
            </a:r>
            <a:r>
              <a:rPr lang="nl-BE" sz="1100" dirty="0"/>
              <a:t> et les </a:t>
            </a:r>
            <a:r>
              <a:rPr lang="nl-BE" sz="1100" dirty="0" err="1"/>
              <a:t>hommes</a:t>
            </a:r>
            <a:r>
              <a:rPr lang="nl-BE" sz="1100" dirty="0"/>
              <a:t> </a:t>
            </a:r>
            <a:r>
              <a:rPr lang="nl-BE" sz="1100" dirty="0" err="1"/>
              <a:t>devrait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femmes (88%) que chez les hommes (81%)</a:t>
            </a:r>
          </a:p>
          <a:p>
            <a:pPr marL="171450" indent="-171450">
              <a:buFont typeface="Wingdings" panose="05000000000000000000" pitchFamily="2" charset="2"/>
              <a:buChar char="§"/>
            </a:pPr>
            <a:r>
              <a:rPr lang="fr-BE" sz="1100" dirty="0"/>
              <a:t>Chez les </a:t>
            </a:r>
            <a:r>
              <a:rPr lang="fr-BE" sz="1100" dirty="0" err="1"/>
              <a:t>étudiant·e·s</a:t>
            </a:r>
            <a:r>
              <a:rPr lang="fr-BE" sz="1100" dirty="0"/>
              <a:t> (88%) que chez les </a:t>
            </a:r>
            <a:r>
              <a:rPr lang="fr-BE" sz="1100" dirty="0" err="1"/>
              <a:t>travailleurs·euses</a:t>
            </a:r>
            <a:r>
              <a:rPr lang="fr-BE" sz="1100" dirty="0"/>
              <a:t> (78%) et chez les </a:t>
            </a:r>
            <a:r>
              <a:rPr lang="fr-BE" sz="1100" dirty="0" err="1"/>
              <a:t>Neet</a:t>
            </a:r>
            <a:r>
              <a:rPr lang="fr-BE" sz="1100" dirty="0"/>
              <a:t> (77%)</a:t>
            </a:r>
          </a:p>
          <a:p>
            <a:pPr marL="171450" indent="-171450">
              <a:buFont typeface="Wingdings" panose="05000000000000000000" pitchFamily="2" charset="2"/>
              <a:buChar char="§"/>
            </a:pPr>
            <a:r>
              <a:rPr lang="fr-BE" sz="1100" dirty="0"/>
              <a:t>Chez les jeunes ayant un diplôme de bachelier (92%)</a:t>
            </a:r>
          </a:p>
          <a:p>
            <a:pPr marL="171450" indent="-171450">
              <a:buFont typeface="Wingdings" panose="05000000000000000000" pitchFamily="2" charset="2"/>
              <a:buChar char="§"/>
            </a:pPr>
            <a:r>
              <a:rPr lang="fr-BE" sz="1100" dirty="0"/>
              <a:t>Chez les jeunes </a:t>
            </a:r>
            <a:r>
              <a:rPr lang="fr-BE" sz="1100" dirty="0" err="1"/>
              <a:t>engagé·e·s</a:t>
            </a:r>
            <a:r>
              <a:rPr lang="fr-BE" sz="1100" dirty="0"/>
              <a:t> (89%) que chez les jeunes pas ou peu </a:t>
            </a:r>
            <a:r>
              <a:rPr lang="fr-BE" sz="1100" dirty="0" err="1"/>
              <a:t>engagé·e·s</a:t>
            </a:r>
            <a:r>
              <a:rPr lang="fr-BE" sz="1100" dirty="0"/>
              <a:t> (80%)</a:t>
            </a:r>
          </a:p>
          <a:p>
            <a:r>
              <a:rPr lang="fr-BE" sz="1100" dirty="0"/>
              <a:t>Cette proportion est plus faible :</a:t>
            </a:r>
          </a:p>
          <a:p>
            <a:pPr marL="171450" indent="-171450">
              <a:buFont typeface="Wingdings" panose="05000000000000000000" pitchFamily="2" charset="2"/>
              <a:buChar char="§"/>
            </a:pPr>
            <a:r>
              <a:rPr lang="fr-BE" sz="1100" dirty="0"/>
              <a:t>Chez les jeunes monoparentaux (59%)</a:t>
            </a:r>
          </a:p>
          <a:p>
            <a:pPr marL="171450" indent="-171450">
              <a:buFont typeface="Wingdings" panose="05000000000000000000" pitchFamily="2" charset="2"/>
              <a:buChar char="§"/>
            </a:pPr>
            <a:r>
              <a:rPr lang="fr-BE" sz="1100" dirty="0"/>
              <a:t>Chez les jeunes ayant des difficultés financières (76%)</a:t>
            </a:r>
          </a:p>
          <a:p>
            <a:endParaRPr lang="fr-BE" sz="1100" dirty="0"/>
          </a:p>
        </p:txBody>
      </p:sp>
    </p:spTree>
    <p:extLst>
      <p:ext uri="{BB962C8B-B14F-4D97-AF65-F5344CB8AC3E}">
        <p14:creationId xmlns:p14="http://schemas.microsoft.com/office/powerpoint/2010/main" val="2483915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B515AE5-D0D4-E0B9-8708-AB66000E6E4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80262" y="1983712"/>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2938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L’immigration </a:t>
            </a:r>
          </a:p>
        </p:txBody>
      </p:sp>
      <p:sp>
        <p:nvSpPr>
          <p:cNvPr id="9" name="ZoneTexte 8">
            <a:extLst>
              <a:ext uri="{FF2B5EF4-FFF2-40B4-BE49-F238E27FC236}">
                <a16:creationId xmlns:a16="http://schemas.microsoft.com/office/drawing/2014/main" id="{46177A24-6E19-892A-A423-798E9CE68EA4}"/>
              </a:ext>
            </a:extLst>
          </p:cNvPr>
          <p:cNvSpPr txBox="1"/>
          <p:nvPr/>
        </p:nvSpPr>
        <p:spPr>
          <a:xfrm>
            <a:off x="8094163" y="2508492"/>
            <a:ext cx="3695946" cy="3308598"/>
          </a:xfrm>
          <a:prstGeom prst="rect">
            <a:avLst/>
          </a:prstGeom>
          <a:noFill/>
        </p:spPr>
        <p:txBody>
          <a:bodyPr wrap="square">
            <a:spAutoFit/>
          </a:bodyPr>
          <a:lstStyle/>
          <a:p>
            <a:r>
              <a:rPr lang="nl-BE" sz="1100" dirty="0"/>
              <a:t>62% des </a:t>
            </a:r>
            <a:r>
              <a:rPr lang="nl-BE" sz="1100" dirty="0" err="1"/>
              <a:t>jeunes</a:t>
            </a:r>
            <a:r>
              <a:rPr lang="nl-BE" sz="1100" dirty="0"/>
              <a:t> </a:t>
            </a:r>
            <a:r>
              <a:rPr lang="nl-BE" sz="1100" dirty="0" err="1"/>
              <a:t>estiment</a:t>
            </a:r>
            <a:r>
              <a:rPr lang="nl-BE" sz="1100" dirty="0"/>
              <a:t> que </a:t>
            </a:r>
            <a:r>
              <a:rPr lang="nl-BE" sz="1100" dirty="0" err="1"/>
              <a:t>l’immigration</a:t>
            </a:r>
            <a:r>
              <a:rPr lang="nl-BE" sz="1100" dirty="0"/>
              <a:t> </a:t>
            </a:r>
            <a:r>
              <a:rPr lang="nl-BE" sz="1100" dirty="0" err="1"/>
              <a:t>devrait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a:t>
            </a:r>
            <a:r>
              <a:rPr lang="fr-BE" sz="1100" u="sng" dirty="0"/>
              <a:t>plus forte </a:t>
            </a:r>
            <a:r>
              <a:rPr lang="fr-BE" sz="1100" dirty="0"/>
              <a:t>:</a:t>
            </a:r>
          </a:p>
          <a:p>
            <a:pPr marL="171450" indent="-171450">
              <a:buFont typeface="Wingdings" panose="05000000000000000000" pitchFamily="2" charset="2"/>
              <a:buChar char="§"/>
            </a:pPr>
            <a:r>
              <a:rPr lang="fr-BE" sz="1100" dirty="0"/>
              <a:t>Chez les hommes (66%) que chez les « aucune des 2 catégories » (39%)</a:t>
            </a:r>
          </a:p>
          <a:p>
            <a:pPr marL="171450" indent="-171450">
              <a:buFont typeface="Wingdings" panose="05000000000000000000" pitchFamily="2" charset="2"/>
              <a:buChar char="§"/>
            </a:pPr>
            <a:r>
              <a:rPr lang="fr-BE" sz="1100" dirty="0"/>
              <a:t>Chez les </a:t>
            </a:r>
            <a:r>
              <a:rPr lang="fr-BE" sz="1100" dirty="0" err="1"/>
              <a:t>Bruxellois·es</a:t>
            </a:r>
            <a:r>
              <a:rPr lang="fr-BE" sz="1100" dirty="0"/>
              <a:t> (70%) </a:t>
            </a:r>
          </a:p>
          <a:p>
            <a:pPr marL="171450" indent="-171450">
              <a:buFont typeface="Wingdings" panose="05000000000000000000" pitchFamily="2" charset="2"/>
              <a:buChar char="§"/>
            </a:pPr>
            <a:r>
              <a:rPr lang="fr-BE" sz="1100" dirty="0"/>
              <a:t>Chez les </a:t>
            </a:r>
            <a:r>
              <a:rPr lang="fr-BE" sz="1100" dirty="0" err="1"/>
              <a:t>étudiant·e·s</a:t>
            </a:r>
            <a:r>
              <a:rPr lang="fr-BE" sz="1100" dirty="0"/>
              <a:t> (66%) que chez les </a:t>
            </a:r>
            <a:r>
              <a:rPr lang="fr-BE" sz="1100" dirty="0" err="1"/>
              <a:t>Neet</a:t>
            </a:r>
            <a:r>
              <a:rPr lang="fr-BE" sz="1100" dirty="0"/>
              <a:t> (45%)</a:t>
            </a:r>
          </a:p>
          <a:p>
            <a:pPr marL="171450" indent="-171450">
              <a:buFont typeface="Wingdings" panose="05000000000000000000" pitchFamily="2" charset="2"/>
              <a:buChar char="§"/>
            </a:pPr>
            <a:r>
              <a:rPr lang="fr-BE" sz="1100" dirty="0"/>
              <a:t>Chez les jeunes ayant une aisance financière (68%)</a:t>
            </a:r>
          </a:p>
          <a:p>
            <a:pPr marL="171450" indent="-171450">
              <a:buFont typeface="Wingdings" panose="05000000000000000000" pitchFamily="2" charset="2"/>
              <a:buChar char="§"/>
            </a:pPr>
            <a:r>
              <a:rPr lang="fr-BE" sz="1100" dirty="0"/>
              <a:t>Chez les jeunes </a:t>
            </a:r>
            <a:r>
              <a:rPr lang="fr-BE" sz="1100" dirty="0" err="1"/>
              <a:t>engagé·e·s</a:t>
            </a:r>
            <a:r>
              <a:rPr lang="fr-BE" sz="1100" dirty="0"/>
              <a:t> (68%) que chez les jeunes pas ou peu </a:t>
            </a:r>
            <a:r>
              <a:rPr lang="fr-BE" sz="1100" dirty="0" err="1"/>
              <a:t>engagé·e·s</a:t>
            </a:r>
            <a:r>
              <a:rPr lang="fr-BE" sz="1100" dirty="0"/>
              <a:t> (56%)</a:t>
            </a:r>
          </a:p>
          <a:p>
            <a:r>
              <a:rPr lang="fr-BE" sz="1100" dirty="0"/>
              <a:t>Cette proportion est </a:t>
            </a:r>
            <a:r>
              <a:rPr lang="fr-BE" sz="1100" u="sng" dirty="0"/>
              <a:t>plus faible </a:t>
            </a:r>
            <a:r>
              <a:rPr lang="fr-BE" sz="1100" dirty="0"/>
              <a:t>:</a:t>
            </a:r>
          </a:p>
          <a:p>
            <a:pPr marL="171450" indent="-171450">
              <a:buFont typeface="Wingdings" panose="05000000000000000000" pitchFamily="2" charset="2"/>
              <a:buChar char="§"/>
            </a:pPr>
            <a:r>
              <a:rPr lang="fr-BE" sz="1100" dirty="0"/>
              <a:t>Chez les couples sans enfant (51%) et les couples avec enfants (41%)</a:t>
            </a:r>
          </a:p>
          <a:p>
            <a:pPr marL="171450" indent="-171450">
              <a:buFont typeface="Wingdings" panose="05000000000000000000" pitchFamily="2" charset="2"/>
              <a:buChar char="§"/>
            </a:pPr>
            <a:r>
              <a:rPr lang="fr-BE" sz="1100" dirty="0"/>
              <a:t>Chez les jeunes qui pensent qu’il y a trop d’</a:t>
            </a:r>
            <a:r>
              <a:rPr lang="fr-BE" sz="1100" dirty="0" err="1"/>
              <a:t>immigré·e·s</a:t>
            </a:r>
            <a:r>
              <a:rPr lang="fr-BE" sz="1100" dirty="0"/>
              <a:t> en Belgique =&gt; ceci laisse à penser que les jeunes souhaitent que l’immigration soit un sujet indispensable dans le but de mieux accueillir et intégrer les </a:t>
            </a:r>
            <a:r>
              <a:rPr lang="fr-BE" sz="1100" dirty="0" err="1"/>
              <a:t>immigré·e·s</a:t>
            </a:r>
            <a:r>
              <a:rPr lang="fr-BE" sz="1100" dirty="0"/>
              <a:t>.</a:t>
            </a:r>
          </a:p>
          <a:p>
            <a:pPr marL="171450" indent="-171450">
              <a:buFont typeface="Wingdings" panose="05000000000000000000" pitchFamily="2" charset="2"/>
              <a:buChar char="§"/>
            </a:pPr>
            <a:endParaRPr lang="fr-BE" sz="1100" dirty="0"/>
          </a:p>
          <a:p>
            <a:endParaRPr lang="fr-BE" sz="1100" dirty="0"/>
          </a:p>
        </p:txBody>
      </p:sp>
    </p:spTree>
    <p:extLst>
      <p:ext uri="{BB962C8B-B14F-4D97-AF65-F5344CB8AC3E}">
        <p14:creationId xmlns:p14="http://schemas.microsoft.com/office/powerpoint/2010/main" val="1236017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000D206-CFBF-B412-BEE0-F25B50F6C71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2938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L’accès à l´emploi </a:t>
            </a:r>
          </a:p>
        </p:txBody>
      </p:sp>
      <p:sp>
        <p:nvSpPr>
          <p:cNvPr id="9" name="ZoneTexte 8">
            <a:extLst>
              <a:ext uri="{FF2B5EF4-FFF2-40B4-BE49-F238E27FC236}">
                <a16:creationId xmlns:a16="http://schemas.microsoft.com/office/drawing/2014/main" id="{5FBACF2F-2ACD-C968-93BF-DBE452F62A00}"/>
              </a:ext>
            </a:extLst>
          </p:cNvPr>
          <p:cNvSpPr txBox="1"/>
          <p:nvPr/>
        </p:nvSpPr>
        <p:spPr>
          <a:xfrm>
            <a:off x="8094163" y="2508492"/>
            <a:ext cx="3695946" cy="769441"/>
          </a:xfrm>
          <a:prstGeom prst="rect">
            <a:avLst/>
          </a:prstGeom>
          <a:noFill/>
        </p:spPr>
        <p:txBody>
          <a:bodyPr wrap="square">
            <a:spAutoFit/>
          </a:bodyPr>
          <a:lstStyle/>
          <a:p>
            <a:r>
              <a:rPr lang="nl-BE" sz="1100" dirty="0"/>
              <a:t>86% des </a:t>
            </a:r>
            <a:r>
              <a:rPr lang="nl-BE" sz="1100" dirty="0" err="1"/>
              <a:t>jeunes</a:t>
            </a:r>
            <a:r>
              <a:rPr lang="nl-BE" sz="1100" dirty="0"/>
              <a:t> </a:t>
            </a:r>
            <a:r>
              <a:rPr lang="nl-BE" sz="1100" dirty="0" err="1"/>
              <a:t>estiment</a:t>
            </a:r>
            <a:r>
              <a:rPr lang="nl-BE" sz="1100" dirty="0"/>
              <a:t> que </a:t>
            </a:r>
            <a:r>
              <a:rPr lang="nl-BE" sz="1100" dirty="0" err="1"/>
              <a:t>l’accès</a:t>
            </a:r>
            <a:r>
              <a:rPr lang="nl-BE" sz="1100" dirty="0"/>
              <a:t> à </a:t>
            </a:r>
            <a:r>
              <a:rPr lang="nl-BE" sz="1100" dirty="0" err="1"/>
              <a:t>l’emploi</a:t>
            </a:r>
            <a:r>
              <a:rPr lang="nl-BE" sz="1100" dirty="0"/>
              <a:t> </a:t>
            </a:r>
            <a:r>
              <a:rPr lang="nl-BE" sz="1100" dirty="0" err="1"/>
              <a:t>devrait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hommes (89%)</a:t>
            </a:r>
          </a:p>
        </p:txBody>
      </p:sp>
      <p:sp>
        <p:nvSpPr>
          <p:cNvPr id="10" name="ZoneTexte 9">
            <a:extLst>
              <a:ext uri="{FF2B5EF4-FFF2-40B4-BE49-F238E27FC236}">
                <a16:creationId xmlns:a16="http://schemas.microsoft.com/office/drawing/2014/main" id="{CF2F4E63-CA5B-B4B5-A6BA-C42A612A5012}"/>
              </a:ext>
            </a:extLst>
          </p:cNvPr>
          <p:cNvSpPr txBox="1"/>
          <p:nvPr/>
        </p:nvSpPr>
        <p:spPr>
          <a:xfrm>
            <a:off x="401891" y="2959640"/>
            <a:ext cx="2441050" cy="1446550"/>
          </a:xfrm>
          <a:prstGeom prst="rect">
            <a:avLst/>
          </a:prstGeom>
          <a:noFill/>
        </p:spPr>
        <p:txBody>
          <a:bodyPr wrap="square">
            <a:spAutoFit/>
          </a:bodyPr>
          <a:lstStyle/>
          <a:p>
            <a:r>
              <a:rPr lang="fr-BE" sz="1100" dirty="0"/>
              <a:t>4,6% des jeunes </a:t>
            </a:r>
            <a:r>
              <a:rPr lang="nl-BE" sz="1100" dirty="0" err="1"/>
              <a:t>estiment</a:t>
            </a:r>
            <a:r>
              <a:rPr lang="nl-BE" sz="1100" dirty="0"/>
              <a:t> que </a:t>
            </a:r>
            <a:r>
              <a:rPr lang="nl-BE" sz="1100" dirty="0" err="1"/>
              <a:t>l’accès</a:t>
            </a:r>
            <a:r>
              <a:rPr lang="nl-BE" sz="1100" dirty="0"/>
              <a:t> à </a:t>
            </a:r>
            <a:r>
              <a:rPr lang="nl-BE" sz="1100" dirty="0" err="1"/>
              <a:t>l’emploi</a:t>
            </a:r>
            <a:r>
              <a:rPr lang="nl-BE" sz="1100" dirty="0"/>
              <a:t> ne </a:t>
            </a:r>
            <a:r>
              <a:rPr lang="nl-BE" sz="1100" dirty="0" err="1"/>
              <a:t>devrait</a:t>
            </a:r>
            <a:r>
              <a:rPr lang="nl-BE" sz="1100" dirty="0"/>
              <a:t> pas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jeunes ne se considérant ni homme ni femme (20%)</a:t>
            </a:r>
          </a:p>
          <a:p>
            <a:pPr marL="171450" indent="-171450">
              <a:buFont typeface="Wingdings" panose="05000000000000000000" pitchFamily="2" charset="2"/>
              <a:buChar char="§"/>
            </a:pPr>
            <a:r>
              <a:rPr lang="fr-BE" sz="1100" dirty="0"/>
              <a:t>Chez les </a:t>
            </a:r>
            <a:r>
              <a:rPr lang="fr-BE" sz="1100" dirty="0" err="1"/>
              <a:t>Neet</a:t>
            </a:r>
            <a:r>
              <a:rPr lang="fr-BE" sz="1100" dirty="0"/>
              <a:t> (10%)</a:t>
            </a:r>
          </a:p>
          <a:p>
            <a:pPr marL="171450" indent="-171450">
              <a:buFont typeface="Wingdings" panose="05000000000000000000" pitchFamily="2" charset="2"/>
              <a:buChar char="§"/>
            </a:pPr>
            <a:r>
              <a:rPr lang="fr-BE" sz="1100" dirty="0"/>
              <a:t>Chez les monoparentales (24%)</a:t>
            </a:r>
          </a:p>
        </p:txBody>
      </p:sp>
    </p:spTree>
    <p:extLst>
      <p:ext uri="{BB962C8B-B14F-4D97-AF65-F5344CB8AC3E}">
        <p14:creationId xmlns:p14="http://schemas.microsoft.com/office/powerpoint/2010/main" val="598722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695DAD7-575C-8B84-D181-46E22438A52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80412" y="1983712"/>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7401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 soutien à la création d’entreprise  </a:t>
            </a:r>
          </a:p>
        </p:txBody>
      </p:sp>
      <p:sp>
        <p:nvSpPr>
          <p:cNvPr id="9" name="ZoneTexte 8">
            <a:extLst>
              <a:ext uri="{FF2B5EF4-FFF2-40B4-BE49-F238E27FC236}">
                <a16:creationId xmlns:a16="http://schemas.microsoft.com/office/drawing/2014/main" id="{330D63D3-8AB1-91F1-6E17-3B35DEFF9AA6}"/>
              </a:ext>
            </a:extLst>
          </p:cNvPr>
          <p:cNvSpPr txBox="1"/>
          <p:nvPr/>
        </p:nvSpPr>
        <p:spPr>
          <a:xfrm>
            <a:off x="7842637" y="2536198"/>
            <a:ext cx="3695946" cy="2800767"/>
          </a:xfrm>
          <a:prstGeom prst="rect">
            <a:avLst/>
          </a:prstGeom>
          <a:noFill/>
        </p:spPr>
        <p:txBody>
          <a:bodyPr wrap="square">
            <a:spAutoFit/>
          </a:bodyPr>
          <a:lstStyle/>
          <a:p>
            <a:r>
              <a:rPr lang="nl-BE" sz="1100" dirty="0"/>
              <a:t>60% des </a:t>
            </a:r>
            <a:r>
              <a:rPr lang="nl-BE" sz="1100" dirty="0" err="1"/>
              <a:t>jeunes</a:t>
            </a:r>
            <a:r>
              <a:rPr lang="nl-BE" sz="1100" dirty="0"/>
              <a:t> </a:t>
            </a:r>
            <a:r>
              <a:rPr lang="nl-BE" sz="1100" dirty="0" err="1"/>
              <a:t>estiment</a:t>
            </a:r>
            <a:r>
              <a:rPr lang="nl-BE" sz="1100" dirty="0"/>
              <a:t> que </a:t>
            </a:r>
            <a:r>
              <a:rPr lang="nl-BE" sz="1100" dirty="0" err="1"/>
              <a:t>le</a:t>
            </a:r>
            <a:r>
              <a:rPr lang="nl-BE" sz="1100" dirty="0"/>
              <a:t> soutien à la </a:t>
            </a:r>
            <a:r>
              <a:rPr lang="nl-BE" sz="1100" dirty="0" err="1"/>
              <a:t>création</a:t>
            </a:r>
            <a:r>
              <a:rPr lang="nl-BE" sz="1100" dirty="0"/>
              <a:t> </a:t>
            </a:r>
            <a:r>
              <a:rPr lang="nl-BE" sz="1100" dirty="0" err="1"/>
              <a:t>d’entreprise</a:t>
            </a:r>
            <a:r>
              <a:rPr lang="nl-BE" sz="1100" dirty="0"/>
              <a:t> </a:t>
            </a:r>
            <a:r>
              <a:rPr lang="nl-BE" sz="1100" dirty="0" err="1"/>
              <a:t>devrait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hommes (69%) que chez les femmes (50%) </a:t>
            </a:r>
          </a:p>
          <a:p>
            <a:pPr marL="171450" indent="-171450">
              <a:buFont typeface="Wingdings" panose="05000000000000000000" pitchFamily="2" charset="2"/>
              <a:buChar char="§"/>
            </a:pPr>
            <a:r>
              <a:rPr lang="fr-BE" sz="1100" dirty="0"/>
              <a:t>Chez les </a:t>
            </a:r>
            <a:r>
              <a:rPr lang="fr-BE" sz="1100" dirty="0" err="1"/>
              <a:t>Neet</a:t>
            </a:r>
            <a:r>
              <a:rPr lang="fr-BE" sz="1100" dirty="0"/>
              <a:t> (70%) </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modeste (66%) qu’</a:t>
            </a:r>
            <a:r>
              <a:rPr lang="fr-BE" sz="1100" dirty="0" err="1"/>
              <a:t>issu·e·s</a:t>
            </a:r>
            <a:r>
              <a:rPr lang="fr-BE" sz="1100" dirty="0"/>
              <a:t> d’une famille aisée (50%)</a:t>
            </a:r>
          </a:p>
          <a:p>
            <a:pPr marL="171450" indent="-171450">
              <a:buFont typeface="Wingdings" panose="05000000000000000000" pitchFamily="2" charset="2"/>
              <a:buChar char="§"/>
            </a:pPr>
            <a:r>
              <a:rPr lang="fr-BE" sz="1100" dirty="0"/>
              <a:t>Chez les jeunes ayant des difficultés financières (65%) que chez les jeunes ayant une aisance financière (52%)</a:t>
            </a:r>
          </a:p>
          <a:p>
            <a:pPr marL="171450" indent="-171450">
              <a:buFont typeface="Wingdings" panose="05000000000000000000" pitchFamily="2" charset="2"/>
              <a:buChar char="§"/>
            </a:pPr>
            <a:r>
              <a:rPr lang="fr-BE" sz="1100" dirty="0"/>
              <a:t>Chez les jeunes pas ou peu </a:t>
            </a:r>
            <a:r>
              <a:rPr lang="fr-BE" sz="1100" dirty="0" err="1"/>
              <a:t>engagé·e·s</a:t>
            </a:r>
            <a:r>
              <a:rPr lang="fr-BE" sz="1100" dirty="0"/>
              <a:t> (64%) que les </a:t>
            </a:r>
            <a:r>
              <a:rPr lang="fr-BE" sz="1100" dirty="0" err="1"/>
              <a:t>engagé·e·s</a:t>
            </a:r>
            <a:r>
              <a:rPr lang="fr-BE" sz="1100" dirty="0"/>
              <a:t> (55%)</a:t>
            </a:r>
          </a:p>
          <a:p>
            <a:r>
              <a:rPr lang="fr-BE" sz="1100" dirty="0"/>
              <a:t>Cette proportion est plus faible :</a:t>
            </a:r>
          </a:p>
          <a:p>
            <a:pPr marL="171450" indent="-171450">
              <a:buFont typeface="Wingdings" panose="05000000000000000000" pitchFamily="2" charset="2"/>
              <a:buChar char="§"/>
            </a:pPr>
            <a:r>
              <a:rPr lang="fr-BE" sz="1100" dirty="0"/>
              <a:t>Chez les </a:t>
            </a:r>
            <a:r>
              <a:rPr lang="fr-BE" sz="1100" dirty="0" err="1"/>
              <a:t>diplômé·e·s</a:t>
            </a:r>
            <a:r>
              <a:rPr lang="fr-BE" sz="1100" dirty="0"/>
              <a:t> d’un bachelier (52%)</a:t>
            </a:r>
          </a:p>
          <a:p>
            <a:pPr marL="171450" indent="-171450">
              <a:buFont typeface="Wingdings" panose="05000000000000000000" pitchFamily="2" charset="2"/>
              <a:buChar char="§"/>
            </a:pPr>
            <a:r>
              <a:rPr lang="fr-BE" sz="1100" dirty="0"/>
              <a:t>Chez les </a:t>
            </a:r>
            <a:r>
              <a:rPr lang="fr-BE" sz="1100" dirty="0" err="1"/>
              <a:t>Bruxellois·es</a:t>
            </a:r>
            <a:r>
              <a:rPr lang="fr-BE" sz="1100" dirty="0"/>
              <a:t> (52%)</a:t>
            </a:r>
          </a:p>
          <a:p>
            <a:endParaRPr lang="fr-BE" sz="1100" dirty="0"/>
          </a:p>
        </p:txBody>
      </p:sp>
    </p:spTree>
    <p:extLst>
      <p:ext uri="{BB962C8B-B14F-4D97-AF65-F5344CB8AC3E}">
        <p14:creationId xmlns:p14="http://schemas.microsoft.com/office/powerpoint/2010/main" val="2674621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D33DD2D-41EE-EA13-050F-6D3734FA71F3}"/>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Priorités</a:t>
            </a:r>
            <a:r>
              <a:rPr lang="nl-BE" dirty="0">
                <a:solidFill>
                  <a:srgbClr val="E31A1C"/>
                </a:solidFill>
                <a:latin typeface="Calibri" panose="020F0502020204030204"/>
              </a:rPr>
              <a:t> des </a:t>
            </a:r>
            <a:r>
              <a:rPr lang="nl-BE" dirty="0" err="1">
                <a:solidFill>
                  <a:srgbClr val="E31A1C"/>
                </a:solidFill>
                <a:latin typeface="Calibri" panose="020F0502020204030204"/>
              </a:rPr>
              <a:t>prochains</a:t>
            </a:r>
            <a:r>
              <a:rPr lang="nl-BE" dirty="0">
                <a:solidFill>
                  <a:srgbClr val="E31A1C"/>
                </a:solidFill>
                <a:latin typeface="Calibri" panose="020F0502020204030204"/>
              </a:rPr>
              <a:t> </a:t>
            </a:r>
            <a:r>
              <a:rPr lang="nl-BE" dirty="0" err="1">
                <a:solidFill>
                  <a:srgbClr val="E31A1C"/>
                </a:solidFill>
                <a:latin typeface="Calibri" panose="020F0502020204030204"/>
              </a:rPr>
              <a:t>gouvernements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96E553E-AF92-920E-3942-331991995345}"/>
              </a:ext>
            </a:extLst>
          </p:cNvPr>
          <p:cNvSpPr txBox="1"/>
          <p:nvPr/>
        </p:nvSpPr>
        <p:spPr>
          <a:xfrm>
            <a:off x="865453" y="1274815"/>
            <a:ext cx="87715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Nous allons aborder une série de thématiques...Pouvez-vous me dire si d'après vous, ce sujet devrait constituer un sujet indispensable ou non pour les politiques ? </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La santé (dont la santé mentale) </a:t>
            </a:r>
          </a:p>
        </p:txBody>
      </p:sp>
      <p:sp>
        <p:nvSpPr>
          <p:cNvPr id="9" name="ZoneTexte 8">
            <a:extLst>
              <a:ext uri="{FF2B5EF4-FFF2-40B4-BE49-F238E27FC236}">
                <a16:creationId xmlns:a16="http://schemas.microsoft.com/office/drawing/2014/main" id="{55B24AD0-6AC6-ABC6-354E-35949BF8AB80}"/>
              </a:ext>
            </a:extLst>
          </p:cNvPr>
          <p:cNvSpPr txBox="1"/>
          <p:nvPr/>
        </p:nvSpPr>
        <p:spPr>
          <a:xfrm>
            <a:off x="8094163" y="2508492"/>
            <a:ext cx="3695946" cy="938719"/>
          </a:xfrm>
          <a:prstGeom prst="rect">
            <a:avLst/>
          </a:prstGeom>
          <a:noFill/>
        </p:spPr>
        <p:txBody>
          <a:bodyPr wrap="square">
            <a:spAutoFit/>
          </a:bodyPr>
          <a:lstStyle/>
          <a:p>
            <a:r>
              <a:rPr lang="nl-BE" sz="1100" dirty="0"/>
              <a:t>90% des </a:t>
            </a:r>
            <a:r>
              <a:rPr lang="nl-BE" sz="1100" dirty="0" err="1"/>
              <a:t>jeunes</a:t>
            </a:r>
            <a:r>
              <a:rPr lang="nl-BE" sz="1100" dirty="0"/>
              <a:t> </a:t>
            </a:r>
            <a:r>
              <a:rPr lang="nl-BE" sz="1100" dirty="0" err="1"/>
              <a:t>estiment</a:t>
            </a:r>
            <a:r>
              <a:rPr lang="nl-BE" sz="1100" dirty="0"/>
              <a:t> que la santé (</a:t>
            </a:r>
            <a:r>
              <a:rPr lang="nl-BE" sz="1100" dirty="0" err="1"/>
              <a:t>dont</a:t>
            </a:r>
            <a:r>
              <a:rPr lang="nl-BE" sz="1100" dirty="0"/>
              <a:t> la santé mentale) </a:t>
            </a:r>
            <a:r>
              <a:rPr lang="nl-BE" sz="1100" dirty="0" err="1"/>
              <a:t>devrait</a:t>
            </a:r>
            <a:r>
              <a:rPr lang="nl-BE" sz="1100" dirty="0"/>
              <a:t> </a:t>
            </a:r>
            <a:r>
              <a:rPr lang="nl-BE" sz="1100" dirty="0" err="1"/>
              <a:t>constituer</a:t>
            </a:r>
            <a:r>
              <a:rPr lang="nl-BE" sz="1100" dirty="0"/>
              <a:t> </a:t>
            </a:r>
            <a:r>
              <a:rPr lang="nl-BE" sz="1100" dirty="0" err="1"/>
              <a:t>un</a:t>
            </a:r>
            <a:r>
              <a:rPr lang="nl-BE" sz="1100" dirty="0"/>
              <a:t> sujet </a:t>
            </a:r>
            <a:r>
              <a:rPr lang="nl-BE" sz="1100" dirty="0" err="1"/>
              <a:t>indispensable</a:t>
            </a:r>
            <a:r>
              <a:rPr lang="nl-BE" sz="1100" dirty="0"/>
              <a:t> pour les </a:t>
            </a:r>
            <a:r>
              <a:rPr lang="nl-BE" sz="1100" dirty="0" err="1"/>
              <a:t>politiques</a:t>
            </a:r>
            <a:r>
              <a:rPr lang="nl-BE" sz="1100" dirty="0"/>
              <a:t>.</a:t>
            </a:r>
          </a:p>
          <a:p>
            <a:endParaRPr lang="nl-BE" sz="1100" dirty="0"/>
          </a:p>
          <a:p>
            <a:r>
              <a:rPr lang="nl-BE" sz="1100" dirty="0" err="1"/>
              <a:t>Répartition</a:t>
            </a:r>
            <a:r>
              <a:rPr lang="nl-BE" sz="1100" dirty="0"/>
              <a:t> </a:t>
            </a:r>
            <a:r>
              <a:rPr lang="nl-BE" sz="1100" dirty="0" err="1"/>
              <a:t>relativement</a:t>
            </a:r>
            <a:r>
              <a:rPr lang="nl-BE" sz="1100" dirty="0"/>
              <a:t> </a:t>
            </a:r>
            <a:r>
              <a:rPr lang="nl-BE" sz="1100" dirty="0" err="1"/>
              <a:t>homogène</a:t>
            </a:r>
            <a:r>
              <a:rPr lang="nl-BE" sz="1100" dirty="0"/>
              <a:t> au sein des </a:t>
            </a:r>
            <a:r>
              <a:rPr lang="nl-BE" sz="1100" dirty="0" err="1"/>
              <a:t>jeunes</a:t>
            </a:r>
            <a:r>
              <a:rPr lang="nl-BE" sz="1100" dirty="0"/>
              <a:t> de 18 à 25 </a:t>
            </a:r>
            <a:r>
              <a:rPr lang="nl-BE" sz="1100" dirty="0" err="1"/>
              <a:t>ans</a:t>
            </a:r>
            <a:r>
              <a:rPr lang="nl-BE" sz="1100" dirty="0"/>
              <a:t>.</a:t>
            </a:r>
            <a:endParaRPr lang="fr-BE" sz="1100" dirty="0"/>
          </a:p>
        </p:txBody>
      </p:sp>
      <p:pic>
        <p:nvPicPr>
          <p:cNvPr id="21" name="Image 20">
            <a:extLst>
              <a:ext uri="{FF2B5EF4-FFF2-40B4-BE49-F238E27FC236}">
                <a16:creationId xmlns:a16="http://schemas.microsoft.com/office/drawing/2014/main" id="{F0DC79E5-9503-DCB3-39D0-E20669F9931D}"/>
              </a:ext>
            </a:extLst>
          </p:cNvPr>
          <p:cNvPicPr>
            <a:picLocks noChangeAspect="1"/>
          </p:cNvPicPr>
          <p:nvPr/>
        </p:nvPicPr>
        <p:blipFill>
          <a:blip r:embed="rId5"/>
          <a:stretch>
            <a:fillRect/>
          </a:stretch>
        </p:blipFill>
        <p:spPr>
          <a:xfrm>
            <a:off x="2854123" y="2133179"/>
            <a:ext cx="4438948" cy="4598722"/>
          </a:xfrm>
          <a:prstGeom prst="rect">
            <a:avLst/>
          </a:prstGeom>
        </p:spPr>
      </p:pic>
    </p:spTree>
    <p:extLst>
      <p:ext uri="{BB962C8B-B14F-4D97-AF65-F5344CB8AC3E}">
        <p14:creationId xmlns:p14="http://schemas.microsoft.com/office/powerpoint/2010/main" val="744295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9976CDD1-BBAA-E650-6410-88EC0DB157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B059C9BC-5D3C-D444-BF6F-CE0792950894}"/>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Opinions</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64736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3DB3975-7865-BCFE-6AC8-61361DE371BA}"/>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raphique 4">
            <a:extLst>
              <a:ext uri="{FF2B5EF4-FFF2-40B4-BE49-F238E27FC236}">
                <a16:creationId xmlns:a16="http://schemas.microsoft.com/office/drawing/2014/main" id="{C3968866-13CA-98D6-5BE6-828B8B8B6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2" name="Titre 1">
            <a:extLst>
              <a:ext uri="{FF2B5EF4-FFF2-40B4-BE49-F238E27FC236}">
                <a16:creationId xmlns:a16="http://schemas.microsoft.com/office/drawing/2014/main" id="{7E873474-5653-E4A1-475A-4095AA3A5236}"/>
              </a:ext>
            </a:extLst>
          </p:cNvPr>
          <p:cNvSpPr txBox="1">
            <a:spLocks/>
          </p:cNvSpPr>
          <p:nvPr/>
        </p:nvSpPr>
        <p:spPr>
          <a:xfrm>
            <a:off x="865453" y="2807465"/>
            <a:ext cx="8930299" cy="294681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BE" sz="1489" b="1" dirty="0">
                <a:solidFill>
                  <a:prstClr val="black"/>
                </a:solidFill>
                <a:latin typeface="Arial" panose="020B0604020202020204" pitchFamily="34" charset="0"/>
                <a:cs typeface="Arial" panose="020B0604020202020204" pitchFamily="34" charset="0"/>
              </a:rPr>
              <a:t>709</a:t>
            </a:r>
            <a:r>
              <a:rPr kumimoji="0" lang="fr-BE" sz="1489"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fr-BE" sz="1489"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personnes</a:t>
            </a:r>
            <a:r>
              <a:rPr kumimoji="0" lang="fr-BE" sz="1489"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fr-BE" sz="1489"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interrogées : il s’agit de jeunes francophones de 18 à 25 ans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BE" sz="1489"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j-ea"/>
              <a:cs typeface="Arial" panose="020B0604020202020204" pitchFamily="34" charset="0"/>
            </a:endParaRPr>
          </a:p>
          <a:p>
            <a:pPr marL="814423" marR="0" lvl="0" indent="-225573" algn="l" defTabSz="457200" rtl="0" eaLnBrk="1" fontAlgn="auto" latinLnBrk="0" hangingPunct="1">
              <a:lnSpc>
                <a:spcPct val="100000"/>
              </a:lnSpc>
              <a:spcBef>
                <a:spcPct val="0"/>
              </a:spcBef>
              <a:spcAft>
                <a:spcPts val="0"/>
              </a:spcAft>
              <a:buClrTx/>
              <a:buSzTx/>
              <a:buFont typeface="Courier New" pitchFamily="49" charset="0"/>
              <a:buChar char="o"/>
              <a:tabLst/>
              <a:defRPr/>
            </a:pPr>
            <a:r>
              <a:rPr kumimoji="0" lang="fr-BE" sz="15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Du 30-05-2023 au </a:t>
            </a:r>
            <a:r>
              <a:rPr lang="fr-BE" sz="1500" dirty="0">
                <a:solidFill>
                  <a:prstClr val="black"/>
                </a:solidFill>
                <a:latin typeface="Arial" panose="020B0604020202020204" pitchFamily="34" charset="0"/>
                <a:cs typeface="Arial" panose="020B0604020202020204" pitchFamily="34" charset="0"/>
              </a:rPr>
              <a:t>15</a:t>
            </a:r>
            <a:r>
              <a:rPr kumimoji="0" lang="fr-BE" sz="15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-07-2023 </a:t>
            </a:r>
          </a:p>
          <a:p>
            <a:pPr marL="588850" marR="0" lvl="0" indent="0" algn="l" defTabSz="457200" rtl="0" eaLnBrk="1" fontAlgn="auto" latinLnBrk="0" hangingPunct="1">
              <a:lnSpc>
                <a:spcPct val="100000"/>
              </a:lnSpc>
              <a:spcBef>
                <a:spcPct val="0"/>
              </a:spcBef>
              <a:spcAft>
                <a:spcPts val="0"/>
              </a:spcAft>
              <a:buClrTx/>
              <a:buSzTx/>
              <a:buFontTx/>
              <a:buNone/>
              <a:tabLst/>
              <a:defRPr/>
            </a:pPr>
            <a:endParaRPr kumimoji="0" lang="fr-BE" sz="15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814423" marR="0" lvl="0" indent="-225573" algn="l" defTabSz="457200" rtl="0" eaLnBrk="1" fontAlgn="auto" latinLnBrk="0" hangingPunct="1">
              <a:lnSpc>
                <a:spcPct val="100000"/>
              </a:lnSpc>
              <a:spcBef>
                <a:spcPct val="0"/>
              </a:spcBef>
              <a:spcAft>
                <a:spcPts val="0"/>
              </a:spcAft>
              <a:buClrTx/>
              <a:buSzTx/>
              <a:buFont typeface="Courier New" pitchFamily="49" charset="0"/>
              <a:buChar char="o"/>
              <a:tabLst/>
              <a:defRPr/>
            </a:pPr>
            <a:r>
              <a:rPr kumimoji="0" lang="fr-BE" sz="15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Questionnaire auto-administré et par téléphone</a:t>
            </a:r>
          </a:p>
          <a:p>
            <a:pPr marL="588850" marR="0" lvl="0" algn="l" defTabSz="457200" rtl="0" eaLnBrk="1" fontAlgn="auto" latinLnBrk="0" hangingPunct="1">
              <a:lnSpc>
                <a:spcPct val="100000"/>
              </a:lnSpc>
              <a:spcBef>
                <a:spcPct val="0"/>
              </a:spcBef>
              <a:spcAft>
                <a:spcPts val="0"/>
              </a:spcAft>
              <a:buClrTx/>
              <a:buSzTx/>
              <a:tabLst/>
              <a:defRPr/>
            </a:pPr>
            <a:endParaRPr kumimoji="0" lang="fr-BE" sz="1500" b="0" i="0" u="sng"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814423" marR="0" lvl="0" indent="-225573" algn="l" defTabSz="457200" rtl="0" eaLnBrk="1" fontAlgn="auto" latinLnBrk="0" hangingPunct="1">
              <a:lnSpc>
                <a:spcPct val="100000"/>
              </a:lnSpc>
              <a:spcBef>
                <a:spcPct val="0"/>
              </a:spcBef>
              <a:spcAft>
                <a:spcPts val="0"/>
              </a:spcAft>
              <a:buClrTx/>
              <a:buSzTx/>
              <a:buFont typeface="Courier New" pitchFamily="49" charset="0"/>
              <a:buChar char="o"/>
              <a:tabLst/>
              <a:defRPr/>
            </a:pPr>
            <a:r>
              <a:rPr kumimoji="0" lang="fr-BE" sz="15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Durée moyenne d’administration : 17 minutes</a:t>
            </a:r>
          </a:p>
          <a:p>
            <a:pPr marL="814423" marR="0" lvl="0" indent="-225573" algn="l" defTabSz="457200" rtl="0" eaLnBrk="1" fontAlgn="auto" latinLnBrk="0" hangingPunct="1">
              <a:lnSpc>
                <a:spcPct val="100000"/>
              </a:lnSpc>
              <a:spcBef>
                <a:spcPct val="0"/>
              </a:spcBef>
              <a:spcAft>
                <a:spcPts val="0"/>
              </a:spcAft>
              <a:buClrTx/>
              <a:buSzTx/>
              <a:buFont typeface="Courier New" pitchFamily="49" charset="0"/>
              <a:buChar char="o"/>
              <a:tabLst/>
              <a:defRPr/>
            </a:pPr>
            <a:endParaRPr kumimoji="0" lang="fr-BE" sz="21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814423" marR="0" lvl="0" indent="-225573" algn="l" defTabSz="457200" rtl="0" eaLnBrk="1" fontAlgn="auto" latinLnBrk="0" hangingPunct="1">
              <a:lnSpc>
                <a:spcPct val="100000"/>
              </a:lnSpc>
              <a:spcBef>
                <a:spcPct val="0"/>
              </a:spcBef>
              <a:spcAft>
                <a:spcPts val="0"/>
              </a:spcAft>
              <a:buClrTx/>
              <a:buSzTx/>
              <a:buFont typeface="Courier New" pitchFamily="49" charset="0"/>
              <a:buChar char="o"/>
              <a:tabLst/>
              <a:defRPr/>
            </a:pPr>
            <a:r>
              <a:rPr kumimoji="0" lang="fr-BE" sz="15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Marges d’erreur : </a:t>
            </a:r>
            <a:r>
              <a:rPr lang="fr-BE" sz="1500" dirty="0">
                <a:solidFill>
                  <a:prstClr val="black"/>
                </a:solidFill>
                <a:latin typeface="Arial" panose="020B0604020202020204" pitchFamily="34" charset="0"/>
                <a:cs typeface="Arial" panose="020B0604020202020204" pitchFamily="34" charset="0"/>
              </a:rPr>
              <a:t>3,68</a:t>
            </a:r>
            <a:r>
              <a:rPr kumimoji="0" lang="fr-BE" sz="15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pour l’échantillon total</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BE" sz="1489" b="0" i="0" u="none" strike="noStrike" kern="1200" cap="none" spc="0" normalizeH="0" baseline="0" noProof="0" dirty="0">
              <a:ln>
                <a:noFill/>
              </a:ln>
              <a:solidFill>
                <a:prstClr val="black">
                  <a:lumMod val="50000"/>
                  <a:lumOff val="50000"/>
                </a:prstClr>
              </a:solidFill>
              <a:effectLst/>
              <a:uLnTx/>
              <a:uFillTx/>
              <a:latin typeface="Calibri Light" panose="020F0302020204030204"/>
              <a:ea typeface="+mj-ea"/>
              <a:cs typeface="+mj-cs"/>
            </a:endParaRPr>
          </a:p>
        </p:txBody>
      </p:sp>
      <p:sp>
        <p:nvSpPr>
          <p:cNvPr id="3" name="Rectangle 2">
            <a:extLst>
              <a:ext uri="{FF2B5EF4-FFF2-40B4-BE49-F238E27FC236}">
                <a16:creationId xmlns:a16="http://schemas.microsoft.com/office/drawing/2014/main" id="{0FBFE37E-569E-28DF-E37B-2F6B8458200B}"/>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4" name="ZoneTexte 3">
            <a:extLst>
              <a:ext uri="{FF2B5EF4-FFF2-40B4-BE49-F238E27FC236}">
                <a16:creationId xmlns:a16="http://schemas.microsoft.com/office/drawing/2014/main" id="{34C4B124-2332-05FF-31FD-29481A9701F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Echantillon</a:t>
            </a:r>
            <a:r>
              <a:rPr kumimoji="0" lang="nl-BE" sz="1800" b="0" i="0" u="none" strike="noStrike" kern="1200" cap="none" spc="0" normalizeH="0" baseline="0" noProof="0" dirty="0">
                <a:ln>
                  <a:noFill/>
                </a:ln>
                <a:solidFill>
                  <a:srgbClr val="E31A1C"/>
                </a:solidFill>
                <a:effectLst/>
                <a:uLnTx/>
                <a:uFillTx/>
                <a:latin typeface="Calibri" panose="020F0502020204030204"/>
                <a:ea typeface="+mn-ea"/>
                <a:cs typeface="+mn-cs"/>
              </a:rPr>
              <a:t> et méthodologie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751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108229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a:t>
            </a:r>
            <a:r>
              <a:rPr lang="fr-BE" sz="1600" dirty="0">
                <a:solidFill>
                  <a:srgbClr val="E31A1C"/>
                </a:solidFill>
                <a:latin typeface="Calibri" panose="020F0502020204030204"/>
              </a:rPr>
              <a:t>É</a:t>
            </a:r>
            <a:r>
              <a:rPr kumimoji="0" lang="fr-BE" sz="1600" b="0" i="0" u="none" strike="noStrike" kern="1200" cap="none" spc="0" normalizeH="0" baseline="0" noProof="0" dirty="0" err="1">
                <a:ln>
                  <a:noFill/>
                </a:ln>
                <a:solidFill>
                  <a:srgbClr val="E31A1C"/>
                </a:solidFill>
                <a:effectLst/>
                <a:uLnTx/>
                <a:uFillTx/>
                <a:latin typeface="Calibri" panose="020F0502020204030204"/>
                <a:ea typeface="+mn-ea"/>
                <a:cs typeface="+mn-cs"/>
              </a:rPr>
              <a:t>chelle</a:t>
            </a: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Les changements climatiques m'inquiètent vraiment </a:t>
            </a:r>
          </a:p>
        </p:txBody>
      </p:sp>
      <p:pic>
        <p:nvPicPr>
          <p:cNvPr id="8" name="Image 7">
            <a:extLst>
              <a:ext uri="{FF2B5EF4-FFF2-40B4-BE49-F238E27FC236}">
                <a16:creationId xmlns:a16="http://schemas.microsoft.com/office/drawing/2014/main" id="{6C2584FC-8793-24B1-9524-6EED2C749123}"/>
              </a:ext>
            </a:extLst>
          </p:cNvPr>
          <p:cNvPicPr>
            <a:picLocks/>
          </p:cNvPicPr>
          <p:nvPr/>
        </p:nvPicPr>
        <p:blipFill rotWithShape="1">
          <a:blip r:embed="rId5">
            <a:extLst>
              <a:ext uri="{28A0092B-C50C-407E-A947-70E740481C1C}">
                <a14:useLocalDpi xmlns:a14="http://schemas.microsoft.com/office/drawing/2010/main" val="0"/>
              </a:ext>
            </a:extLst>
          </a:blip>
          <a:srcRect t="3654"/>
          <a:stretch/>
        </p:blipFill>
        <p:spPr>
          <a:xfrm>
            <a:off x="1689100" y="2105812"/>
            <a:ext cx="7759700" cy="4625188"/>
          </a:xfrm>
          <a:prstGeom prst="rect">
            <a:avLst/>
          </a:prstGeom>
        </p:spPr>
      </p:pic>
      <p:sp>
        <p:nvSpPr>
          <p:cNvPr id="9" name="ZoneTexte 8">
            <a:extLst>
              <a:ext uri="{FF2B5EF4-FFF2-40B4-BE49-F238E27FC236}">
                <a16:creationId xmlns:a16="http://schemas.microsoft.com/office/drawing/2014/main" id="{0BB333CF-1C75-CF92-3754-4565AF4710DC}"/>
              </a:ext>
            </a:extLst>
          </p:cNvPr>
          <p:cNvSpPr txBox="1"/>
          <p:nvPr/>
        </p:nvSpPr>
        <p:spPr>
          <a:xfrm>
            <a:off x="8094163" y="2508492"/>
            <a:ext cx="3695946" cy="3308598"/>
          </a:xfrm>
          <a:prstGeom prst="rect">
            <a:avLst/>
          </a:prstGeom>
          <a:noFill/>
        </p:spPr>
        <p:txBody>
          <a:bodyPr wrap="square">
            <a:spAutoFit/>
          </a:bodyPr>
          <a:lstStyle/>
          <a:p>
            <a:r>
              <a:rPr lang="nl-BE" sz="1100" dirty="0"/>
              <a:t>7</a:t>
            </a:r>
            <a:r>
              <a:rPr lang="fr-BE" sz="1100" dirty="0"/>
              <a:t>2% des jeunes sont </a:t>
            </a:r>
            <a:r>
              <a:rPr lang="fr-BE" sz="1100" dirty="0" err="1"/>
              <a:t>inquiet·e·s</a:t>
            </a:r>
            <a:r>
              <a:rPr lang="fr-BE" sz="1100" dirty="0"/>
              <a:t> face aux changements climatiques.</a:t>
            </a:r>
          </a:p>
          <a:p>
            <a:r>
              <a:rPr lang="fr-BE" sz="1100" dirty="0"/>
              <a:t>Les jeunes </a:t>
            </a:r>
            <a:r>
              <a:rPr lang="fr-BE" sz="1100" dirty="0" err="1"/>
              <a:t>isolé·e·s</a:t>
            </a:r>
            <a:r>
              <a:rPr lang="fr-BE" sz="1100" dirty="0"/>
              <a:t> sont les plus </a:t>
            </a:r>
            <a:r>
              <a:rPr lang="fr-BE" sz="1100" dirty="0" err="1"/>
              <a:t>inquiet·e·s</a:t>
            </a:r>
            <a:r>
              <a:rPr lang="fr-BE" sz="1100" dirty="0"/>
              <a:t> (82%) face aux changements climatiques, à l’inverse des jeunes en couple avec enfants (54%) et les jeunes monoparentaux (57%).</a:t>
            </a:r>
          </a:p>
          <a:p>
            <a:r>
              <a:rPr lang="fr-BE" sz="1100" dirty="0"/>
              <a:t>La proportion de jeunes </a:t>
            </a:r>
            <a:r>
              <a:rPr lang="fr-BE" sz="1100" dirty="0" err="1"/>
              <a:t>inquiet·e·s</a:t>
            </a:r>
            <a:r>
              <a:rPr lang="fr-BE" sz="1100" dirty="0"/>
              <a:t> face aux changements climatiques est plus importante chez les jeunes </a:t>
            </a:r>
            <a:r>
              <a:rPr lang="fr-BE" sz="1100" dirty="0" err="1"/>
              <a:t>issu·e·s</a:t>
            </a:r>
            <a:r>
              <a:rPr lang="fr-BE" sz="1100" dirty="0"/>
              <a:t> d’une famille aisée (80%) que d’une famille modeste (67%). </a:t>
            </a:r>
          </a:p>
          <a:p>
            <a:r>
              <a:rPr lang="fr-BE" sz="1100" dirty="0"/>
              <a:t>La proportion est aussi plus forte chez les jeunes ayant une aisance financière (79%) et les </a:t>
            </a:r>
            <a:r>
              <a:rPr lang="fr-BE" sz="1100" dirty="0" err="1"/>
              <a:t>diplômé·e·s</a:t>
            </a:r>
            <a:r>
              <a:rPr lang="fr-BE" sz="1100" dirty="0"/>
              <a:t> d’un master (83%).</a:t>
            </a:r>
          </a:p>
          <a:p>
            <a:r>
              <a:rPr lang="fr-BE" sz="1100" dirty="0"/>
              <a:t>L’inquiétude par rapport aux changements climatiques est fortement corrélée au degré d’engagement. Les jeunes peu </a:t>
            </a:r>
            <a:r>
              <a:rPr lang="fr-BE" sz="1100" dirty="0" err="1"/>
              <a:t>engagé·e·s</a:t>
            </a:r>
            <a:r>
              <a:rPr lang="fr-BE" sz="1100" dirty="0"/>
              <a:t> sont 62% à être </a:t>
            </a:r>
            <a:r>
              <a:rPr lang="fr-BE" sz="1100" dirty="0" err="1"/>
              <a:t>inquiet·e·s</a:t>
            </a:r>
            <a:r>
              <a:rPr lang="fr-BE" sz="1100" dirty="0"/>
              <a:t> contre 82% des jeunes </a:t>
            </a:r>
            <a:r>
              <a:rPr lang="fr-BE" sz="1100" dirty="0" err="1"/>
              <a:t>engagé·e·s</a:t>
            </a:r>
            <a:r>
              <a:rPr lang="fr-BE" sz="1100" dirty="0"/>
              <a:t>.</a:t>
            </a:r>
          </a:p>
          <a:p>
            <a:r>
              <a:rPr lang="fr-BE" sz="1100" dirty="0"/>
              <a:t>Il y a également une corrélation avec la santé mentale. Plus un ou une jeune est </a:t>
            </a:r>
            <a:r>
              <a:rPr lang="fr-BE" sz="1100" dirty="0" err="1"/>
              <a:t>anxieux·se</a:t>
            </a:r>
            <a:r>
              <a:rPr lang="fr-BE" sz="1100" dirty="0"/>
              <a:t>, </a:t>
            </a:r>
            <a:r>
              <a:rPr lang="fr-BE" sz="1100" dirty="0" err="1"/>
              <a:t>angoissé·e</a:t>
            </a:r>
            <a:r>
              <a:rPr lang="fr-BE" sz="1100" dirty="0"/>
              <a:t> voire en dépression plus il ou elle se dit </a:t>
            </a:r>
            <a:r>
              <a:rPr lang="fr-BE" sz="1100" dirty="0" err="1"/>
              <a:t>inquiet·e</a:t>
            </a:r>
            <a:r>
              <a:rPr lang="fr-BE" sz="1100" dirty="0"/>
              <a:t> face aux changements climatiques et inversement.</a:t>
            </a:r>
          </a:p>
        </p:txBody>
      </p:sp>
    </p:spTree>
    <p:extLst>
      <p:ext uri="{BB962C8B-B14F-4D97-AF65-F5344CB8AC3E}">
        <p14:creationId xmlns:p14="http://schemas.microsoft.com/office/powerpoint/2010/main" val="2982499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AD36E617-8B59-B92E-6167-6FEA69BD93B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9232704" cy="1077218"/>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u="none" strike="noStrike" kern="1200" cap="none" spc="0" normalizeH="0" baseline="0" noProof="0" dirty="0">
                <a:ln>
                  <a:noFill/>
                </a:ln>
                <a:solidFill>
                  <a:srgbClr val="E31A1C"/>
                </a:solidFill>
                <a:effectLst/>
                <a:uLnTx/>
                <a:uFillTx/>
                <a:latin typeface="Calibri" panose="020F0502020204030204"/>
                <a:ea typeface="+mn-ea"/>
                <a:cs typeface="+mn-cs"/>
              </a:rPr>
              <a:t>Consommer différemment (bio, éthique, en seconde main, avec un souci du développement durable), c'est vraiment important </a:t>
            </a:r>
          </a:p>
        </p:txBody>
      </p:sp>
      <p:sp>
        <p:nvSpPr>
          <p:cNvPr id="8" name="ZoneTexte 7">
            <a:extLst>
              <a:ext uri="{FF2B5EF4-FFF2-40B4-BE49-F238E27FC236}">
                <a16:creationId xmlns:a16="http://schemas.microsoft.com/office/drawing/2014/main" id="{91CB0CDA-1D52-185E-3740-DB2F9FF3A6B9}"/>
              </a:ext>
            </a:extLst>
          </p:cNvPr>
          <p:cNvSpPr txBox="1"/>
          <p:nvPr/>
        </p:nvSpPr>
        <p:spPr>
          <a:xfrm>
            <a:off x="8094163" y="2508492"/>
            <a:ext cx="3695946" cy="2800767"/>
          </a:xfrm>
          <a:prstGeom prst="rect">
            <a:avLst/>
          </a:prstGeom>
          <a:noFill/>
        </p:spPr>
        <p:txBody>
          <a:bodyPr wrap="square">
            <a:spAutoFit/>
          </a:bodyPr>
          <a:lstStyle/>
          <a:p>
            <a:r>
              <a:rPr lang="nl-BE" sz="1100" dirty="0"/>
              <a:t>64</a:t>
            </a:r>
            <a:r>
              <a:rPr lang="fr-BE" sz="1100" dirty="0"/>
              <a:t>% des jeunes estiment que consommer différemment est important.</a:t>
            </a:r>
          </a:p>
          <a:p>
            <a:r>
              <a:rPr lang="fr-BE" sz="1100" dirty="0"/>
              <a:t>Cette proportion est plus forte :</a:t>
            </a:r>
          </a:p>
          <a:p>
            <a:pPr marL="171450" indent="-171450">
              <a:buFont typeface="Wingdings" panose="05000000000000000000" pitchFamily="2" charset="2"/>
              <a:buChar char="§"/>
            </a:pPr>
            <a:r>
              <a:rPr lang="fr-BE" sz="1100" dirty="0"/>
              <a:t>En Wallonie (67%) qu’à Bruxelles (56%)</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aisée (72%)</a:t>
            </a:r>
          </a:p>
          <a:p>
            <a:pPr marL="171450" indent="-171450">
              <a:buFont typeface="Wingdings" panose="05000000000000000000" pitchFamily="2" charset="2"/>
              <a:buChar char="§"/>
            </a:pPr>
            <a:r>
              <a:rPr lang="fr-BE" sz="1100" dirty="0"/>
              <a:t>Chez les jeunes ayant une aisance financière (72%)</a:t>
            </a:r>
          </a:p>
          <a:p>
            <a:pPr marL="171450" indent="-171450">
              <a:buFont typeface="Wingdings" panose="05000000000000000000" pitchFamily="2" charset="2"/>
              <a:buChar char="§"/>
            </a:pPr>
            <a:r>
              <a:rPr lang="fr-BE" sz="1100" dirty="0"/>
              <a:t>Chez les </a:t>
            </a:r>
            <a:r>
              <a:rPr lang="fr-BE" sz="1100" dirty="0" err="1"/>
              <a:t>diplômé·e·s</a:t>
            </a:r>
            <a:r>
              <a:rPr lang="fr-BE" sz="1100" dirty="0"/>
              <a:t> d’un master (83%)</a:t>
            </a:r>
          </a:p>
          <a:p>
            <a:pPr marL="171450" indent="-171450">
              <a:buFont typeface="Wingdings" panose="05000000000000000000" pitchFamily="2" charset="2"/>
              <a:buChar char="§"/>
            </a:pPr>
            <a:r>
              <a:rPr lang="fr-BE" sz="1100" dirty="0"/>
              <a:t>Chez les jeunes </a:t>
            </a:r>
            <a:r>
              <a:rPr lang="fr-BE" sz="1100" dirty="0" err="1"/>
              <a:t>engagé·e·s</a:t>
            </a:r>
            <a:r>
              <a:rPr lang="fr-BE" sz="1100" dirty="0"/>
              <a:t> (73%) que chez les pas/peu </a:t>
            </a:r>
            <a:r>
              <a:rPr lang="fr-BE" sz="1100" dirty="0" err="1"/>
              <a:t>engagé·e·s</a:t>
            </a:r>
            <a:r>
              <a:rPr lang="fr-BE" sz="1100" dirty="0"/>
              <a:t> (56%)</a:t>
            </a:r>
          </a:p>
          <a:p>
            <a:pPr marL="171450" indent="-171450">
              <a:buFont typeface="Wingdings" panose="05000000000000000000" pitchFamily="2" charset="2"/>
              <a:buChar char="§"/>
            </a:pPr>
            <a:r>
              <a:rPr lang="fr-BE" sz="1100" dirty="0"/>
              <a:t>Chez les jeunes souvent </a:t>
            </a:r>
            <a:r>
              <a:rPr lang="fr-BE" sz="1100" dirty="0" err="1"/>
              <a:t>anxieux·ses</a:t>
            </a:r>
            <a:r>
              <a:rPr lang="fr-BE" sz="1100" dirty="0"/>
              <a:t> (71%) que chez les jeunes rarement </a:t>
            </a:r>
            <a:r>
              <a:rPr lang="fr-BE" sz="1100" dirty="0" err="1"/>
              <a:t>anxieux·ses</a:t>
            </a:r>
            <a:r>
              <a:rPr lang="fr-BE" sz="1100" dirty="0"/>
              <a:t> (54%) et jamais </a:t>
            </a:r>
            <a:r>
              <a:rPr lang="fr-BE" sz="1100" dirty="0" err="1"/>
              <a:t>anxieux·ses</a:t>
            </a:r>
            <a:r>
              <a:rPr lang="fr-BE" sz="1100" dirty="0"/>
              <a:t> (53%)</a:t>
            </a:r>
          </a:p>
          <a:p>
            <a:endParaRPr lang="fr-BE" sz="1100" dirty="0"/>
          </a:p>
          <a:p>
            <a:r>
              <a:rPr lang="fr-BE" sz="1100" dirty="0"/>
              <a:t>Cette proportion est plus faible :</a:t>
            </a:r>
          </a:p>
          <a:p>
            <a:pPr marL="171450" indent="-171450">
              <a:buFont typeface="Wingdings" panose="05000000000000000000" pitchFamily="2" charset="2"/>
              <a:buChar char="§"/>
            </a:pPr>
            <a:r>
              <a:rPr lang="fr-BE" sz="1100" dirty="0"/>
              <a:t>Chez les couples avec enfants (47%) et les monoparentaux (40%)</a:t>
            </a:r>
          </a:p>
        </p:txBody>
      </p:sp>
    </p:spTree>
    <p:extLst>
      <p:ext uri="{BB962C8B-B14F-4D97-AF65-F5344CB8AC3E}">
        <p14:creationId xmlns:p14="http://schemas.microsoft.com/office/powerpoint/2010/main" val="493473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4B8AA33D-77B3-A4B8-9ED9-8D7DAC9D80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9956272" cy="1077218"/>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L'Etat et la Sécurité sociale vont nous protéger de moins en moins (pour payer nos soins de santé, nos pensions, le chômage, etc.) </a:t>
            </a:r>
          </a:p>
        </p:txBody>
      </p:sp>
      <p:sp>
        <p:nvSpPr>
          <p:cNvPr id="9" name="ZoneTexte 8">
            <a:extLst>
              <a:ext uri="{FF2B5EF4-FFF2-40B4-BE49-F238E27FC236}">
                <a16:creationId xmlns:a16="http://schemas.microsoft.com/office/drawing/2014/main" id="{23C6C348-0FAF-62D8-2723-189610E37B43}"/>
              </a:ext>
            </a:extLst>
          </p:cNvPr>
          <p:cNvSpPr txBox="1"/>
          <p:nvPr/>
        </p:nvSpPr>
        <p:spPr>
          <a:xfrm>
            <a:off x="8094163" y="2508492"/>
            <a:ext cx="3695946" cy="1954381"/>
          </a:xfrm>
          <a:prstGeom prst="rect">
            <a:avLst/>
          </a:prstGeom>
          <a:noFill/>
        </p:spPr>
        <p:txBody>
          <a:bodyPr wrap="square">
            <a:spAutoFit/>
          </a:bodyPr>
          <a:lstStyle/>
          <a:p>
            <a:r>
              <a:rPr lang="nl-BE" sz="1100" dirty="0"/>
              <a:t>54</a:t>
            </a:r>
            <a:r>
              <a:rPr lang="fr-BE" sz="1100" dirty="0"/>
              <a:t>% des jeunes pensent que l’Etat et la sécurité sociale vont nous protéger de moins en moins.</a:t>
            </a:r>
          </a:p>
          <a:p>
            <a:r>
              <a:rPr lang="fr-BE" sz="1100" dirty="0">
                <a:solidFill>
                  <a:schemeClr val="bg1">
                    <a:lumMod val="50000"/>
                  </a:schemeClr>
                </a:solidFill>
              </a:rPr>
              <a:t>BCBE 2022 </a:t>
            </a:r>
            <a:r>
              <a:rPr lang="nl-BE" sz="1100" dirty="0" err="1">
                <a:solidFill>
                  <a:schemeClr val="bg1">
                    <a:lumMod val="50000"/>
                  </a:schemeClr>
                </a:solidFill>
              </a:rPr>
              <a:t>portant</a:t>
            </a:r>
            <a:r>
              <a:rPr lang="nl-BE" sz="1100" dirty="0">
                <a:solidFill>
                  <a:schemeClr val="bg1">
                    <a:lumMod val="50000"/>
                  </a:schemeClr>
                </a:solidFill>
              </a:rPr>
              <a:t> </a:t>
            </a:r>
            <a:r>
              <a:rPr lang="nl-BE" sz="1100" dirty="0" err="1">
                <a:solidFill>
                  <a:schemeClr val="bg1">
                    <a:lumMod val="50000"/>
                  </a:schemeClr>
                </a:solidFill>
              </a:rPr>
              <a:t>sur</a:t>
            </a:r>
            <a:r>
              <a:rPr lang="nl-BE" sz="1100" dirty="0">
                <a:solidFill>
                  <a:schemeClr val="bg1">
                    <a:lumMod val="50000"/>
                  </a:schemeClr>
                </a:solidFill>
              </a:rPr>
              <a:t> les </a:t>
            </a:r>
            <a:r>
              <a:rPr lang="nl-BE" sz="1100" dirty="0" err="1">
                <a:solidFill>
                  <a:schemeClr val="bg1">
                    <a:lumMod val="50000"/>
                  </a:schemeClr>
                </a:solidFill>
              </a:rPr>
              <a:t>Belges</a:t>
            </a:r>
            <a:r>
              <a:rPr lang="nl-BE" sz="1100" dirty="0">
                <a:solidFill>
                  <a:schemeClr val="bg1">
                    <a:lumMod val="50000"/>
                  </a:schemeClr>
                </a:solidFill>
              </a:rPr>
              <a:t> </a:t>
            </a:r>
            <a:r>
              <a:rPr lang="nl-BE" sz="1100" dirty="0" err="1">
                <a:solidFill>
                  <a:schemeClr val="bg1">
                    <a:lumMod val="50000"/>
                  </a:schemeClr>
                </a:solidFill>
              </a:rPr>
              <a:t>francophones</a:t>
            </a:r>
            <a:r>
              <a:rPr lang="nl-BE" sz="1100" dirty="0">
                <a:solidFill>
                  <a:schemeClr val="bg1">
                    <a:lumMod val="50000"/>
                  </a:schemeClr>
                </a:solidFill>
              </a:rPr>
              <a:t> </a:t>
            </a:r>
            <a:r>
              <a:rPr lang="fr-BE" sz="1100" dirty="0">
                <a:solidFill>
                  <a:schemeClr val="bg1">
                    <a:lumMod val="50000"/>
                  </a:schemeClr>
                </a:solidFill>
              </a:rPr>
              <a:t>: 71%</a:t>
            </a:r>
          </a:p>
          <a:p>
            <a:r>
              <a:rPr lang="fr-BE" sz="1100" dirty="0"/>
              <a:t>Cette proportion est plus forte :</a:t>
            </a:r>
          </a:p>
          <a:p>
            <a:pPr marL="171450" indent="-171450">
              <a:buFont typeface="Wingdings" panose="05000000000000000000" pitchFamily="2" charset="2"/>
              <a:buChar char="§"/>
            </a:pPr>
            <a:r>
              <a:rPr lang="fr-BE" sz="1100" dirty="0"/>
              <a:t>Chez les hommes (62%) que chez les femmes (47%)</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modeste (63%) que d’une famille aisée (42%)</a:t>
            </a:r>
          </a:p>
          <a:p>
            <a:pPr marL="171450" indent="-171450">
              <a:buFont typeface="Wingdings" panose="05000000000000000000" pitchFamily="2" charset="2"/>
              <a:buChar char="§"/>
            </a:pPr>
            <a:r>
              <a:rPr lang="fr-BE" sz="1100" dirty="0"/>
              <a:t>Chez les jeunes ayant des difficultés financières (62%) que chez les jeunes ayant une aisance financière (45%)</a:t>
            </a:r>
          </a:p>
          <a:p>
            <a:pPr marL="171450" indent="-171450">
              <a:buFont typeface="Wingdings" panose="05000000000000000000" pitchFamily="2" charset="2"/>
              <a:buChar char="§"/>
            </a:pPr>
            <a:r>
              <a:rPr lang="fr-BE" sz="1100" dirty="0"/>
              <a:t>Chez les jeunes ayant au maximum un diplôme du secondaire inférieur (61%)</a:t>
            </a:r>
          </a:p>
        </p:txBody>
      </p:sp>
    </p:spTree>
    <p:extLst>
      <p:ext uri="{BB962C8B-B14F-4D97-AF65-F5344CB8AC3E}">
        <p14:creationId xmlns:p14="http://schemas.microsoft.com/office/powerpoint/2010/main" val="1015300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E5198F31-C0AB-CACE-897C-949692DBB5B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8906700"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 risque de connaître une longue période de chômage au cours de ma vie m'inquiète vraiment  </a:t>
            </a:r>
          </a:p>
        </p:txBody>
      </p:sp>
      <p:sp>
        <p:nvSpPr>
          <p:cNvPr id="9" name="ZoneTexte 8">
            <a:extLst>
              <a:ext uri="{FF2B5EF4-FFF2-40B4-BE49-F238E27FC236}">
                <a16:creationId xmlns:a16="http://schemas.microsoft.com/office/drawing/2014/main" id="{BCF9A6A8-879E-624D-1D1C-BA1EC9902B52}"/>
              </a:ext>
            </a:extLst>
          </p:cNvPr>
          <p:cNvSpPr txBox="1"/>
          <p:nvPr/>
        </p:nvSpPr>
        <p:spPr>
          <a:xfrm>
            <a:off x="8094163" y="2508492"/>
            <a:ext cx="3695946" cy="3139321"/>
          </a:xfrm>
          <a:prstGeom prst="rect">
            <a:avLst/>
          </a:prstGeom>
          <a:noFill/>
        </p:spPr>
        <p:txBody>
          <a:bodyPr wrap="square">
            <a:spAutoFit/>
          </a:bodyPr>
          <a:lstStyle/>
          <a:p>
            <a:r>
              <a:rPr lang="nl-BE" sz="1100" dirty="0"/>
              <a:t>48</a:t>
            </a:r>
            <a:r>
              <a:rPr lang="fr-BE" sz="1100" dirty="0"/>
              <a:t>% des jeunes sont </a:t>
            </a:r>
            <a:r>
              <a:rPr lang="fr-BE" sz="1100" dirty="0" err="1"/>
              <a:t>inquiets·iètes</a:t>
            </a:r>
            <a:r>
              <a:rPr lang="fr-BE" sz="1100" dirty="0"/>
              <a:t> par le risque de connaitre une longue période de chômage au cours de leur vie.</a:t>
            </a:r>
          </a:p>
          <a:p>
            <a:r>
              <a:rPr lang="fr-BE" sz="1100" dirty="0">
                <a:solidFill>
                  <a:schemeClr val="bg1">
                    <a:lumMod val="50000"/>
                  </a:schemeClr>
                </a:solidFill>
              </a:rPr>
              <a:t>BCBE 2022 portant sur les Belges francophones : 52%</a:t>
            </a:r>
          </a:p>
          <a:p>
            <a:r>
              <a:rPr lang="fr-BE" sz="1100" dirty="0"/>
              <a:t>Cette proportion est plus forte :</a:t>
            </a:r>
          </a:p>
          <a:p>
            <a:pPr marL="171450" indent="-171450">
              <a:buFont typeface="Wingdings" panose="05000000000000000000" pitchFamily="2" charset="2"/>
              <a:buChar char="§"/>
            </a:pPr>
            <a:r>
              <a:rPr lang="fr-BE" sz="1100" dirty="0"/>
              <a:t>Chez les </a:t>
            </a:r>
            <a:r>
              <a:rPr lang="fr-BE" sz="1100" dirty="0" err="1"/>
              <a:t>Wallon·ne·s</a:t>
            </a:r>
            <a:r>
              <a:rPr lang="fr-BE" sz="1100" dirty="0"/>
              <a:t> (50%) que chez les </a:t>
            </a:r>
            <a:r>
              <a:rPr lang="fr-BE" sz="1100" dirty="0" err="1"/>
              <a:t>Bruxellois·es</a:t>
            </a:r>
            <a:r>
              <a:rPr lang="fr-BE" sz="1100" dirty="0"/>
              <a:t> (42%)</a:t>
            </a:r>
          </a:p>
          <a:p>
            <a:pPr marL="171450" indent="-171450">
              <a:buFont typeface="Wingdings" panose="05000000000000000000" pitchFamily="2" charset="2"/>
              <a:buChar char="§"/>
            </a:pPr>
            <a:r>
              <a:rPr lang="fr-BE" sz="1100" dirty="0"/>
              <a:t>Chez les </a:t>
            </a:r>
            <a:r>
              <a:rPr lang="fr-BE" sz="1100" dirty="0" err="1"/>
              <a:t>Neet</a:t>
            </a:r>
            <a:r>
              <a:rPr lang="fr-BE" sz="1100" dirty="0"/>
              <a:t> (64%) que chez les </a:t>
            </a:r>
            <a:r>
              <a:rPr lang="fr-BE" sz="1100" dirty="0" err="1"/>
              <a:t>étudiant·e·s</a:t>
            </a:r>
            <a:r>
              <a:rPr lang="fr-BE" sz="1100" dirty="0"/>
              <a:t> (47%) ou les </a:t>
            </a:r>
            <a:r>
              <a:rPr lang="fr-BE" sz="1100" dirty="0" err="1"/>
              <a:t>travailleurs·euses</a:t>
            </a:r>
            <a:r>
              <a:rPr lang="fr-BE" sz="1100" dirty="0"/>
              <a:t> (43%)</a:t>
            </a:r>
          </a:p>
          <a:p>
            <a:pPr marL="171450" indent="-171450">
              <a:buFont typeface="Wingdings" panose="05000000000000000000" pitchFamily="2" charset="2"/>
              <a:buChar char="§"/>
            </a:pPr>
            <a:r>
              <a:rPr lang="fr-BE" sz="1100" dirty="0"/>
              <a:t>Chez les couples avec enfants (70%)</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modeste (57%) que d’une famille aisée (33%)</a:t>
            </a:r>
          </a:p>
          <a:p>
            <a:pPr marL="171450" indent="-171450">
              <a:buFont typeface="Wingdings" panose="05000000000000000000" pitchFamily="2" charset="2"/>
              <a:buChar char="§"/>
            </a:pPr>
            <a:r>
              <a:rPr lang="fr-BE" sz="1100" dirty="0"/>
              <a:t>Chez les jeunes ayant des difficultés financières (60%) que ceux et celles ayant une aisance financière (38%)</a:t>
            </a:r>
          </a:p>
          <a:p>
            <a:pPr marL="171450" indent="-171450">
              <a:buFont typeface="Wingdings" panose="05000000000000000000" pitchFamily="2" charset="2"/>
              <a:buChar char="§"/>
            </a:pPr>
            <a:r>
              <a:rPr lang="fr-BE" sz="1100" dirty="0"/>
              <a:t>Chez les jeunes ayant au maximum un diplôme du secondaire inférieur (55%) que les </a:t>
            </a:r>
            <a:r>
              <a:rPr lang="fr-BE" sz="1100" dirty="0" err="1"/>
              <a:t>diplômé·e·s</a:t>
            </a:r>
            <a:r>
              <a:rPr lang="fr-BE" sz="1100" dirty="0"/>
              <a:t> d’un master (25%)</a:t>
            </a:r>
          </a:p>
          <a:p>
            <a:pPr marL="171450" indent="-171450">
              <a:buFont typeface="Wingdings" panose="05000000000000000000" pitchFamily="2" charset="2"/>
              <a:buChar char="§"/>
            </a:pPr>
            <a:r>
              <a:rPr lang="fr-BE" sz="1100" dirty="0"/>
              <a:t>Chez les jeunes qui sont très souvent </a:t>
            </a:r>
            <a:r>
              <a:rPr lang="fr-BE" sz="1100" dirty="0" err="1"/>
              <a:t>anxieux·ses</a:t>
            </a:r>
            <a:r>
              <a:rPr lang="fr-BE" sz="1100" dirty="0"/>
              <a:t>, </a:t>
            </a:r>
            <a:r>
              <a:rPr lang="fr-BE" sz="1100" dirty="0" err="1"/>
              <a:t>angoissé·e·s</a:t>
            </a:r>
            <a:r>
              <a:rPr lang="fr-BE" sz="1100" dirty="0"/>
              <a:t> voire en dépression (62%)</a:t>
            </a:r>
          </a:p>
        </p:txBody>
      </p:sp>
    </p:spTree>
    <p:extLst>
      <p:ext uri="{BB962C8B-B14F-4D97-AF65-F5344CB8AC3E}">
        <p14:creationId xmlns:p14="http://schemas.microsoft.com/office/powerpoint/2010/main" val="228851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674</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9288363"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Mon travail-mes études constitue(nt) une réelle source de bien-être </a:t>
            </a:r>
          </a:p>
        </p:txBody>
      </p:sp>
      <p:pic>
        <p:nvPicPr>
          <p:cNvPr id="8" name="Image 7">
            <a:extLst>
              <a:ext uri="{FF2B5EF4-FFF2-40B4-BE49-F238E27FC236}">
                <a16:creationId xmlns:a16="http://schemas.microsoft.com/office/drawing/2014/main" id="{C4FC1540-FB5A-7BC1-F3ED-68B0B16A64FF}"/>
              </a:ext>
            </a:extLst>
          </p:cNvPr>
          <p:cNvPicPr>
            <a:picLocks/>
          </p:cNvPicPr>
          <p:nvPr/>
        </p:nvPicPr>
        <p:blipFill rotWithShape="1">
          <a:blip r:embed="rId5">
            <a:extLst>
              <a:ext uri="{28A0092B-C50C-407E-A947-70E740481C1C}">
                <a14:useLocalDpi xmlns:a14="http://schemas.microsoft.com/office/drawing/2010/main" val="0"/>
              </a:ext>
            </a:extLst>
          </a:blip>
          <a:srcRect t="4544"/>
          <a:stretch/>
        </p:blipFill>
        <p:spPr>
          <a:xfrm>
            <a:off x="1689100" y="2148510"/>
            <a:ext cx="7759700" cy="4582490"/>
          </a:xfrm>
          <a:prstGeom prst="rect">
            <a:avLst/>
          </a:prstGeom>
        </p:spPr>
      </p:pic>
      <p:sp>
        <p:nvSpPr>
          <p:cNvPr id="9" name="ZoneTexte 8">
            <a:extLst>
              <a:ext uri="{FF2B5EF4-FFF2-40B4-BE49-F238E27FC236}">
                <a16:creationId xmlns:a16="http://schemas.microsoft.com/office/drawing/2014/main" id="{0BB6F623-FE8D-252D-4C79-7FEC5DF5C502}"/>
              </a:ext>
            </a:extLst>
          </p:cNvPr>
          <p:cNvSpPr txBox="1"/>
          <p:nvPr/>
        </p:nvSpPr>
        <p:spPr>
          <a:xfrm>
            <a:off x="8094163" y="2508492"/>
            <a:ext cx="3695946" cy="3647152"/>
          </a:xfrm>
          <a:prstGeom prst="rect">
            <a:avLst/>
          </a:prstGeom>
          <a:noFill/>
        </p:spPr>
        <p:txBody>
          <a:bodyPr wrap="square">
            <a:spAutoFit/>
          </a:bodyPr>
          <a:lstStyle/>
          <a:p>
            <a:r>
              <a:rPr lang="nl-BE" sz="1100" dirty="0"/>
              <a:t>Pour 49</a:t>
            </a:r>
            <a:r>
              <a:rPr lang="fr-BE" sz="1100" dirty="0"/>
              <a:t>% des jeunes, leur travail ou leurs études constitue(nt) une réelle source de bien-être. </a:t>
            </a:r>
          </a:p>
          <a:p>
            <a:r>
              <a:rPr lang="fr-BE" sz="1100" dirty="0">
                <a:solidFill>
                  <a:schemeClr val="bg1">
                    <a:lumMod val="50000"/>
                  </a:schemeClr>
                </a:solidFill>
              </a:rPr>
              <a:t>BCBE 2022 portant sur les Belges francophones : 43%</a:t>
            </a:r>
          </a:p>
          <a:p>
            <a:r>
              <a:rPr lang="fr-BE" sz="1100" dirty="0"/>
              <a:t>Cette proportion est plus forte :</a:t>
            </a:r>
          </a:p>
          <a:p>
            <a:pPr marL="171450" indent="-171450">
              <a:buFont typeface="Wingdings" panose="05000000000000000000" pitchFamily="2" charset="2"/>
              <a:buChar char="§"/>
            </a:pPr>
            <a:r>
              <a:rPr lang="fr-BE" sz="1100" dirty="0"/>
              <a:t>Chez les hommes (57%) que chez femmes (41%)</a:t>
            </a:r>
          </a:p>
          <a:p>
            <a:pPr marL="171450" indent="-171450">
              <a:buFont typeface="Wingdings" panose="05000000000000000000" pitchFamily="2" charset="2"/>
              <a:buChar char="§"/>
            </a:pPr>
            <a:r>
              <a:rPr lang="fr-BE" sz="1100" dirty="0"/>
              <a:t>Chez les </a:t>
            </a:r>
            <a:r>
              <a:rPr lang="fr-BE" sz="1100" dirty="0" err="1"/>
              <a:t>travailleurs·euses</a:t>
            </a:r>
            <a:r>
              <a:rPr lang="fr-BE" sz="1100" dirty="0"/>
              <a:t> (57%) </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aisée (60%) que d’une famille modeste (41%)</a:t>
            </a:r>
          </a:p>
          <a:p>
            <a:pPr marL="171450" indent="-171450">
              <a:buFont typeface="Wingdings" panose="05000000000000000000" pitchFamily="2" charset="2"/>
              <a:buChar char="§"/>
            </a:pPr>
            <a:r>
              <a:rPr lang="fr-BE" sz="1100" dirty="0"/>
              <a:t>Chez les jeunes ayant une aisance financière (61%) que des difficultés financières (33%)</a:t>
            </a:r>
          </a:p>
          <a:p>
            <a:pPr marL="171450" indent="-171450">
              <a:buFont typeface="Wingdings" panose="05000000000000000000" pitchFamily="2" charset="2"/>
              <a:buChar char="§"/>
            </a:pPr>
            <a:r>
              <a:rPr lang="fr-BE" sz="1100" dirty="0"/>
              <a:t>Chez les jeunes </a:t>
            </a:r>
            <a:r>
              <a:rPr lang="fr-BE" sz="1100" dirty="0" err="1"/>
              <a:t>diplômé·e·s</a:t>
            </a:r>
            <a:r>
              <a:rPr lang="fr-BE" sz="1100" dirty="0"/>
              <a:t> d’un bachelier (61%) que </a:t>
            </a:r>
            <a:r>
              <a:rPr lang="fr-BE" sz="1100" dirty="0" err="1"/>
              <a:t>diplômé·e·s</a:t>
            </a:r>
            <a:r>
              <a:rPr lang="fr-BE" sz="1100" dirty="0"/>
              <a:t> du secondaire supérieur (44%)</a:t>
            </a:r>
          </a:p>
          <a:p>
            <a:pPr marL="171450" indent="-171450">
              <a:buFont typeface="Wingdings" panose="05000000000000000000" pitchFamily="2" charset="2"/>
              <a:buChar char="§"/>
            </a:pPr>
            <a:r>
              <a:rPr lang="fr-BE" sz="1100" dirty="0"/>
              <a:t>Chez les jeunes peu ou pas </a:t>
            </a:r>
            <a:r>
              <a:rPr lang="fr-BE" sz="1100" dirty="0" err="1"/>
              <a:t>engagé·e·s</a:t>
            </a:r>
            <a:r>
              <a:rPr lang="fr-BE" sz="1100" dirty="0"/>
              <a:t> (53%) que chez les jeunes </a:t>
            </a:r>
            <a:r>
              <a:rPr lang="fr-BE" sz="1100" dirty="0" err="1"/>
              <a:t>engagé·e·s</a:t>
            </a:r>
            <a:r>
              <a:rPr lang="fr-BE" sz="1100" dirty="0"/>
              <a:t> (44%)</a:t>
            </a:r>
          </a:p>
          <a:p>
            <a:r>
              <a:rPr lang="fr-BE" sz="1100" dirty="0"/>
              <a:t>Cette proportion est très corrélée avec le fait de se sentir </a:t>
            </a:r>
            <a:r>
              <a:rPr lang="fr-BE" sz="1100" dirty="0" err="1"/>
              <a:t>anxieux·se</a:t>
            </a:r>
            <a:r>
              <a:rPr lang="fr-BE" sz="1100" dirty="0"/>
              <a:t>, </a:t>
            </a:r>
            <a:r>
              <a:rPr lang="fr-BE" sz="1100" dirty="0" err="1"/>
              <a:t>angoissé·e</a:t>
            </a:r>
            <a:r>
              <a:rPr lang="fr-BE" sz="1100" dirty="0"/>
              <a:t> voire en dépression. En effet, celles et ceux qui sont rarement voire jamais </a:t>
            </a:r>
            <a:r>
              <a:rPr lang="fr-BE" sz="1100" dirty="0" err="1"/>
              <a:t>anxieux·ses</a:t>
            </a:r>
            <a:r>
              <a:rPr lang="fr-BE" sz="1100" dirty="0"/>
              <a:t> sont plus d’accord que leur travail ou leurs études constitue(nt) une réelle source de bien-être. Les proportions sont respectivement de 60% et 67%.</a:t>
            </a:r>
          </a:p>
          <a:p>
            <a:endParaRPr lang="fr-BE" sz="1100" dirty="0"/>
          </a:p>
        </p:txBody>
      </p:sp>
    </p:spTree>
    <p:extLst>
      <p:ext uri="{BB962C8B-B14F-4D97-AF65-F5344CB8AC3E}">
        <p14:creationId xmlns:p14="http://schemas.microsoft.com/office/powerpoint/2010/main" val="1692481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9786D322-98ED-1EB4-103D-9721BCB396C3}"/>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9232704"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Les inégalités sociales vont encore vraiment s'aggraver avec les changements climatiques</a:t>
            </a:r>
          </a:p>
        </p:txBody>
      </p:sp>
      <p:sp>
        <p:nvSpPr>
          <p:cNvPr id="9" name="ZoneTexte 8">
            <a:extLst>
              <a:ext uri="{FF2B5EF4-FFF2-40B4-BE49-F238E27FC236}">
                <a16:creationId xmlns:a16="http://schemas.microsoft.com/office/drawing/2014/main" id="{FD347997-D8B6-3856-50BC-227018974DD7}"/>
              </a:ext>
            </a:extLst>
          </p:cNvPr>
          <p:cNvSpPr txBox="1"/>
          <p:nvPr/>
        </p:nvSpPr>
        <p:spPr>
          <a:xfrm>
            <a:off x="8094163" y="2508492"/>
            <a:ext cx="3899284" cy="3139321"/>
          </a:xfrm>
          <a:prstGeom prst="rect">
            <a:avLst/>
          </a:prstGeom>
          <a:noFill/>
        </p:spPr>
        <p:txBody>
          <a:bodyPr wrap="square">
            <a:spAutoFit/>
          </a:bodyPr>
          <a:lstStyle/>
          <a:p>
            <a:r>
              <a:rPr lang="nl-BE" sz="1100" dirty="0"/>
              <a:t>67% des </a:t>
            </a:r>
            <a:r>
              <a:rPr lang="nl-BE" sz="1100" dirty="0" err="1"/>
              <a:t>jeunes</a:t>
            </a:r>
            <a:r>
              <a:rPr lang="nl-BE" sz="1100" dirty="0"/>
              <a:t> </a:t>
            </a:r>
            <a:r>
              <a:rPr lang="nl-BE" sz="1100" dirty="0" err="1"/>
              <a:t>pensent</a:t>
            </a:r>
            <a:r>
              <a:rPr lang="nl-BE" sz="1100" dirty="0"/>
              <a:t> que les </a:t>
            </a:r>
            <a:r>
              <a:rPr lang="nl-BE" sz="1100" dirty="0" err="1"/>
              <a:t>inégalités</a:t>
            </a:r>
            <a:r>
              <a:rPr lang="nl-BE" sz="1100" dirty="0"/>
              <a:t> vont </a:t>
            </a:r>
            <a:r>
              <a:rPr lang="nl-BE" sz="1100" dirty="0" err="1"/>
              <a:t>encore</a:t>
            </a:r>
            <a:r>
              <a:rPr lang="nl-BE" sz="1100" dirty="0"/>
              <a:t> </a:t>
            </a:r>
            <a:r>
              <a:rPr lang="nl-BE" sz="1100" dirty="0" err="1"/>
              <a:t>vraiment</a:t>
            </a:r>
            <a:r>
              <a:rPr lang="nl-BE" sz="1100" dirty="0"/>
              <a:t> </a:t>
            </a:r>
            <a:r>
              <a:rPr lang="nl-BE" sz="1100" dirty="0" err="1"/>
              <a:t>s’aggraver</a:t>
            </a:r>
            <a:r>
              <a:rPr lang="nl-BE" sz="1100" dirty="0"/>
              <a:t> </a:t>
            </a:r>
            <a:r>
              <a:rPr lang="nl-BE" sz="1100" dirty="0" err="1"/>
              <a:t>avec</a:t>
            </a:r>
            <a:r>
              <a:rPr lang="nl-BE" sz="1100" dirty="0"/>
              <a:t> les </a:t>
            </a:r>
            <a:r>
              <a:rPr lang="nl-BE" sz="1100" dirty="0" err="1"/>
              <a:t>changements</a:t>
            </a:r>
            <a:r>
              <a:rPr lang="nl-BE" sz="1100" dirty="0"/>
              <a:t> </a:t>
            </a:r>
            <a:r>
              <a:rPr lang="nl-BE" sz="1100" dirty="0" err="1"/>
              <a:t>climatiques</a:t>
            </a:r>
            <a:r>
              <a:rPr lang="nl-BE" sz="1100" dirty="0"/>
              <a:t>.</a:t>
            </a:r>
          </a:p>
          <a:p>
            <a:r>
              <a:rPr lang="nl-BE" sz="1100" dirty="0" err="1">
                <a:solidFill>
                  <a:schemeClr val="bg1">
                    <a:lumMod val="50000"/>
                  </a:schemeClr>
                </a:solidFill>
              </a:rPr>
              <a:t>Thermomètre</a:t>
            </a:r>
            <a:r>
              <a:rPr lang="nl-BE" sz="1100" dirty="0">
                <a:solidFill>
                  <a:schemeClr val="bg1">
                    <a:lumMod val="50000"/>
                  </a:schemeClr>
                </a:solidFill>
              </a:rPr>
              <a:t> 2020 : 85%</a:t>
            </a:r>
            <a:endParaRPr lang="fr-BE" sz="1100" dirty="0">
              <a:solidFill>
                <a:schemeClr val="bg1">
                  <a:lumMod val="50000"/>
                </a:schemeClr>
              </a:solidFill>
            </a:endParaRPr>
          </a:p>
          <a:p>
            <a:r>
              <a:rPr lang="fr-BE" sz="1100" dirty="0"/>
              <a:t>Cette proportion est plus forte :</a:t>
            </a:r>
          </a:p>
          <a:p>
            <a:pPr marL="171450" indent="-171450">
              <a:buFont typeface="Wingdings" panose="05000000000000000000" pitchFamily="2" charset="2"/>
              <a:buChar char="§"/>
            </a:pPr>
            <a:r>
              <a:rPr lang="fr-BE" sz="1100" dirty="0"/>
              <a:t>Chez les femmes (73%) que chez les hommes (61%)</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aisée (81%) que d’une famille modeste (62%)</a:t>
            </a:r>
          </a:p>
          <a:p>
            <a:pPr marL="171450" indent="-171450">
              <a:buFont typeface="Wingdings" panose="05000000000000000000" pitchFamily="2" charset="2"/>
              <a:buChar char="§"/>
            </a:pPr>
            <a:r>
              <a:rPr lang="fr-BE" sz="1100" dirty="0"/>
              <a:t>Chez les jeunes ayant une aisance financière (73%) </a:t>
            </a:r>
          </a:p>
          <a:p>
            <a:pPr marL="171450" indent="-171450">
              <a:buFont typeface="Wingdings" panose="05000000000000000000" pitchFamily="2" charset="2"/>
              <a:buChar char="§"/>
            </a:pPr>
            <a:r>
              <a:rPr lang="fr-BE" sz="1100" dirty="0"/>
              <a:t>Chez les </a:t>
            </a:r>
            <a:r>
              <a:rPr lang="fr-BE" sz="1100" dirty="0" err="1"/>
              <a:t>diplômé·e·s</a:t>
            </a:r>
            <a:r>
              <a:rPr lang="fr-BE" sz="1100" dirty="0"/>
              <a:t> d’un master (90%) que chez les jeunes ayant au maximum un diplôme du secondaire inférieur (58%)</a:t>
            </a:r>
          </a:p>
          <a:p>
            <a:pPr marL="171450" indent="-171450">
              <a:buFont typeface="Wingdings" panose="05000000000000000000" pitchFamily="2" charset="2"/>
              <a:buChar char="§"/>
            </a:pPr>
            <a:r>
              <a:rPr lang="fr-BE" sz="1100" dirty="0"/>
              <a:t>Chez les jeunes </a:t>
            </a:r>
            <a:r>
              <a:rPr lang="fr-BE" sz="1100" dirty="0" err="1"/>
              <a:t>engagé·e·s</a:t>
            </a:r>
            <a:r>
              <a:rPr lang="fr-BE" sz="1100" dirty="0"/>
              <a:t> (79%) que chez les jeunes pas ou peu </a:t>
            </a:r>
            <a:r>
              <a:rPr lang="fr-BE" sz="1100" dirty="0" err="1"/>
              <a:t>engagé·e·s</a:t>
            </a:r>
            <a:r>
              <a:rPr lang="fr-BE" sz="1100" dirty="0"/>
              <a:t> (56%)</a:t>
            </a:r>
          </a:p>
          <a:p>
            <a:pPr marL="171450" indent="-171450">
              <a:buFont typeface="Wingdings" panose="05000000000000000000" pitchFamily="2" charset="2"/>
              <a:buChar char="§"/>
            </a:pPr>
            <a:r>
              <a:rPr lang="fr-BE" sz="1100" dirty="0"/>
              <a:t>Chez les jeunes très souvent </a:t>
            </a:r>
            <a:r>
              <a:rPr lang="fr-BE" sz="1100" dirty="0" err="1"/>
              <a:t>anxieux·ses</a:t>
            </a:r>
            <a:r>
              <a:rPr lang="fr-BE" sz="1100" dirty="0"/>
              <a:t> (82%) contre 60% pour ceux qui le sont rarement et 53% pour ceux qui ne le sont jamais</a:t>
            </a:r>
          </a:p>
          <a:p>
            <a:r>
              <a:rPr lang="fr-BE" sz="1100" dirty="0"/>
              <a:t>Cette proportion est plus faible : </a:t>
            </a:r>
          </a:p>
          <a:p>
            <a:pPr marL="171450" indent="-171450">
              <a:buFont typeface="Arial" panose="020B0604020202020204" pitchFamily="34" charset="0"/>
              <a:buChar char="•"/>
            </a:pPr>
            <a:r>
              <a:rPr lang="fr-BE" sz="1100" dirty="0"/>
              <a:t>Chez les </a:t>
            </a:r>
            <a:r>
              <a:rPr lang="fr-BE" sz="1100" dirty="0" err="1"/>
              <a:t>Neet</a:t>
            </a:r>
            <a:r>
              <a:rPr lang="fr-BE" sz="1100" dirty="0"/>
              <a:t> (57%)</a:t>
            </a:r>
          </a:p>
          <a:p>
            <a:endParaRPr lang="fr-BE" sz="1100" dirty="0"/>
          </a:p>
        </p:txBody>
      </p:sp>
    </p:spTree>
    <p:extLst>
      <p:ext uri="{BB962C8B-B14F-4D97-AF65-F5344CB8AC3E}">
        <p14:creationId xmlns:p14="http://schemas.microsoft.com/office/powerpoint/2010/main" val="576938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D358BFD6-0799-BF08-8BC1-2AC0A99414A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8978262"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Je préfère un travail qui me plait quitte à gagner moins d'argent </a:t>
            </a:r>
          </a:p>
        </p:txBody>
      </p:sp>
      <p:sp>
        <p:nvSpPr>
          <p:cNvPr id="9" name="ZoneTexte 8">
            <a:extLst>
              <a:ext uri="{FF2B5EF4-FFF2-40B4-BE49-F238E27FC236}">
                <a16:creationId xmlns:a16="http://schemas.microsoft.com/office/drawing/2014/main" id="{89BF9901-E78D-8A8C-FF79-33BFEAA48799}"/>
              </a:ext>
            </a:extLst>
          </p:cNvPr>
          <p:cNvSpPr txBox="1"/>
          <p:nvPr/>
        </p:nvSpPr>
        <p:spPr>
          <a:xfrm>
            <a:off x="8094163" y="2508492"/>
            <a:ext cx="3695946" cy="2631490"/>
          </a:xfrm>
          <a:prstGeom prst="rect">
            <a:avLst/>
          </a:prstGeom>
          <a:noFill/>
        </p:spPr>
        <p:txBody>
          <a:bodyPr wrap="square">
            <a:spAutoFit/>
          </a:bodyPr>
          <a:lstStyle/>
          <a:p>
            <a:r>
              <a:rPr lang="nl-BE" sz="1100" dirty="0"/>
              <a:t>71% des </a:t>
            </a:r>
            <a:r>
              <a:rPr lang="nl-BE" sz="1100" dirty="0" err="1"/>
              <a:t>jeunes</a:t>
            </a:r>
            <a:r>
              <a:rPr lang="nl-BE" sz="1100" dirty="0"/>
              <a:t> </a:t>
            </a:r>
            <a:r>
              <a:rPr lang="nl-BE" sz="1100" dirty="0" err="1"/>
              <a:t>préfèrent</a:t>
            </a:r>
            <a:r>
              <a:rPr lang="nl-BE" sz="1100" dirty="0"/>
              <a:t> </a:t>
            </a:r>
            <a:r>
              <a:rPr lang="nl-BE" sz="1100" dirty="0" err="1"/>
              <a:t>un</a:t>
            </a:r>
            <a:r>
              <a:rPr lang="nl-BE" sz="1100" dirty="0"/>
              <a:t> </a:t>
            </a:r>
            <a:r>
              <a:rPr lang="nl-BE" sz="1100" dirty="0" err="1"/>
              <a:t>travail</a:t>
            </a:r>
            <a:r>
              <a:rPr lang="nl-BE" sz="1100" dirty="0"/>
              <a:t> </a:t>
            </a:r>
            <a:r>
              <a:rPr lang="nl-BE" sz="1100" dirty="0" err="1"/>
              <a:t>qui</a:t>
            </a:r>
            <a:r>
              <a:rPr lang="nl-BE" sz="1100" dirty="0"/>
              <a:t> leur </a:t>
            </a:r>
            <a:r>
              <a:rPr lang="nl-BE" sz="1100" dirty="0" err="1"/>
              <a:t>plait</a:t>
            </a:r>
            <a:r>
              <a:rPr lang="nl-BE" sz="1100" dirty="0"/>
              <a:t> quitte à </a:t>
            </a:r>
            <a:r>
              <a:rPr lang="nl-BE" sz="1100" dirty="0" err="1"/>
              <a:t>gagner</a:t>
            </a:r>
            <a:r>
              <a:rPr lang="nl-BE" sz="1100" dirty="0"/>
              <a:t> </a:t>
            </a:r>
            <a:r>
              <a:rPr lang="nl-BE" sz="1100" dirty="0" err="1"/>
              <a:t>moins</a:t>
            </a:r>
            <a:r>
              <a:rPr lang="nl-BE" sz="1100" dirty="0"/>
              <a:t> </a:t>
            </a:r>
            <a:r>
              <a:rPr lang="nl-BE" sz="1100" dirty="0" err="1"/>
              <a:t>d’argent</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22-25 ans (77%) que chez les 18-21 ans (66%)</a:t>
            </a:r>
          </a:p>
          <a:p>
            <a:pPr marL="171450" indent="-171450">
              <a:buFont typeface="Wingdings" panose="05000000000000000000" pitchFamily="2" charset="2"/>
              <a:buChar char="§"/>
            </a:pPr>
            <a:r>
              <a:rPr lang="fr-BE" sz="1100" dirty="0"/>
              <a:t>Chez les </a:t>
            </a:r>
            <a:r>
              <a:rPr lang="fr-BE" sz="1100" dirty="0" err="1"/>
              <a:t>diplômé·e·s</a:t>
            </a:r>
            <a:r>
              <a:rPr lang="fr-BE" sz="1100" dirty="0"/>
              <a:t> d’un master (86%), chez les </a:t>
            </a:r>
            <a:r>
              <a:rPr lang="fr-BE" sz="1100" dirty="0" err="1"/>
              <a:t>diplômé·e·s</a:t>
            </a:r>
            <a:r>
              <a:rPr lang="fr-BE" sz="1100" dirty="0"/>
              <a:t> d’un bachelier (80%) que chez les </a:t>
            </a:r>
            <a:r>
              <a:rPr lang="fr-BE" sz="1100" dirty="0" err="1"/>
              <a:t>diplômé·e·s</a:t>
            </a:r>
            <a:r>
              <a:rPr lang="fr-BE" sz="1100" dirty="0"/>
              <a:t> du secondaire supérieur (71%) et chez celles et ceux qui ont au maximum un diplôme du secondaire inférieur (63%)</a:t>
            </a:r>
          </a:p>
          <a:p>
            <a:pPr marL="171450" indent="-171450">
              <a:buFont typeface="Wingdings" panose="05000000000000000000" pitchFamily="2" charset="2"/>
              <a:buChar char="§"/>
            </a:pPr>
            <a:endParaRPr lang="fr-BE" sz="1100" dirty="0"/>
          </a:p>
          <a:p>
            <a:r>
              <a:rPr lang="fr-BE" sz="1100" dirty="0"/>
              <a:t>Les proportions sont similaires en fonction de la situation financière actuelle. Néanmoins, celles et ceux qui ne s’en sortent pas financièrement sont seulement 59% à être d’accord avec cette affirmation. Cette proportion n’est que de 61% pour les jeunes issus d’une famille pauvre (61%)</a:t>
            </a:r>
          </a:p>
        </p:txBody>
      </p:sp>
    </p:spTree>
    <p:extLst>
      <p:ext uri="{BB962C8B-B14F-4D97-AF65-F5344CB8AC3E}">
        <p14:creationId xmlns:p14="http://schemas.microsoft.com/office/powerpoint/2010/main" val="459183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1A5023C9-37CB-D02F-E033-3BCDA10C6890}"/>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9041872"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Je crains vraiment de ne pas avoir les moyens nécessaires pour avoir un bon logement plus tard </a:t>
            </a:r>
          </a:p>
        </p:txBody>
      </p:sp>
      <p:sp>
        <p:nvSpPr>
          <p:cNvPr id="9" name="ZoneTexte 8">
            <a:extLst>
              <a:ext uri="{FF2B5EF4-FFF2-40B4-BE49-F238E27FC236}">
                <a16:creationId xmlns:a16="http://schemas.microsoft.com/office/drawing/2014/main" id="{075B2C02-9298-5B3C-2BF2-DBBFDF24F10A}"/>
              </a:ext>
            </a:extLst>
          </p:cNvPr>
          <p:cNvSpPr txBox="1"/>
          <p:nvPr/>
        </p:nvSpPr>
        <p:spPr>
          <a:xfrm>
            <a:off x="8094163" y="2508492"/>
            <a:ext cx="3695946" cy="3308598"/>
          </a:xfrm>
          <a:prstGeom prst="rect">
            <a:avLst/>
          </a:prstGeom>
          <a:noFill/>
        </p:spPr>
        <p:txBody>
          <a:bodyPr wrap="square">
            <a:spAutoFit/>
          </a:bodyPr>
          <a:lstStyle/>
          <a:p>
            <a:r>
              <a:rPr lang="nl-BE" sz="1100" dirty="0"/>
              <a:t>61% des </a:t>
            </a:r>
            <a:r>
              <a:rPr lang="nl-BE" sz="1100" dirty="0" err="1"/>
              <a:t>jeunes</a:t>
            </a:r>
            <a:r>
              <a:rPr lang="nl-BE" sz="1100" dirty="0"/>
              <a:t> </a:t>
            </a:r>
            <a:r>
              <a:rPr lang="nl-BE" sz="1100" dirty="0" err="1"/>
              <a:t>craignent</a:t>
            </a:r>
            <a:r>
              <a:rPr lang="nl-BE" sz="1100" dirty="0"/>
              <a:t> de ne pas </a:t>
            </a:r>
            <a:r>
              <a:rPr lang="nl-BE" sz="1100" dirty="0" err="1"/>
              <a:t>avoir</a:t>
            </a:r>
            <a:r>
              <a:rPr lang="nl-BE" sz="1100" dirty="0"/>
              <a:t> les </a:t>
            </a:r>
            <a:r>
              <a:rPr lang="nl-BE" sz="1100" dirty="0" err="1"/>
              <a:t>moyens</a:t>
            </a:r>
            <a:r>
              <a:rPr lang="nl-BE" sz="1100" dirty="0"/>
              <a:t> nécessaires pour </a:t>
            </a:r>
            <a:r>
              <a:rPr lang="nl-BE" sz="1100" dirty="0" err="1"/>
              <a:t>avoir</a:t>
            </a:r>
            <a:r>
              <a:rPr lang="nl-BE" sz="1100" dirty="0"/>
              <a:t> </a:t>
            </a:r>
            <a:r>
              <a:rPr lang="nl-BE" sz="1100" dirty="0" err="1"/>
              <a:t>un</a:t>
            </a:r>
            <a:r>
              <a:rPr lang="nl-BE" sz="1100" dirty="0"/>
              <a:t> bon logement plus </a:t>
            </a:r>
            <a:r>
              <a:rPr lang="nl-BE" sz="1100" dirty="0" err="1"/>
              <a:t>tard</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femmes (67%) que chez les hommes (53%)</a:t>
            </a:r>
          </a:p>
          <a:p>
            <a:pPr marL="171450" indent="-171450">
              <a:buFont typeface="Wingdings" panose="05000000000000000000" pitchFamily="2" charset="2"/>
              <a:buChar char="§"/>
            </a:pPr>
            <a:r>
              <a:rPr lang="fr-BE" sz="1100" dirty="0"/>
              <a:t>Chez les </a:t>
            </a:r>
            <a:r>
              <a:rPr lang="fr-BE" sz="1100" dirty="0" err="1"/>
              <a:t>Wallon·ne·s</a:t>
            </a:r>
            <a:r>
              <a:rPr lang="fr-BE" sz="1100" dirty="0"/>
              <a:t> (63%) que chez les </a:t>
            </a:r>
            <a:r>
              <a:rPr lang="fr-BE" sz="1100" dirty="0" err="1"/>
              <a:t>Bruxellois·es</a:t>
            </a:r>
            <a:r>
              <a:rPr lang="fr-BE" sz="1100" dirty="0"/>
              <a:t> (54%)</a:t>
            </a:r>
          </a:p>
          <a:p>
            <a:pPr marL="171450" indent="-171450">
              <a:buFont typeface="Wingdings" panose="05000000000000000000" pitchFamily="2" charset="2"/>
              <a:buChar char="§"/>
            </a:pPr>
            <a:r>
              <a:rPr lang="fr-BE" sz="1100" dirty="0"/>
              <a:t>Chez les </a:t>
            </a:r>
            <a:r>
              <a:rPr lang="fr-BE" sz="1100" dirty="0" err="1"/>
              <a:t>Neet</a:t>
            </a:r>
            <a:r>
              <a:rPr lang="fr-BE" sz="1100" dirty="0"/>
              <a:t> (77%) </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modeste (71%) que d’une famille aisée (40%)</a:t>
            </a:r>
          </a:p>
          <a:p>
            <a:pPr marL="171450" indent="-171450">
              <a:buFont typeface="Wingdings" panose="05000000000000000000" pitchFamily="2" charset="2"/>
              <a:buChar char="§"/>
            </a:pPr>
            <a:r>
              <a:rPr lang="fr-BE" sz="1100" dirty="0"/>
              <a:t>Chez les jeunes ayant des difficultés financières (72%) que les jeunes ayant une aisance financière (44%)</a:t>
            </a:r>
          </a:p>
          <a:p>
            <a:pPr marL="171450" indent="-171450">
              <a:buFont typeface="Wingdings" panose="05000000000000000000" pitchFamily="2" charset="2"/>
              <a:buChar char="§"/>
            </a:pPr>
            <a:r>
              <a:rPr lang="fr-BE" sz="1100" dirty="0"/>
              <a:t>Chez les jeunes ayant au maximum un diplôme du secondaire inférieur (69%)</a:t>
            </a:r>
          </a:p>
          <a:p>
            <a:pPr marL="171450" indent="-171450">
              <a:buFont typeface="Wingdings" panose="05000000000000000000" pitchFamily="2" charset="2"/>
              <a:buChar char="§"/>
            </a:pPr>
            <a:r>
              <a:rPr lang="fr-BE" sz="1100" dirty="0"/>
              <a:t>Chez les jeunes qui sont très souvent </a:t>
            </a:r>
            <a:r>
              <a:rPr lang="fr-BE" sz="1100" dirty="0" err="1"/>
              <a:t>anxieux·ses</a:t>
            </a:r>
            <a:r>
              <a:rPr lang="fr-BE" sz="1100" dirty="0"/>
              <a:t> (79%) que souvent </a:t>
            </a:r>
            <a:r>
              <a:rPr lang="fr-BE" sz="1100" dirty="0" err="1"/>
              <a:t>anxieux·ses</a:t>
            </a:r>
            <a:r>
              <a:rPr lang="fr-BE" sz="1100" dirty="0"/>
              <a:t> (67%), de temps en temps </a:t>
            </a:r>
            <a:r>
              <a:rPr lang="fr-BE" sz="1100" dirty="0" err="1"/>
              <a:t>anxieux·ses</a:t>
            </a:r>
            <a:r>
              <a:rPr lang="fr-BE" sz="1100" dirty="0"/>
              <a:t> (59%), rarement </a:t>
            </a:r>
            <a:r>
              <a:rPr lang="fr-BE" sz="1100" dirty="0" err="1"/>
              <a:t>anxieux·ses</a:t>
            </a:r>
            <a:r>
              <a:rPr lang="fr-BE" sz="1100" dirty="0"/>
              <a:t> (51%) et jamais </a:t>
            </a:r>
            <a:r>
              <a:rPr lang="fr-BE" sz="1100" dirty="0" err="1"/>
              <a:t>anxieux·ses</a:t>
            </a:r>
            <a:r>
              <a:rPr lang="fr-BE" sz="1100" dirty="0"/>
              <a:t> (37%)</a:t>
            </a:r>
          </a:p>
          <a:p>
            <a:r>
              <a:rPr lang="fr-BE" sz="1100" dirty="0"/>
              <a:t>Cette proportion est plus faible :</a:t>
            </a:r>
          </a:p>
          <a:p>
            <a:pPr marL="171450" indent="-171450">
              <a:buFont typeface="Wingdings" panose="05000000000000000000" pitchFamily="2" charset="2"/>
              <a:buChar char="§"/>
            </a:pPr>
            <a:r>
              <a:rPr lang="fr-BE" sz="1100" dirty="0"/>
              <a:t>Chez les jeunes vivant en colocation (47%)</a:t>
            </a:r>
          </a:p>
        </p:txBody>
      </p:sp>
    </p:spTree>
    <p:extLst>
      <p:ext uri="{BB962C8B-B14F-4D97-AF65-F5344CB8AC3E}">
        <p14:creationId xmlns:p14="http://schemas.microsoft.com/office/powerpoint/2010/main" val="34628810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52F1B7DA-D753-26C2-B69B-F756A590DE2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8922603"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Il y a trop d'</a:t>
            </a:r>
            <a:r>
              <a:rPr kumimoji="0" lang="fr-BE" sz="1600" b="1" i="0" u="none" strike="noStrike" kern="1200" cap="none" spc="0" normalizeH="0" baseline="0" noProof="0" dirty="0" err="1">
                <a:ln>
                  <a:noFill/>
                </a:ln>
                <a:solidFill>
                  <a:srgbClr val="E31A1C"/>
                </a:solidFill>
                <a:effectLst/>
                <a:uLnTx/>
                <a:uFillTx/>
                <a:latin typeface="Calibri" panose="020F0502020204030204"/>
                <a:ea typeface="+mn-ea"/>
                <a:cs typeface="+mn-cs"/>
              </a:rPr>
              <a:t>immigré·e·s</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 en Belgique </a:t>
            </a:r>
          </a:p>
        </p:txBody>
      </p:sp>
      <p:sp>
        <p:nvSpPr>
          <p:cNvPr id="9" name="ZoneTexte 8">
            <a:extLst>
              <a:ext uri="{FF2B5EF4-FFF2-40B4-BE49-F238E27FC236}">
                <a16:creationId xmlns:a16="http://schemas.microsoft.com/office/drawing/2014/main" id="{C3E3E97E-9A30-3C77-7ECF-C44A7ECC385B}"/>
              </a:ext>
            </a:extLst>
          </p:cNvPr>
          <p:cNvSpPr txBox="1"/>
          <p:nvPr/>
        </p:nvSpPr>
        <p:spPr>
          <a:xfrm>
            <a:off x="8094163" y="2508492"/>
            <a:ext cx="3695946" cy="2631490"/>
          </a:xfrm>
          <a:prstGeom prst="rect">
            <a:avLst/>
          </a:prstGeom>
          <a:noFill/>
        </p:spPr>
        <p:txBody>
          <a:bodyPr wrap="square">
            <a:spAutoFit/>
          </a:bodyPr>
          <a:lstStyle/>
          <a:p>
            <a:r>
              <a:rPr lang="nl-BE" sz="1100" dirty="0"/>
              <a:t>26% des </a:t>
            </a:r>
            <a:r>
              <a:rPr lang="nl-BE" sz="1100" dirty="0" err="1"/>
              <a:t>jeunes</a:t>
            </a:r>
            <a:r>
              <a:rPr lang="nl-BE" sz="1100" dirty="0"/>
              <a:t> </a:t>
            </a:r>
            <a:r>
              <a:rPr lang="nl-BE" sz="1100" dirty="0" err="1"/>
              <a:t>pensent</a:t>
            </a:r>
            <a:r>
              <a:rPr lang="nl-BE" sz="1100" dirty="0"/>
              <a:t> </a:t>
            </a:r>
            <a:r>
              <a:rPr lang="nl-BE" sz="1100" dirty="0" err="1"/>
              <a:t>qu’il</a:t>
            </a:r>
            <a:r>
              <a:rPr lang="nl-BE" sz="1100" dirty="0"/>
              <a:t> y a </a:t>
            </a:r>
            <a:r>
              <a:rPr lang="nl-BE" sz="1100" dirty="0" err="1"/>
              <a:t>trop</a:t>
            </a:r>
            <a:r>
              <a:rPr lang="nl-BE" sz="1100" dirty="0"/>
              <a:t> </a:t>
            </a:r>
            <a:r>
              <a:rPr lang="nl-BE" sz="1100" dirty="0" err="1"/>
              <a:t>d’immigré·e·s</a:t>
            </a:r>
            <a:r>
              <a:rPr lang="nl-BE" sz="1100" dirty="0"/>
              <a:t> en </a:t>
            </a:r>
            <a:r>
              <a:rPr lang="nl-BE" sz="1100" dirty="0" err="1"/>
              <a:t>Belgique</a:t>
            </a:r>
            <a:r>
              <a:rPr lang="nl-BE" sz="1100" dirty="0"/>
              <a:t>.</a:t>
            </a:r>
          </a:p>
          <a:p>
            <a:r>
              <a:rPr lang="nl-BE" sz="1100" dirty="0">
                <a:solidFill>
                  <a:schemeClr val="bg1">
                    <a:lumMod val="50000"/>
                  </a:schemeClr>
                </a:solidFill>
              </a:rPr>
              <a:t>BCBE 2022 </a:t>
            </a:r>
            <a:r>
              <a:rPr lang="fr-BE" sz="1100" dirty="0">
                <a:solidFill>
                  <a:schemeClr val="bg1">
                    <a:lumMod val="50000"/>
                  </a:schemeClr>
                </a:solidFill>
              </a:rPr>
              <a:t>portant sur les Belges francophones </a:t>
            </a:r>
            <a:r>
              <a:rPr lang="nl-BE" sz="1100" dirty="0">
                <a:solidFill>
                  <a:schemeClr val="bg1">
                    <a:lumMod val="50000"/>
                  </a:schemeClr>
                </a:solidFill>
              </a:rPr>
              <a:t>: 38%</a:t>
            </a:r>
            <a:endParaRPr lang="fr-BE" sz="1100" dirty="0">
              <a:solidFill>
                <a:schemeClr val="bg1">
                  <a:lumMod val="50000"/>
                </a:schemeClr>
              </a:solidFill>
            </a:endParaRPr>
          </a:p>
          <a:p>
            <a:r>
              <a:rPr lang="fr-BE" sz="1100" dirty="0"/>
              <a:t>Cette proportion est plus forte :</a:t>
            </a:r>
          </a:p>
          <a:p>
            <a:pPr marL="171450" indent="-171450">
              <a:buFont typeface="Wingdings" panose="05000000000000000000" pitchFamily="2" charset="2"/>
              <a:buChar char="§"/>
            </a:pPr>
            <a:r>
              <a:rPr lang="fr-BE" sz="1100" dirty="0"/>
              <a:t>Chez les hommes (30%) que chez les femmes (21%)</a:t>
            </a:r>
          </a:p>
          <a:p>
            <a:pPr marL="171450" indent="-171450">
              <a:buFont typeface="Wingdings" panose="05000000000000000000" pitchFamily="2" charset="2"/>
              <a:buChar char="§"/>
            </a:pPr>
            <a:r>
              <a:rPr lang="fr-BE" sz="1100" dirty="0"/>
              <a:t>Chez les </a:t>
            </a:r>
            <a:r>
              <a:rPr lang="fr-BE" sz="1100" dirty="0" err="1"/>
              <a:t>travailleurs·euses</a:t>
            </a:r>
            <a:r>
              <a:rPr lang="fr-BE" sz="1100" dirty="0"/>
              <a:t> (32%) </a:t>
            </a:r>
          </a:p>
          <a:p>
            <a:pPr marL="171450" indent="-171450">
              <a:buFont typeface="Wingdings" panose="05000000000000000000" pitchFamily="2" charset="2"/>
              <a:buChar char="§"/>
            </a:pPr>
            <a:r>
              <a:rPr lang="fr-BE" sz="1100" dirty="0"/>
              <a:t>Chez les jeunes en couple avec enfants (68%) et les jeunes monoparentaux (62%)</a:t>
            </a:r>
          </a:p>
          <a:p>
            <a:pPr marL="171450" indent="-171450">
              <a:buFont typeface="Wingdings" panose="05000000000000000000" pitchFamily="2" charset="2"/>
              <a:buChar char="§"/>
            </a:pPr>
            <a:r>
              <a:rPr lang="fr-BE" sz="1100" dirty="0"/>
              <a:t>Chez les jeunes ayant au maximum un diplôme du secondaire inférieur (43%) que chez les </a:t>
            </a:r>
            <a:r>
              <a:rPr lang="fr-BE" sz="1100" dirty="0" err="1"/>
              <a:t>diplômé·e·s</a:t>
            </a:r>
            <a:r>
              <a:rPr lang="fr-BE" sz="1100" dirty="0"/>
              <a:t> d’un bachelier (13%), d’un master (11%)</a:t>
            </a:r>
          </a:p>
          <a:p>
            <a:pPr marL="171450" indent="-171450">
              <a:buFont typeface="Wingdings" panose="05000000000000000000" pitchFamily="2" charset="2"/>
              <a:buChar char="§"/>
            </a:pPr>
            <a:r>
              <a:rPr lang="fr-BE" sz="1100" dirty="0"/>
              <a:t>Chez les pas ou peu </a:t>
            </a:r>
            <a:r>
              <a:rPr lang="fr-BE" sz="1100" dirty="0" err="1"/>
              <a:t>engagé·e·s</a:t>
            </a:r>
            <a:r>
              <a:rPr lang="fr-BE" sz="1100" dirty="0"/>
              <a:t> (32%) que chez les </a:t>
            </a:r>
            <a:r>
              <a:rPr lang="fr-BE" sz="1100" dirty="0" err="1"/>
              <a:t>engagé·e·s</a:t>
            </a:r>
            <a:r>
              <a:rPr lang="fr-BE" sz="1100" dirty="0"/>
              <a:t> (19%)</a:t>
            </a:r>
          </a:p>
          <a:p>
            <a:pPr marL="171450" indent="-171450">
              <a:buFont typeface="Wingdings" panose="05000000000000000000" pitchFamily="2" charset="2"/>
              <a:buChar char="§"/>
            </a:pPr>
            <a:r>
              <a:rPr lang="fr-BE" sz="1100" dirty="0"/>
              <a:t>Chez celles et ceux qui sont rarement </a:t>
            </a:r>
            <a:r>
              <a:rPr lang="fr-BE" sz="1100" dirty="0" err="1"/>
              <a:t>anxieux·ses</a:t>
            </a:r>
            <a:r>
              <a:rPr lang="fr-BE" sz="1100" dirty="0"/>
              <a:t> (36%) et jamais </a:t>
            </a:r>
            <a:r>
              <a:rPr lang="fr-BE" sz="1100" dirty="0" err="1"/>
              <a:t>anxieux·ses</a:t>
            </a:r>
            <a:r>
              <a:rPr lang="fr-BE" sz="1100" dirty="0"/>
              <a:t> (43%)</a:t>
            </a:r>
          </a:p>
        </p:txBody>
      </p:sp>
    </p:spTree>
    <p:extLst>
      <p:ext uri="{BB962C8B-B14F-4D97-AF65-F5344CB8AC3E}">
        <p14:creationId xmlns:p14="http://schemas.microsoft.com/office/powerpoint/2010/main" val="26536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16506A49-BA9D-D002-5D68-30CDA138D22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40224" y="2105812"/>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8970310" cy="1077218"/>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Les politiques tentent vraiment d'agir - agissent vraiment pour améliorer la qualité de vie de la population</a:t>
            </a:r>
          </a:p>
        </p:txBody>
      </p:sp>
      <p:sp>
        <p:nvSpPr>
          <p:cNvPr id="9" name="ZoneTexte 8">
            <a:extLst>
              <a:ext uri="{FF2B5EF4-FFF2-40B4-BE49-F238E27FC236}">
                <a16:creationId xmlns:a16="http://schemas.microsoft.com/office/drawing/2014/main" id="{B61DF9BA-AF51-5E14-3EF6-F530C469F224}"/>
              </a:ext>
            </a:extLst>
          </p:cNvPr>
          <p:cNvSpPr txBox="1"/>
          <p:nvPr/>
        </p:nvSpPr>
        <p:spPr>
          <a:xfrm>
            <a:off x="5064981" y="2041799"/>
            <a:ext cx="6510443" cy="2123658"/>
          </a:xfrm>
          <a:prstGeom prst="rect">
            <a:avLst/>
          </a:prstGeom>
          <a:noFill/>
        </p:spPr>
        <p:txBody>
          <a:bodyPr wrap="square">
            <a:spAutoFit/>
          </a:bodyPr>
          <a:lstStyle/>
          <a:p>
            <a:r>
              <a:rPr lang="nl-BE" sz="1100" dirty="0"/>
              <a:t>64% des </a:t>
            </a:r>
            <a:r>
              <a:rPr lang="nl-BE" sz="1100" dirty="0" err="1"/>
              <a:t>jeunes</a:t>
            </a:r>
            <a:r>
              <a:rPr lang="nl-BE" sz="1100" dirty="0"/>
              <a:t> </a:t>
            </a:r>
            <a:r>
              <a:rPr lang="nl-BE" sz="1100" dirty="0" err="1"/>
              <a:t>pensent</a:t>
            </a:r>
            <a:r>
              <a:rPr lang="nl-BE" sz="1100" dirty="0"/>
              <a:t> que les </a:t>
            </a:r>
            <a:r>
              <a:rPr lang="nl-BE" sz="1100" dirty="0" err="1"/>
              <a:t>politiques</a:t>
            </a:r>
            <a:r>
              <a:rPr lang="nl-BE" sz="1100" dirty="0"/>
              <a:t> ne </a:t>
            </a:r>
            <a:r>
              <a:rPr lang="nl-BE" sz="1100" dirty="0" err="1"/>
              <a:t>tentent</a:t>
            </a:r>
            <a:r>
              <a:rPr lang="nl-BE" sz="1100" dirty="0"/>
              <a:t> pas </a:t>
            </a:r>
            <a:r>
              <a:rPr lang="nl-BE" sz="1100" dirty="0" err="1"/>
              <a:t>vraiment</a:t>
            </a:r>
            <a:r>
              <a:rPr lang="nl-BE" sz="1100" dirty="0"/>
              <a:t> </a:t>
            </a:r>
            <a:r>
              <a:rPr lang="nl-BE" sz="1100" dirty="0" err="1"/>
              <a:t>d’agir</a:t>
            </a:r>
            <a:r>
              <a:rPr lang="nl-BE" sz="1100" dirty="0"/>
              <a:t>/</a:t>
            </a:r>
            <a:r>
              <a:rPr lang="nl-BE" sz="1100" dirty="0" err="1"/>
              <a:t>n’agissent</a:t>
            </a:r>
            <a:r>
              <a:rPr lang="nl-BE" sz="1100" dirty="0"/>
              <a:t> pas </a:t>
            </a:r>
            <a:r>
              <a:rPr lang="nl-BE" sz="1100" dirty="0" err="1"/>
              <a:t>vraiment</a:t>
            </a:r>
            <a:r>
              <a:rPr lang="nl-BE" sz="1100" dirty="0"/>
              <a:t> pour </a:t>
            </a:r>
            <a:r>
              <a:rPr lang="nl-BE" sz="1100" dirty="0" err="1"/>
              <a:t>améliorer</a:t>
            </a:r>
            <a:r>
              <a:rPr lang="nl-BE" sz="1100" dirty="0"/>
              <a:t> la </a:t>
            </a:r>
            <a:r>
              <a:rPr lang="nl-BE" sz="1100" dirty="0" err="1"/>
              <a:t>qualité</a:t>
            </a:r>
            <a:r>
              <a:rPr lang="nl-BE" sz="1100" dirty="0"/>
              <a:t> de </a:t>
            </a:r>
            <a:r>
              <a:rPr lang="nl-BE" sz="1100" dirty="0" err="1"/>
              <a:t>vie</a:t>
            </a:r>
            <a:r>
              <a:rPr lang="nl-BE" sz="1100" dirty="0"/>
              <a:t> de la </a:t>
            </a:r>
            <a:r>
              <a:rPr lang="nl-BE" sz="1100" dirty="0" err="1"/>
              <a:t>population</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femmes (68%) et chez les « aucune des 2 catégories » (87%) que chez les hommes (58%)</a:t>
            </a:r>
          </a:p>
          <a:p>
            <a:pPr marL="171450" indent="-171450">
              <a:buFont typeface="Wingdings" panose="05000000000000000000" pitchFamily="2" charset="2"/>
              <a:buChar char="§"/>
            </a:pPr>
            <a:r>
              <a:rPr lang="fr-BE" sz="1100" dirty="0"/>
              <a:t>Chez les </a:t>
            </a:r>
            <a:r>
              <a:rPr lang="fr-BE" sz="1100" dirty="0" err="1"/>
              <a:t>Wallon·ne·s</a:t>
            </a:r>
            <a:r>
              <a:rPr lang="fr-BE" sz="1100" dirty="0"/>
              <a:t> (66%) ou les </a:t>
            </a:r>
            <a:r>
              <a:rPr lang="fr-BE" sz="1100" dirty="0" err="1"/>
              <a:t>Bruxellois·ses</a:t>
            </a:r>
            <a:r>
              <a:rPr lang="fr-BE" sz="1100" dirty="0"/>
              <a:t> (56%)</a:t>
            </a:r>
          </a:p>
          <a:p>
            <a:pPr marL="171450" indent="-171450">
              <a:buFont typeface="Wingdings" panose="05000000000000000000" pitchFamily="2" charset="2"/>
              <a:buChar char="§"/>
            </a:pPr>
            <a:r>
              <a:rPr lang="fr-BE" sz="1100" dirty="0"/>
              <a:t>Chez les </a:t>
            </a:r>
            <a:r>
              <a:rPr lang="fr-BE" sz="1100" dirty="0" err="1"/>
              <a:t>Neet</a:t>
            </a:r>
            <a:r>
              <a:rPr lang="fr-BE" sz="1100" dirty="0"/>
              <a:t> (75%)</a:t>
            </a:r>
          </a:p>
          <a:p>
            <a:pPr marL="171450" indent="-171450">
              <a:buFont typeface="Wingdings" panose="05000000000000000000" pitchFamily="2" charset="2"/>
              <a:buChar char="§"/>
            </a:pPr>
            <a:r>
              <a:rPr lang="fr-BE" sz="1100" dirty="0"/>
              <a:t>Chez les jeunes ayant des difficultés financières (80%) que celles et ceux qui sont dans la moyenne financièrement (57%) et celles et ceux qui sont </a:t>
            </a:r>
            <a:r>
              <a:rPr lang="fr-BE" sz="1100" dirty="0" err="1"/>
              <a:t>aisé·e·s</a:t>
            </a:r>
            <a:r>
              <a:rPr lang="fr-BE" sz="1100" dirty="0"/>
              <a:t> financièrement (58%)</a:t>
            </a:r>
          </a:p>
          <a:p>
            <a:r>
              <a:rPr lang="fr-BE" sz="1100" dirty="0"/>
              <a:t>Cette proportion est plus faible :</a:t>
            </a:r>
          </a:p>
          <a:p>
            <a:pPr marL="171450" indent="-171450">
              <a:buFont typeface="Wingdings" panose="05000000000000000000" pitchFamily="2" charset="2"/>
              <a:buChar char="§"/>
            </a:pPr>
            <a:r>
              <a:rPr lang="fr-BE" sz="1100" dirty="0"/>
              <a:t>Chez les </a:t>
            </a:r>
            <a:r>
              <a:rPr lang="fr-BE" sz="1100" dirty="0" err="1"/>
              <a:t>diplômé·e·s</a:t>
            </a:r>
            <a:r>
              <a:rPr lang="fr-BE" sz="1100" dirty="0"/>
              <a:t> d’un master (43%)</a:t>
            </a:r>
          </a:p>
          <a:p>
            <a:pPr marL="171450" indent="-171450">
              <a:buFont typeface="Wingdings" panose="05000000000000000000" pitchFamily="2" charset="2"/>
              <a:buChar char="§"/>
            </a:pPr>
            <a:endParaRPr lang="fr-BE" sz="1100" dirty="0"/>
          </a:p>
          <a:p>
            <a:r>
              <a:rPr lang="fr-BE" sz="1100" dirty="0"/>
              <a:t>Il y a une forte corrélation avec le fait de se sentir anxieux, angoissé voire en dépression.</a:t>
            </a:r>
          </a:p>
        </p:txBody>
      </p:sp>
      <p:pic>
        <p:nvPicPr>
          <p:cNvPr id="10" name="Image 9">
            <a:extLst>
              <a:ext uri="{FF2B5EF4-FFF2-40B4-BE49-F238E27FC236}">
                <a16:creationId xmlns:a16="http://schemas.microsoft.com/office/drawing/2014/main" id="{B26F76F4-78BA-C689-EBE8-54585AEAA263}"/>
              </a:ext>
            </a:extLst>
          </p:cNvPr>
          <p:cNvPicPr>
            <a:picLocks/>
          </p:cNvPicPr>
          <p:nvPr/>
        </p:nvPicPr>
        <p:blipFill rotWithShape="1">
          <a:blip r:embed="rId6">
            <a:extLst>
              <a:ext uri="{28A0092B-C50C-407E-A947-70E740481C1C}">
                <a14:useLocalDpi xmlns:a14="http://schemas.microsoft.com/office/drawing/2010/main" val="0"/>
              </a:ext>
            </a:extLst>
          </a:blip>
          <a:srcRect/>
          <a:stretch/>
        </p:blipFill>
        <p:spPr>
          <a:xfrm>
            <a:off x="5921071" y="4165457"/>
            <a:ext cx="4391770" cy="2740955"/>
          </a:xfrm>
          <a:prstGeom prst="rect">
            <a:avLst/>
          </a:prstGeom>
        </p:spPr>
      </p:pic>
    </p:spTree>
    <p:extLst>
      <p:ext uri="{BB962C8B-B14F-4D97-AF65-F5344CB8AC3E}">
        <p14:creationId xmlns:p14="http://schemas.microsoft.com/office/powerpoint/2010/main" val="179066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3DB3975-7865-BCFE-6AC8-61361DE371BA}"/>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FBFE37E-569E-28DF-E37B-2F6B8458200B}"/>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4" name="ZoneTexte 3">
            <a:extLst>
              <a:ext uri="{FF2B5EF4-FFF2-40B4-BE49-F238E27FC236}">
                <a16:creationId xmlns:a16="http://schemas.microsoft.com/office/drawing/2014/main" id="{34C4B124-2332-05FF-31FD-29481A9701F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E31A1C"/>
                </a:solidFill>
                <a:effectLst/>
                <a:uLnTx/>
                <a:uFillTx/>
                <a:latin typeface="Calibri" panose="020F0502020204030204"/>
                <a:ea typeface="+mn-ea"/>
                <a:cs typeface="+mn-cs"/>
              </a:rPr>
              <a:t>Redressement</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AF33C496-EC67-2F21-58E2-D57E77B634F8}"/>
              </a:ext>
            </a:extLst>
          </p:cNvPr>
          <p:cNvSpPr txBox="1"/>
          <p:nvPr/>
        </p:nvSpPr>
        <p:spPr>
          <a:xfrm>
            <a:off x="729673" y="2789005"/>
            <a:ext cx="2521527" cy="646331"/>
          </a:xfrm>
          <a:prstGeom prst="rect">
            <a:avLst/>
          </a:prstGeom>
          <a:noFill/>
        </p:spPr>
        <p:txBody>
          <a:bodyPr wrap="square" rtlCol="0">
            <a:spAutoFit/>
          </a:bodyPr>
          <a:lstStyle/>
          <a:p>
            <a:r>
              <a:rPr lang="nl-BE" dirty="0"/>
              <a:t>709 </a:t>
            </a:r>
            <a:r>
              <a:rPr lang="nl-BE" dirty="0" err="1"/>
              <a:t>personnes</a:t>
            </a:r>
            <a:r>
              <a:rPr lang="nl-BE" dirty="0"/>
              <a:t> </a:t>
            </a:r>
            <a:r>
              <a:rPr lang="nl-BE" dirty="0" err="1"/>
              <a:t>interrogées</a:t>
            </a:r>
            <a:endParaRPr lang="fr-BE" dirty="0"/>
          </a:p>
        </p:txBody>
      </p:sp>
      <p:graphicFrame>
        <p:nvGraphicFramePr>
          <p:cNvPr id="10" name="Tableau 9">
            <a:extLst>
              <a:ext uri="{FF2B5EF4-FFF2-40B4-BE49-F238E27FC236}">
                <a16:creationId xmlns:a16="http://schemas.microsoft.com/office/drawing/2014/main" id="{AFBB312A-C8F9-8929-0F9E-03BD9CF676C1}"/>
              </a:ext>
            </a:extLst>
          </p:cNvPr>
          <p:cNvGraphicFramePr>
            <a:graphicFrameLocks noGrp="1"/>
          </p:cNvGraphicFramePr>
          <p:nvPr>
            <p:extLst>
              <p:ext uri="{D42A27DB-BD31-4B8C-83A1-F6EECF244321}">
                <p14:modId xmlns:p14="http://schemas.microsoft.com/office/powerpoint/2010/main" val="545232416"/>
              </p:ext>
            </p:extLst>
          </p:nvPr>
        </p:nvGraphicFramePr>
        <p:xfrm>
          <a:off x="3611419" y="862785"/>
          <a:ext cx="3685308" cy="4197344"/>
        </p:xfrm>
        <a:graphic>
          <a:graphicData uri="http://schemas.openxmlformats.org/drawingml/2006/table">
            <a:tbl>
              <a:tblPr/>
              <a:tblGrid>
                <a:gridCol w="2050472">
                  <a:extLst>
                    <a:ext uri="{9D8B030D-6E8A-4147-A177-3AD203B41FA5}">
                      <a16:colId xmlns:a16="http://schemas.microsoft.com/office/drawing/2014/main" val="1585905010"/>
                    </a:ext>
                  </a:extLst>
                </a:gridCol>
                <a:gridCol w="731010">
                  <a:extLst>
                    <a:ext uri="{9D8B030D-6E8A-4147-A177-3AD203B41FA5}">
                      <a16:colId xmlns:a16="http://schemas.microsoft.com/office/drawing/2014/main" val="3509131393"/>
                    </a:ext>
                  </a:extLst>
                </a:gridCol>
                <a:gridCol w="903826">
                  <a:extLst>
                    <a:ext uri="{9D8B030D-6E8A-4147-A177-3AD203B41FA5}">
                      <a16:colId xmlns:a16="http://schemas.microsoft.com/office/drawing/2014/main" val="548231348"/>
                    </a:ext>
                  </a:extLst>
                </a:gridCol>
              </a:tblGrid>
              <a:tr h="130071">
                <a:tc>
                  <a:txBody>
                    <a:bodyPr/>
                    <a:lstStyle/>
                    <a:p>
                      <a:pPr algn="l" fontAlgn="b"/>
                      <a:r>
                        <a:rPr lang="fr-BE" sz="1100" b="0" i="0" u="none" strike="noStrike" dirty="0">
                          <a:solidFill>
                            <a:srgbClr val="000000"/>
                          </a:solidFill>
                          <a:effectLst/>
                          <a:latin typeface="Calibri" panose="020F0502020204030204" pitchFamily="34" charset="0"/>
                        </a:rPr>
                        <a:t>Sexe âge</a:t>
                      </a:r>
                    </a:p>
                  </a:txBody>
                  <a:tcPr marL="9138" marR="9138" marT="9138" marB="0" anchor="b">
                    <a:lnL>
                      <a:noFill/>
                    </a:lnL>
                    <a:lnR>
                      <a:noFill/>
                    </a:lnR>
                    <a:lnT>
                      <a:noFill/>
                    </a:lnT>
                    <a:lnB>
                      <a:noFill/>
                    </a:lnB>
                    <a:solidFill>
                      <a:srgbClr val="FFC000"/>
                    </a:solidFill>
                  </a:tcPr>
                </a:tc>
                <a:tc>
                  <a:txBody>
                    <a:bodyPr/>
                    <a:lstStyle/>
                    <a:p>
                      <a:pPr algn="l" fontAlgn="b"/>
                      <a:r>
                        <a:rPr lang="fr-BE" sz="1100" b="0" i="0" u="none" strike="noStrike">
                          <a:solidFill>
                            <a:srgbClr val="000000"/>
                          </a:solidFill>
                          <a:effectLst/>
                          <a:latin typeface="Calibri" panose="020F0502020204030204" pitchFamily="34" charset="0"/>
                        </a:rPr>
                        <a:t> </a:t>
                      </a:r>
                    </a:p>
                  </a:txBody>
                  <a:tcPr marL="9138" marR="9138" marT="9138" marB="0" anchor="b">
                    <a:lnL>
                      <a:noFill/>
                    </a:lnL>
                    <a:lnR>
                      <a:noFill/>
                    </a:lnR>
                    <a:lnT>
                      <a:noFill/>
                    </a:lnT>
                    <a:lnB>
                      <a:noFill/>
                    </a:lnB>
                    <a:solidFill>
                      <a:srgbClr val="FFC000"/>
                    </a:solidFill>
                  </a:tcPr>
                </a:tc>
                <a:tc>
                  <a:txBody>
                    <a:bodyPr/>
                    <a:lstStyle/>
                    <a:p>
                      <a:pPr algn="l" fontAlgn="b"/>
                      <a:r>
                        <a:rPr lang="fr-BE" sz="1100" b="0" i="0" u="none" strike="noStrike">
                          <a:solidFill>
                            <a:srgbClr val="000000"/>
                          </a:solidFill>
                          <a:effectLst/>
                          <a:latin typeface="Calibri" panose="020F0502020204030204" pitchFamily="34" charset="0"/>
                        </a:rPr>
                        <a:t>Redressement</a:t>
                      </a:r>
                    </a:p>
                  </a:txBody>
                  <a:tcPr marL="9138" marR="9138" marT="9138" marB="0" anchor="b">
                    <a:lnL>
                      <a:noFill/>
                    </a:lnL>
                    <a:lnR>
                      <a:noFill/>
                    </a:lnR>
                    <a:lnT>
                      <a:noFill/>
                    </a:lnT>
                    <a:lnB>
                      <a:noFill/>
                    </a:lnB>
                    <a:solidFill>
                      <a:srgbClr val="FFC000"/>
                    </a:solidFill>
                  </a:tcPr>
                </a:tc>
                <a:extLst>
                  <a:ext uri="{0D108BD9-81ED-4DB2-BD59-A6C34878D82A}">
                    <a16:rowId xmlns:a16="http://schemas.microsoft.com/office/drawing/2014/main" val="481506372"/>
                  </a:ext>
                </a:extLst>
              </a:tr>
              <a:tr h="182753">
                <a:tc>
                  <a:txBody>
                    <a:bodyPr/>
                    <a:lstStyle/>
                    <a:p>
                      <a:pPr algn="l" fontAlgn="b"/>
                      <a:r>
                        <a:rPr lang="fr-BE" sz="1100" b="0" i="0" u="none" strike="noStrike">
                          <a:solidFill>
                            <a:srgbClr val="000000"/>
                          </a:solidFill>
                          <a:effectLst/>
                          <a:latin typeface="Calibri" panose="020F0502020204030204" pitchFamily="34" charset="0"/>
                        </a:rPr>
                        <a:t>Homme 18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34</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2530182837"/>
                  </a:ext>
                </a:extLst>
              </a:tr>
              <a:tr h="182753">
                <a:tc>
                  <a:txBody>
                    <a:bodyPr/>
                    <a:lstStyle/>
                    <a:p>
                      <a:pPr algn="l" fontAlgn="b"/>
                      <a:r>
                        <a:rPr lang="fr-BE" sz="1100" b="0" i="0" u="none" strike="noStrike">
                          <a:solidFill>
                            <a:srgbClr val="000000"/>
                          </a:solidFill>
                          <a:effectLst/>
                          <a:latin typeface="Calibri" panose="020F0502020204030204" pitchFamily="34" charset="0"/>
                        </a:rPr>
                        <a:t>Homme 19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37</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2376582735"/>
                  </a:ext>
                </a:extLst>
              </a:tr>
              <a:tr h="182753">
                <a:tc>
                  <a:txBody>
                    <a:bodyPr/>
                    <a:lstStyle/>
                    <a:p>
                      <a:pPr algn="l" fontAlgn="b"/>
                      <a:r>
                        <a:rPr lang="fr-BE" sz="1100" b="0" i="0" u="none" strike="noStrike">
                          <a:solidFill>
                            <a:srgbClr val="000000"/>
                          </a:solidFill>
                          <a:effectLst/>
                          <a:latin typeface="Calibri" panose="020F0502020204030204" pitchFamily="34" charset="0"/>
                        </a:rPr>
                        <a:t>Homme 20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35</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1685669691"/>
                  </a:ext>
                </a:extLst>
              </a:tr>
              <a:tr h="182753">
                <a:tc>
                  <a:txBody>
                    <a:bodyPr/>
                    <a:lstStyle/>
                    <a:p>
                      <a:pPr algn="l" fontAlgn="b"/>
                      <a:r>
                        <a:rPr lang="fr-BE" sz="1100" b="0" i="0" u="none" strike="noStrike" dirty="0">
                          <a:solidFill>
                            <a:srgbClr val="000000"/>
                          </a:solidFill>
                          <a:effectLst/>
                          <a:latin typeface="Calibri" panose="020F0502020204030204" pitchFamily="34" charset="0"/>
                        </a:rPr>
                        <a:t>Homme 21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33</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2543776808"/>
                  </a:ext>
                </a:extLst>
              </a:tr>
              <a:tr h="182753">
                <a:tc>
                  <a:txBody>
                    <a:bodyPr/>
                    <a:lstStyle/>
                    <a:p>
                      <a:pPr algn="l" fontAlgn="b"/>
                      <a:r>
                        <a:rPr lang="fr-BE" sz="1100" b="0" i="0" u="none" strike="noStrike">
                          <a:solidFill>
                            <a:srgbClr val="000000"/>
                          </a:solidFill>
                          <a:effectLst/>
                          <a:latin typeface="Calibri" panose="020F0502020204030204" pitchFamily="34" charset="0"/>
                        </a:rPr>
                        <a:t>Homme 22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33</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2111912148"/>
                  </a:ext>
                </a:extLst>
              </a:tr>
              <a:tr h="182753">
                <a:tc>
                  <a:txBody>
                    <a:bodyPr/>
                    <a:lstStyle/>
                    <a:p>
                      <a:pPr algn="l" fontAlgn="b"/>
                      <a:r>
                        <a:rPr lang="fr-BE" sz="1100" b="0" i="0" u="none" strike="noStrike">
                          <a:solidFill>
                            <a:srgbClr val="000000"/>
                          </a:solidFill>
                          <a:effectLst/>
                          <a:latin typeface="Calibri" panose="020F0502020204030204" pitchFamily="34" charset="0"/>
                        </a:rPr>
                        <a:t>Homme 23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24</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2799378242"/>
                  </a:ext>
                </a:extLst>
              </a:tr>
              <a:tr h="182753">
                <a:tc>
                  <a:txBody>
                    <a:bodyPr/>
                    <a:lstStyle/>
                    <a:p>
                      <a:pPr algn="l" fontAlgn="b"/>
                      <a:r>
                        <a:rPr lang="fr-BE" sz="1100" b="0" i="0" u="none" strike="noStrike">
                          <a:solidFill>
                            <a:srgbClr val="000000"/>
                          </a:solidFill>
                          <a:effectLst/>
                          <a:latin typeface="Calibri" panose="020F0502020204030204" pitchFamily="34" charset="0"/>
                        </a:rPr>
                        <a:t>Homme 24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34</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814553843"/>
                  </a:ext>
                </a:extLst>
              </a:tr>
              <a:tr h="182753">
                <a:tc>
                  <a:txBody>
                    <a:bodyPr/>
                    <a:lstStyle/>
                    <a:p>
                      <a:pPr algn="l" fontAlgn="b"/>
                      <a:r>
                        <a:rPr lang="fr-BE" sz="1100" b="0" i="0" u="none" strike="noStrike">
                          <a:solidFill>
                            <a:srgbClr val="000000"/>
                          </a:solidFill>
                          <a:effectLst/>
                          <a:latin typeface="Calibri" panose="020F0502020204030204" pitchFamily="34" charset="0"/>
                        </a:rPr>
                        <a:t>Homme 25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30</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3404874327"/>
                  </a:ext>
                </a:extLst>
              </a:tr>
              <a:tr h="182753">
                <a:tc>
                  <a:txBody>
                    <a:bodyPr/>
                    <a:lstStyle/>
                    <a:p>
                      <a:pPr algn="l" fontAlgn="b"/>
                      <a:r>
                        <a:rPr lang="fr-BE" sz="1100" b="0" i="0" u="none" strike="noStrike">
                          <a:solidFill>
                            <a:srgbClr val="000000"/>
                          </a:solidFill>
                          <a:effectLst/>
                          <a:latin typeface="Calibri" panose="020F0502020204030204" pitchFamily="34" charset="0"/>
                        </a:rPr>
                        <a:t>Femme 18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46</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511269480"/>
                  </a:ext>
                </a:extLst>
              </a:tr>
              <a:tr h="182753">
                <a:tc>
                  <a:txBody>
                    <a:bodyPr/>
                    <a:lstStyle/>
                    <a:p>
                      <a:pPr algn="l" fontAlgn="b"/>
                      <a:r>
                        <a:rPr lang="fr-BE" sz="1100" b="0" i="0" u="none" strike="noStrike">
                          <a:solidFill>
                            <a:srgbClr val="000000"/>
                          </a:solidFill>
                          <a:effectLst/>
                          <a:latin typeface="Calibri" panose="020F0502020204030204" pitchFamily="34" charset="0"/>
                        </a:rPr>
                        <a:t>Femme 19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3273667140"/>
                  </a:ext>
                </a:extLst>
              </a:tr>
              <a:tr h="182753">
                <a:tc>
                  <a:txBody>
                    <a:bodyPr/>
                    <a:lstStyle/>
                    <a:p>
                      <a:pPr algn="l" fontAlgn="b"/>
                      <a:r>
                        <a:rPr lang="fr-BE" sz="1100" b="0" i="0" u="none" strike="noStrike" dirty="0">
                          <a:solidFill>
                            <a:srgbClr val="000000"/>
                          </a:solidFill>
                          <a:effectLst/>
                          <a:latin typeface="Calibri" panose="020F0502020204030204" pitchFamily="34" charset="0"/>
                        </a:rPr>
                        <a:t>Femme 20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39</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3937079895"/>
                  </a:ext>
                </a:extLst>
              </a:tr>
              <a:tr h="182753">
                <a:tc>
                  <a:txBody>
                    <a:bodyPr/>
                    <a:lstStyle/>
                    <a:p>
                      <a:pPr algn="l" fontAlgn="b"/>
                      <a:r>
                        <a:rPr lang="fr-BE" sz="1100" b="0" i="0" u="none" strike="noStrike">
                          <a:solidFill>
                            <a:srgbClr val="000000"/>
                          </a:solidFill>
                          <a:effectLst/>
                          <a:latin typeface="Calibri" panose="020F0502020204030204" pitchFamily="34" charset="0"/>
                        </a:rPr>
                        <a:t>Femme 21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39</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1081374231"/>
                  </a:ext>
                </a:extLst>
              </a:tr>
              <a:tr h="182753">
                <a:tc>
                  <a:txBody>
                    <a:bodyPr/>
                    <a:lstStyle/>
                    <a:p>
                      <a:pPr algn="l" fontAlgn="b"/>
                      <a:r>
                        <a:rPr lang="fr-BE" sz="1100" b="0" i="0" u="none" strike="noStrike">
                          <a:solidFill>
                            <a:srgbClr val="000000"/>
                          </a:solidFill>
                          <a:effectLst/>
                          <a:latin typeface="Calibri" panose="020F0502020204030204" pitchFamily="34" charset="0"/>
                        </a:rPr>
                        <a:t>Femme 22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53</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2190386165"/>
                  </a:ext>
                </a:extLst>
              </a:tr>
              <a:tr h="182753">
                <a:tc>
                  <a:txBody>
                    <a:bodyPr/>
                    <a:lstStyle/>
                    <a:p>
                      <a:pPr algn="l" fontAlgn="b"/>
                      <a:r>
                        <a:rPr lang="fr-BE" sz="1100" b="0" i="0" u="none" strike="noStrike">
                          <a:solidFill>
                            <a:srgbClr val="000000"/>
                          </a:solidFill>
                          <a:effectLst/>
                          <a:latin typeface="Calibri" panose="020F0502020204030204" pitchFamily="34" charset="0"/>
                        </a:rPr>
                        <a:t>Femme 23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71</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564201884"/>
                  </a:ext>
                </a:extLst>
              </a:tr>
              <a:tr h="182753">
                <a:tc>
                  <a:txBody>
                    <a:bodyPr/>
                    <a:lstStyle/>
                    <a:p>
                      <a:pPr algn="l" fontAlgn="b"/>
                      <a:r>
                        <a:rPr lang="fr-BE" sz="1100" b="0" i="0" u="none" strike="noStrike">
                          <a:solidFill>
                            <a:srgbClr val="000000"/>
                          </a:solidFill>
                          <a:effectLst/>
                          <a:latin typeface="Calibri" panose="020F0502020204030204" pitchFamily="34" charset="0"/>
                        </a:rPr>
                        <a:t>Femme 24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65</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1259954474"/>
                  </a:ext>
                </a:extLst>
              </a:tr>
              <a:tr h="182753">
                <a:tc>
                  <a:txBody>
                    <a:bodyPr/>
                    <a:lstStyle/>
                    <a:p>
                      <a:pPr algn="l" fontAlgn="b"/>
                      <a:r>
                        <a:rPr lang="fr-BE" sz="1100" b="0" i="0" u="none" strike="noStrike">
                          <a:solidFill>
                            <a:srgbClr val="000000"/>
                          </a:solidFill>
                          <a:effectLst/>
                          <a:latin typeface="Calibri" panose="020F0502020204030204" pitchFamily="34" charset="0"/>
                        </a:rPr>
                        <a:t>Femme 25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73</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42,98</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1691430018"/>
                  </a:ext>
                </a:extLst>
              </a:tr>
              <a:tr h="182753">
                <a:tc>
                  <a:txBody>
                    <a:bodyPr/>
                    <a:lstStyle/>
                    <a:p>
                      <a:pPr algn="l" fontAlgn="b"/>
                      <a:r>
                        <a:rPr lang="fr-BE" sz="1100" b="0" i="0" u="none" strike="noStrike" dirty="0">
                          <a:solidFill>
                            <a:srgbClr val="000000"/>
                          </a:solidFill>
                          <a:effectLst/>
                          <a:latin typeface="Calibri" panose="020F0502020204030204" pitchFamily="34" charset="0"/>
                        </a:rPr>
                        <a:t>Aucune des 2 catégories 18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3,54</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4073437940"/>
                  </a:ext>
                </a:extLst>
              </a:tr>
              <a:tr h="182753">
                <a:tc>
                  <a:txBody>
                    <a:bodyPr/>
                    <a:lstStyle/>
                    <a:p>
                      <a:pPr algn="l" fontAlgn="b"/>
                      <a:r>
                        <a:rPr lang="fr-BE" sz="1100" b="0" i="0" u="none" strike="noStrike" dirty="0">
                          <a:solidFill>
                            <a:srgbClr val="000000"/>
                          </a:solidFill>
                          <a:effectLst/>
                          <a:latin typeface="Calibri" panose="020F0502020204030204" pitchFamily="34" charset="0"/>
                        </a:rPr>
                        <a:t>Aucune des 2 catégories 20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3,54</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1270449394"/>
                  </a:ext>
                </a:extLst>
              </a:tr>
              <a:tr h="182753">
                <a:tc>
                  <a:txBody>
                    <a:bodyPr/>
                    <a:lstStyle/>
                    <a:p>
                      <a:pPr algn="l" fontAlgn="b"/>
                      <a:r>
                        <a:rPr lang="fr-BE" sz="1100" b="0" i="0" u="none" strike="noStrike" dirty="0">
                          <a:solidFill>
                            <a:srgbClr val="000000"/>
                          </a:solidFill>
                          <a:effectLst/>
                          <a:latin typeface="Calibri" panose="020F0502020204030204" pitchFamily="34" charset="0"/>
                        </a:rPr>
                        <a:t>Aucune des 2 catégories 21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3,54</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55988626"/>
                  </a:ext>
                </a:extLst>
              </a:tr>
              <a:tr h="182753">
                <a:tc>
                  <a:txBody>
                    <a:bodyPr/>
                    <a:lstStyle/>
                    <a:p>
                      <a:pPr algn="l" fontAlgn="b"/>
                      <a:r>
                        <a:rPr lang="fr-BE" sz="1100" b="0" i="0" u="none" strike="noStrike" dirty="0">
                          <a:solidFill>
                            <a:srgbClr val="000000"/>
                          </a:solidFill>
                          <a:effectLst/>
                          <a:latin typeface="Calibri" panose="020F0502020204030204" pitchFamily="34" charset="0"/>
                        </a:rPr>
                        <a:t>Aucune des 2 catégories 23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3,54</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3959118987"/>
                  </a:ext>
                </a:extLst>
              </a:tr>
              <a:tr h="182753">
                <a:tc>
                  <a:txBody>
                    <a:bodyPr/>
                    <a:lstStyle/>
                    <a:p>
                      <a:pPr algn="l" fontAlgn="b"/>
                      <a:r>
                        <a:rPr lang="fr-BE" sz="1100" b="0" i="0" u="none" strike="noStrike" dirty="0">
                          <a:solidFill>
                            <a:srgbClr val="000000"/>
                          </a:solidFill>
                          <a:effectLst/>
                          <a:latin typeface="Calibri" panose="020F0502020204030204" pitchFamily="34" charset="0"/>
                        </a:rPr>
                        <a:t>Aucune des 2 catégories 24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3,54</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1235644649"/>
                  </a:ext>
                </a:extLst>
              </a:tr>
              <a:tr h="182753">
                <a:tc>
                  <a:txBody>
                    <a:bodyPr/>
                    <a:lstStyle/>
                    <a:p>
                      <a:pPr algn="l" fontAlgn="b"/>
                      <a:r>
                        <a:rPr lang="fr-BE" sz="1100" b="0" i="0" u="none" strike="noStrike" dirty="0">
                          <a:solidFill>
                            <a:srgbClr val="000000"/>
                          </a:solidFill>
                          <a:effectLst/>
                          <a:latin typeface="Calibri" panose="020F0502020204030204" pitchFamily="34" charset="0"/>
                        </a:rPr>
                        <a:t>Aucune des 2 catégories 25 ans</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a:t>
                      </a:r>
                    </a:p>
                  </a:txBody>
                  <a:tcPr marL="9138" marR="9138" marT="9138"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3,54</a:t>
                      </a:r>
                    </a:p>
                  </a:txBody>
                  <a:tcPr marL="9138" marR="9138" marT="9138" marB="0" anchor="b">
                    <a:lnL>
                      <a:noFill/>
                    </a:lnL>
                    <a:lnR>
                      <a:noFill/>
                    </a:lnR>
                    <a:lnT>
                      <a:noFill/>
                    </a:lnT>
                    <a:lnB>
                      <a:noFill/>
                    </a:lnB>
                    <a:solidFill>
                      <a:srgbClr val="FFF2CC"/>
                    </a:solidFill>
                  </a:tcPr>
                </a:tc>
                <a:extLst>
                  <a:ext uri="{0D108BD9-81ED-4DB2-BD59-A6C34878D82A}">
                    <a16:rowId xmlns:a16="http://schemas.microsoft.com/office/drawing/2014/main" val="685395448"/>
                  </a:ext>
                </a:extLst>
              </a:tr>
            </a:tbl>
          </a:graphicData>
        </a:graphic>
      </p:graphicFrame>
      <p:graphicFrame>
        <p:nvGraphicFramePr>
          <p:cNvPr id="11" name="Tableau 10">
            <a:extLst>
              <a:ext uri="{FF2B5EF4-FFF2-40B4-BE49-F238E27FC236}">
                <a16:creationId xmlns:a16="http://schemas.microsoft.com/office/drawing/2014/main" id="{4E833F18-CD2F-52CB-5F92-44A2FE8383DA}"/>
              </a:ext>
            </a:extLst>
          </p:cNvPr>
          <p:cNvGraphicFramePr>
            <a:graphicFrameLocks noGrp="1"/>
          </p:cNvGraphicFramePr>
          <p:nvPr>
            <p:extLst>
              <p:ext uri="{D42A27DB-BD31-4B8C-83A1-F6EECF244321}">
                <p14:modId xmlns:p14="http://schemas.microsoft.com/office/powerpoint/2010/main" val="1473150123"/>
              </p:ext>
            </p:extLst>
          </p:nvPr>
        </p:nvGraphicFramePr>
        <p:xfrm>
          <a:off x="3620655" y="5067265"/>
          <a:ext cx="3676072" cy="1642110"/>
        </p:xfrm>
        <a:graphic>
          <a:graphicData uri="http://schemas.openxmlformats.org/drawingml/2006/table">
            <a:tbl>
              <a:tblPr/>
              <a:tblGrid>
                <a:gridCol w="1505841">
                  <a:extLst>
                    <a:ext uri="{9D8B030D-6E8A-4147-A177-3AD203B41FA5}">
                      <a16:colId xmlns:a16="http://schemas.microsoft.com/office/drawing/2014/main" val="3126574408"/>
                    </a:ext>
                  </a:extLst>
                </a:gridCol>
                <a:gridCol w="1255831">
                  <a:extLst>
                    <a:ext uri="{9D8B030D-6E8A-4147-A177-3AD203B41FA5}">
                      <a16:colId xmlns:a16="http://schemas.microsoft.com/office/drawing/2014/main" val="4187971005"/>
                    </a:ext>
                  </a:extLst>
                </a:gridCol>
                <a:gridCol w="914400">
                  <a:extLst>
                    <a:ext uri="{9D8B030D-6E8A-4147-A177-3AD203B41FA5}">
                      <a16:colId xmlns:a16="http://schemas.microsoft.com/office/drawing/2014/main" val="1096689247"/>
                    </a:ext>
                  </a:extLst>
                </a:gridCol>
              </a:tblGrid>
              <a:tr h="190500">
                <a:tc gridSpan="2">
                  <a:txBody>
                    <a:bodyPr/>
                    <a:lstStyle/>
                    <a:p>
                      <a:pPr algn="l" fontAlgn="b"/>
                      <a:r>
                        <a:rPr lang="fr-BE" sz="1100" b="0" i="0" u="none" strike="noStrike" dirty="0">
                          <a:solidFill>
                            <a:srgbClr val="000000"/>
                          </a:solidFill>
                          <a:effectLst/>
                          <a:latin typeface="Calibri" panose="020F0502020204030204" pitchFamily="34" charset="0"/>
                        </a:rPr>
                        <a:t>Sexe région</a:t>
                      </a:r>
                    </a:p>
                  </a:txBody>
                  <a:tcPr marL="9525" marR="9525" marT="9525" marB="0" anchor="b">
                    <a:lnL>
                      <a:noFill/>
                    </a:lnL>
                    <a:lnR>
                      <a:noFill/>
                    </a:lnR>
                    <a:lnT>
                      <a:noFill/>
                    </a:lnT>
                    <a:lnB>
                      <a:noFill/>
                    </a:lnB>
                    <a:solidFill>
                      <a:srgbClr val="FFC000"/>
                    </a:solidFill>
                  </a:tcPr>
                </a:tc>
                <a:tc hMerge="1">
                  <a:txBody>
                    <a:bodyPr/>
                    <a:lstStyle/>
                    <a:p>
                      <a:endParaRPr lang="fr-BE"/>
                    </a:p>
                  </a:txBody>
                  <a:tcPr/>
                </a:tc>
                <a:tc>
                  <a:txBody>
                    <a:bodyPr/>
                    <a:lstStyle/>
                    <a:p>
                      <a:pPr algn="l" fontAlgn="b"/>
                      <a:r>
                        <a:rPr lang="fr-BE" sz="1100" b="0" i="0" u="none" strike="noStrike">
                          <a:solidFill>
                            <a:srgbClr val="000000"/>
                          </a:solidFill>
                          <a:effectLst/>
                          <a:latin typeface="Calibri" panose="020F0502020204030204" pitchFamily="34" charset="0"/>
                        </a:rPr>
                        <a:t>Redressement</a:t>
                      </a:r>
                    </a:p>
                  </a:txBody>
                  <a:tcPr marL="9525" marR="9525" marT="9525" marB="0" anchor="b">
                    <a:lnL>
                      <a:noFill/>
                    </a:lnL>
                    <a:lnR>
                      <a:noFill/>
                    </a:lnR>
                    <a:lnT>
                      <a:noFill/>
                    </a:lnT>
                    <a:lnB>
                      <a:noFill/>
                    </a:lnB>
                    <a:solidFill>
                      <a:srgbClr val="FFC000"/>
                    </a:solidFill>
                  </a:tcPr>
                </a:tc>
                <a:extLst>
                  <a:ext uri="{0D108BD9-81ED-4DB2-BD59-A6C34878D82A}">
                    <a16:rowId xmlns:a16="http://schemas.microsoft.com/office/drawing/2014/main" val="3369370"/>
                  </a:ext>
                </a:extLst>
              </a:tr>
              <a:tr h="190500">
                <a:tc>
                  <a:txBody>
                    <a:bodyPr/>
                    <a:lstStyle/>
                    <a:p>
                      <a:pPr algn="l" fontAlgn="b"/>
                      <a:r>
                        <a:rPr lang="fr-BE" sz="1100" b="0" i="0" u="none" strike="noStrike" dirty="0">
                          <a:solidFill>
                            <a:srgbClr val="000000"/>
                          </a:solidFill>
                          <a:effectLst/>
                          <a:latin typeface="Calibri" panose="020F0502020204030204" pitchFamily="34" charset="0"/>
                        </a:rPr>
                        <a:t>Homme wallon</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207</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257,9</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40001240"/>
                  </a:ext>
                </a:extLst>
              </a:tr>
              <a:tr h="190500">
                <a:tc>
                  <a:txBody>
                    <a:bodyPr/>
                    <a:lstStyle/>
                    <a:p>
                      <a:pPr algn="l" fontAlgn="b"/>
                      <a:r>
                        <a:rPr lang="fr-BE" sz="1100" b="0" i="0" u="none" strike="noStrike" dirty="0">
                          <a:solidFill>
                            <a:srgbClr val="000000"/>
                          </a:solidFill>
                          <a:effectLst/>
                          <a:latin typeface="Calibri" panose="020F0502020204030204" pitchFamily="34" charset="0"/>
                        </a:rPr>
                        <a:t>Homme bruxellois</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53</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85,97</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1939295854"/>
                  </a:ext>
                </a:extLst>
              </a:tr>
              <a:tr h="190500">
                <a:tc>
                  <a:txBody>
                    <a:bodyPr/>
                    <a:lstStyle/>
                    <a:p>
                      <a:pPr algn="l" fontAlgn="b"/>
                      <a:r>
                        <a:rPr lang="fr-BE" sz="1100" b="0" i="0" u="none" strike="noStrike" dirty="0">
                          <a:solidFill>
                            <a:srgbClr val="000000"/>
                          </a:solidFill>
                          <a:effectLst/>
                          <a:latin typeface="Calibri" panose="020F0502020204030204" pitchFamily="34" charset="0"/>
                        </a:rPr>
                        <a:t>Femme wallonne</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331</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257,9</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2001890529"/>
                  </a:ext>
                </a:extLst>
              </a:tr>
              <a:tr h="190500">
                <a:tc>
                  <a:txBody>
                    <a:bodyPr/>
                    <a:lstStyle/>
                    <a:p>
                      <a:pPr algn="l" fontAlgn="b"/>
                      <a:r>
                        <a:rPr lang="fr-BE" sz="1100" b="0" i="0" u="none" strike="noStrike">
                          <a:solidFill>
                            <a:srgbClr val="000000"/>
                          </a:solidFill>
                          <a:effectLst/>
                          <a:latin typeface="Calibri" panose="020F0502020204030204" pitchFamily="34" charset="0"/>
                        </a:rPr>
                        <a:t>Femme bruxelloise</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97</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85,97</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3453000931"/>
                  </a:ext>
                </a:extLst>
              </a:tr>
              <a:tr h="190500">
                <a:tc>
                  <a:txBody>
                    <a:bodyPr/>
                    <a:lstStyle/>
                    <a:p>
                      <a:pPr algn="l" fontAlgn="b"/>
                      <a:r>
                        <a:rPr lang="fr-BE" sz="1100" b="0" i="0" u="none" strike="noStrike" dirty="0">
                          <a:solidFill>
                            <a:srgbClr val="000000"/>
                          </a:solidFill>
                          <a:effectLst/>
                          <a:latin typeface="Calibri" panose="020F0502020204030204" pitchFamily="34" charset="0"/>
                        </a:rPr>
                        <a:t>Aucune des 2 catégories wallon</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15,95</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3065166226"/>
                  </a:ext>
                </a:extLst>
              </a:tr>
              <a:tr h="190500">
                <a:tc>
                  <a:txBody>
                    <a:bodyPr/>
                    <a:lstStyle/>
                    <a:p>
                      <a:pPr algn="l" fontAlgn="b"/>
                      <a:r>
                        <a:rPr lang="fr-BE" sz="1100" b="0" i="0" u="none" strike="noStrike" dirty="0">
                          <a:solidFill>
                            <a:srgbClr val="000000"/>
                          </a:solidFill>
                          <a:effectLst/>
                          <a:latin typeface="Calibri" panose="020F0502020204030204" pitchFamily="34" charset="0"/>
                        </a:rPr>
                        <a:t>Aucune des 2 catégories bruxellois</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5,31</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2481211453"/>
                  </a:ext>
                </a:extLst>
              </a:tr>
            </a:tbl>
          </a:graphicData>
        </a:graphic>
      </p:graphicFrame>
      <p:graphicFrame>
        <p:nvGraphicFramePr>
          <p:cNvPr id="15" name="Tableau 14">
            <a:extLst>
              <a:ext uri="{FF2B5EF4-FFF2-40B4-BE49-F238E27FC236}">
                <a16:creationId xmlns:a16="http://schemas.microsoft.com/office/drawing/2014/main" id="{A9185A1D-7B7B-7249-C946-8278E8955C49}"/>
              </a:ext>
            </a:extLst>
          </p:cNvPr>
          <p:cNvGraphicFramePr>
            <a:graphicFrameLocks noGrp="1"/>
          </p:cNvGraphicFramePr>
          <p:nvPr>
            <p:extLst>
              <p:ext uri="{D42A27DB-BD31-4B8C-83A1-F6EECF244321}">
                <p14:modId xmlns:p14="http://schemas.microsoft.com/office/powerpoint/2010/main" val="3137108133"/>
              </p:ext>
            </p:extLst>
          </p:nvPr>
        </p:nvGraphicFramePr>
        <p:xfrm>
          <a:off x="7850909" y="4397468"/>
          <a:ext cx="3667093" cy="2286000"/>
        </p:xfrm>
        <a:graphic>
          <a:graphicData uri="http://schemas.openxmlformats.org/drawingml/2006/table">
            <a:tbl>
              <a:tblPr/>
              <a:tblGrid>
                <a:gridCol w="2087675">
                  <a:extLst>
                    <a:ext uri="{9D8B030D-6E8A-4147-A177-3AD203B41FA5}">
                      <a16:colId xmlns:a16="http://schemas.microsoft.com/office/drawing/2014/main" val="3502901832"/>
                    </a:ext>
                  </a:extLst>
                </a:gridCol>
                <a:gridCol w="287826">
                  <a:extLst>
                    <a:ext uri="{9D8B030D-6E8A-4147-A177-3AD203B41FA5}">
                      <a16:colId xmlns:a16="http://schemas.microsoft.com/office/drawing/2014/main" val="1917369337"/>
                    </a:ext>
                  </a:extLst>
                </a:gridCol>
                <a:gridCol w="1291592">
                  <a:extLst>
                    <a:ext uri="{9D8B030D-6E8A-4147-A177-3AD203B41FA5}">
                      <a16:colId xmlns:a16="http://schemas.microsoft.com/office/drawing/2014/main" val="3117042975"/>
                    </a:ext>
                  </a:extLst>
                </a:gridCol>
              </a:tblGrid>
              <a:tr h="190500">
                <a:tc gridSpan="2">
                  <a:txBody>
                    <a:bodyPr/>
                    <a:lstStyle/>
                    <a:p>
                      <a:pPr algn="l" fontAlgn="b"/>
                      <a:r>
                        <a:rPr lang="fr-BE" sz="1100" b="0" i="0" u="none" strike="noStrike" dirty="0">
                          <a:solidFill>
                            <a:srgbClr val="000000"/>
                          </a:solidFill>
                          <a:effectLst/>
                          <a:latin typeface="Calibri" panose="020F0502020204030204" pitchFamily="34" charset="0"/>
                        </a:rPr>
                        <a:t>Occupation sexe</a:t>
                      </a:r>
                    </a:p>
                  </a:txBody>
                  <a:tcPr marL="9525" marR="9525" marT="9525" marB="0" anchor="b">
                    <a:lnL>
                      <a:noFill/>
                    </a:lnL>
                    <a:lnR>
                      <a:noFill/>
                    </a:lnR>
                    <a:lnT>
                      <a:noFill/>
                    </a:lnT>
                    <a:lnB>
                      <a:noFill/>
                    </a:lnB>
                    <a:solidFill>
                      <a:srgbClr val="FFC000"/>
                    </a:solidFill>
                  </a:tcPr>
                </a:tc>
                <a:tc hMerge="1">
                  <a:txBody>
                    <a:bodyPr/>
                    <a:lstStyle/>
                    <a:p>
                      <a:endParaRPr lang="fr-BE"/>
                    </a:p>
                  </a:txBody>
                  <a:tcPr/>
                </a:tc>
                <a:tc>
                  <a:txBody>
                    <a:bodyPr/>
                    <a:lstStyle/>
                    <a:p>
                      <a:pPr algn="l" fontAlgn="b"/>
                      <a:r>
                        <a:rPr lang="fr-BE" sz="1100" b="0" i="0" u="none" strike="noStrike">
                          <a:solidFill>
                            <a:srgbClr val="000000"/>
                          </a:solidFill>
                          <a:effectLst/>
                          <a:latin typeface="Calibri" panose="020F0502020204030204" pitchFamily="34" charset="0"/>
                        </a:rPr>
                        <a:t>Redressement</a:t>
                      </a:r>
                    </a:p>
                  </a:txBody>
                  <a:tcPr marL="9525" marR="9525" marT="9525" marB="0" anchor="b">
                    <a:lnL>
                      <a:noFill/>
                    </a:lnL>
                    <a:lnR>
                      <a:noFill/>
                    </a:lnR>
                    <a:lnT>
                      <a:noFill/>
                    </a:lnT>
                    <a:lnB>
                      <a:noFill/>
                    </a:lnB>
                    <a:solidFill>
                      <a:srgbClr val="FFC000"/>
                    </a:solidFill>
                  </a:tcPr>
                </a:tc>
                <a:extLst>
                  <a:ext uri="{0D108BD9-81ED-4DB2-BD59-A6C34878D82A}">
                    <a16:rowId xmlns:a16="http://schemas.microsoft.com/office/drawing/2014/main" val="1467566455"/>
                  </a:ext>
                </a:extLst>
              </a:tr>
              <a:tr h="190500">
                <a:tc>
                  <a:txBody>
                    <a:bodyPr/>
                    <a:lstStyle/>
                    <a:p>
                      <a:pPr algn="l" fontAlgn="b"/>
                      <a:r>
                        <a:rPr lang="fr-BE" sz="1100" b="0" i="0" u="none" strike="noStrike">
                          <a:solidFill>
                            <a:srgbClr val="000000"/>
                          </a:solidFill>
                          <a:effectLst/>
                          <a:latin typeface="Calibri" panose="020F0502020204030204" pitchFamily="34" charset="0"/>
                        </a:rPr>
                        <a:t>Etudiant homme</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135</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216,64</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2777106982"/>
                  </a:ext>
                </a:extLst>
              </a:tr>
              <a:tr h="190500">
                <a:tc>
                  <a:txBody>
                    <a:bodyPr/>
                    <a:lstStyle/>
                    <a:p>
                      <a:pPr algn="l" fontAlgn="b"/>
                      <a:r>
                        <a:rPr lang="fr-BE" sz="1100" b="0" i="0" u="none" strike="noStrike" dirty="0">
                          <a:solidFill>
                            <a:srgbClr val="000000"/>
                          </a:solidFill>
                          <a:effectLst/>
                          <a:latin typeface="Calibri" panose="020F0502020204030204" pitchFamily="34" charset="0"/>
                        </a:rPr>
                        <a:t>Travailleur homme</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85</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82,53</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1080085341"/>
                  </a:ext>
                </a:extLst>
              </a:tr>
              <a:tr h="190500">
                <a:tc>
                  <a:txBody>
                    <a:bodyPr/>
                    <a:lstStyle/>
                    <a:p>
                      <a:pPr algn="l" fontAlgn="b"/>
                      <a:r>
                        <a:rPr lang="fr-BE" sz="1100" b="0" i="0" u="none" strike="noStrike">
                          <a:solidFill>
                            <a:srgbClr val="000000"/>
                          </a:solidFill>
                          <a:effectLst/>
                          <a:latin typeface="Calibri" panose="020F0502020204030204" pitchFamily="34" charset="0"/>
                        </a:rPr>
                        <a:t>Neet homme</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40</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44,7</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554623604"/>
                  </a:ext>
                </a:extLst>
              </a:tr>
              <a:tr h="190500">
                <a:tc>
                  <a:txBody>
                    <a:bodyPr/>
                    <a:lstStyle/>
                    <a:p>
                      <a:pPr algn="l" fontAlgn="b"/>
                      <a:r>
                        <a:rPr lang="fr-BE" sz="1100" b="0" i="0" u="none" strike="noStrike">
                          <a:solidFill>
                            <a:srgbClr val="000000"/>
                          </a:solidFill>
                          <a:effectLst/>
                          <a:latin typeface="Calibri" panose="020F0502020204030204" pitchFamily="34" charset="0"/>
                        </a:rPr>
                        <a:t>Etudiante femme</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242</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257,9</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3872222747"/>
                  </a:ext>
                </a:extLst>
              </a:tr>
              <a:tr h="190500">
                <a:tc>
                  <a:txBody>
                    <a:bodyPr/>
                    <a:lstStyle/>
                    <a:p>
                      <a:pPr algn="l" fontAlgn="b"/>
                      <a:r>
                        <a:rPr lang="fr-BE" sz="1100" b="0" i="0" u="none" strike="noStrike">
                          <a:solidFill>
                            <a:srgbClr val="000000"/>
                          </a:solidFill>
                          <a:effectLst/>
                          <a:latin typeface="Calibri" panose="020F0502020204030204" pitchFamily="34" charset="0"/>
                        </a:rPr>
                        <a:t>Travailleuse femme</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132</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51,58</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18258762"/>
                  </a:ext>
                </a:extLst>
              </a:tr>
              <a:tr h="190500">
                <a:tc>
                  <a:txBody>
                    <a:bodyPr/>
                    <a:lstStyle/>
                    <a:p>
                      <a:pPr algn="l" fontAlgn="b"/>
                      <a:r>
                        <a:rPr lang="fr-BE" sz="1100" b="0" i="0" u="none" strike="noStrike">
                          <a:solidFill>
                            <a:srgbClr val="000000"/>
                          </a:solidFill>
                          <a:effectLst/>
                          <a:latin typeface="Calibri" panose="020F0502020204030204" pitchFamily="34" charset="0"/>
                        </a:rPr>
                        <a:t>Neet femme</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54</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34,39</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3883258360"/>
                  </a:ext>
                </a:extLst>
              </a:tr>
              <a:tr h="190500">
                <a:tc>
                  <a:txBody>
                    <a:bodyPr/>
                    <a:lstStyle/>
                    <a:p>
                      <a:pPr algn="l" fontAlgn="b"/>
                      <a:r>
                        <a:rPr lang="fr-BE" sz="1100" b="0" i="0" u="none" strike="noStrike" dirty="0">
                          <a:solidFill>
                            <a:srgbClr val="000000"/>
                          </a:solidFill>
                          <a:effectLst/>
                          <a:latin typeface="Calibri" panose="020F0502020204030204" pitchFamily="34" charset="0"/>
                        </a:rPr>
                        <a:t>Etudiant aucune des 2 catégories</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14,46</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1170892027"/>
                  </a:ext>
                </a:extLst>
              </a:tr>
              <a:tr h="190500">
                <a:tc>
                  <a:txBody>
                    <a:bodyPr/>
                    <a:lstStyle/>
                    <a:p>
                      <a:pPr algn="l" fontAlgn="b"/>
                      <a:r>
                        <a:rPr lang="fr-BE" sz="1100" b="0" i="0" u="none" strike="noStrike" dirty="0">
                          <a:solidFill>
                            <a:srgbClr val="000000"/>
                          </a:solidFill>
                          <a:effectLst/>
                          <a:latin typeface="Calibri" panose="020F0502020204030204" pitchFamily="34" charset="0"/>
                        </a:rPr>
                        <a:t>Travailleur aucune des 2 catégories</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4,25</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1688930017"/>
                  </a:ext>
                </a:extLst>
              </a:tr>
              <a:tr h="190500">
                <a:tc>
                  <a:txBody>
                    <a:bodyPr/>
                    <a:lstStyle/>
                    <a:p>
                      <a:pPr algn="l" fontAlgn="b"/>
                      <a:r>
                        <a:rPr lang="fr-BE" sz="1100" b="0" i="0" u="none" strike="noStrike" dirty="0" err="1">
                          <a:solidFill>
                            <a:srgbClr val="000000"/>
                          </a:solidFill>
                          <a:effectLst/>
                          <a:latin typeface="Calibri" panose="020F0502020204030204" pitchFamily="34" charset="0"/>
                        </a:rPr>
                        <a:t>Neet</a:t>
                      </a:r>
                      <a:r>
                        <a:rPr lang="fr-BE" sz="1100" b="0" i="0" u="none" strike="noStrike" dirty="0">
                          <a:solidFill>
                            <a:srgbClr val="000000"/>
                          </a:solidFill>
                          <a:effectLst/>
                          <a:latin typeface="Calibri" panose="020F0502020204030204" pitchFamily="34" charset="0"/>
                        </a:rPr>
                        <a:t> aucune des 2 catégories</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2,55</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1892862042"/>
                  </a:ext>
                </a:extLst>
              </a:tr>
              <a:tr h="190500">
                <a:tc>
                  <a:txBody>
                    <a:bodyPr/>
                    <a:lstStyle/>
                    <a:p>
                      <a:pPr algn="l" fontAlgn="b"/>
                      <a:r>
                        <a:rPr lang="fr-B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2CC"/>
                    </a:solidFill>
                  </a:tcPr>
                </a:tc>
                <a:tc>
                  <a:txBody>
                    <a:bodyPr/>
                    <a:lstStyle/>
                    <a:p>
                      <a:pPr algn="l" fontAlgn="b"/>
                      <a:r>
                        <a:rPr lang="fr-B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2CC"/>
                    </a:solidFill>
                  </a:tcPr>
                </a:tc>
                <a:tc>
                  <a:txBody>
                    <a:bodyPr/>
                    <a:lstStyle/>
                    <a:p>
                      <a:pPr algn="l" fontAlgn="b"/>
                      <a:r>
                        <a:rPr lang="fr-B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1257962553"/>
                  </a:ext>
                </a:extLst>
              </a:tr>
              <a:tr h="190500">
                <a:tc>
                  <a:txBody>
                    <a:bodyPr/>
                    <a:lstStyle/>
                    <a:p>
                      <a:pPr algn="l" fontAlgn="b"/>
                      <a:r>
                        <a:rPr lang="fr-BE" sz="1100" b="1"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a:noFill/>
                    </a:lnB>
                    <a:solidFill>
                      <a:srgbClr val="FFF2CC"/>
                    </a:solidFill>
                  </a:tcPr>
                </a:tc>
                <a:tc>
                  <a:txBody>
                    <a:bodyPr/>
                    <a:lstStyle/>
                    <a:p>
                      <a:pPr algn="r" fontAlgn="b"/>
                      <a:r>
                        <a:rPr lang="fr-BE" sz="1100" b="1" i="0" u="none" strike="noStrike">
                          <a:solidFill>
                            <a:srgbClr val="000000"/>
                          </a:solidFill>
                          <a:effectLst/>
                          <a:latin typeface="Calibri" panose="020F0502020204030204" pitchFamily="34" charset="0"/>
                        </a:rPr>
                        <a:t>709</a:t>
                      </a:r>
                    </a:p>
                  </a:txBody>
                  <a:tcPr marL="9525" marR="9525" marT="9525" marB="0" anchor="b">
                    <a:lnL>
                      <a:noFill/>
                    </a:lnL>
                    <a:lnR>
                      <a:noFill/>
                    </a:lnR>
                    <a:lnT>
                      <a:noFill/>
                    </a:lnT>
                    <a:lnB>
                      <a:noFill/>
                    </a:lnB>
                    <a:solidFill>
                      <a:srgbClr val="FFF2CC"/>
                    </a:solidFill>
                  </a:tcPr>
                </a:tc>
                <a:tc>
                  <a:txBody>
                    <a:bodyPr/>
                    <a:lstStyle/>
                    <a:p>
                      <a:pPr algn="r" fontAlgn="b"/>
                      <a:r>
                        <a:rPr lang="fr-BE" sz="1100" b="1" i="0" u="none" strike="noStrike" dirty="0">
                          <a:solidFill>
                            <a:srgbClr val="000000"/>
                          </a:solidFill>
                          <a:effectLst/>
                          <a:latin typeface="Calibri" panose="020F0502020204030204" pitchFamily="34" charset="0"/>
                        </a:rPr>
                        <a:t>709</a:t>
                      </a:r>
                    </a:p>
                  </a:txBody>
                  <a:tcPr marL="9525" marR="9525" marT="9525" marB="0" anchor="b">
                    <a:lnL>
                      <a:noFill/>
                    </a:lnL>
                    <a:lnR>
                      <a:noFill/>
                    </a:lnR>
                    <a:lnT>
                      <a:noFill/>
                    </a:lnT>
                    <a:lnB>
                      <a:noFill/>
                    </a:lnB>
                    <a:solidFill>
                      <a:srgbClr val="FFF2CC"/>
                    </a:solidFill>
                  </a:tcPr>
                </a:tc>
                <a:extLst>
                  <a:ext uri="{0D108BD9-81ED-4DB2-BD59-A6C34878D82A}">
                    <a16:rowId xmlns:a16="http://schemas.microsoft.com/office/drawing/2014/main" val="1860026205"/>
                  </a:ext>
                </a:extLst>
              </a:tr>
            </a:tbl>
          </a:graphicData>
        </a:graphic>
      </p:graphicFrame>
      <p:graphicFrame>
        <p:nvGraphicFramePr>
          <p:cNvPr id="17" name="Tableau 16">
            <a:extLst>
              <a:ext uri="{FF2B5EF4-FFF2-40B4-BE49-F238E27FC236}">
                <a16:creationId xmlns:a16="http://schemas.microsoft.com/office/drawing/2014/main" id="{3921E76D-4B72-18B5-D8ED-37481EC2E8AC}"/>
              </a:ext>
            </a:extLst>
          </p:cNvPr>
          <p:cNvGraphicFramePr>
            <a:graphicFrameLocks noGrp="1"/>
          </p:cNvGraphicFramePr>
          <p:nvPr>
            <p:extLst>
              <p:ext uri="{D42A27DB-BD31-4B8C-83A1-F6EECF244321}">
                <p14:modId xmlns:p14="http://schemas.microsoft.com/office/powerpoint/2010/main" val="3139185316"/>
              </p:ext>
            </p:extLst>
          </p:nvPr>
        </p:nvGraphicFramePr>
        <p:xfrm>
          <a:off x="7860145" y="127381"/>
          <a:ext cx="3657857" cy="4270087"/>
        </p:xfrm>
        <a:graphic>
          <a:graphicData uri="http://schemas.openxmlformats.org/drawingml/2006/table">
            <a:tbl>
              <a:tblPr/>
              <a:tblGrid>
                <a:gridCol w="1900442">
                  <a:extLst>
                    <a:ext uri="{9D8B030D-6E8A-4147-A177-3AD203B41FA5}">
                      <a16:colId xmlns:a16="http://schemas.microsoft.com/office/drawing/2014/main" val="991674430"/>
                    </a:ext>
                  </a:extLst>
                </a:gridCol>
                <a:gridCol w="238341">
                  <a:extLst>
                    <a:ext uri="{9D8B030D-6E8A-4147-A177-3AD203B41FA5}">
                      <a16:colId xmlns:a16="http://schemas.microsoft.com/office/drawing/2014/main" val="518711655"/>
                    </a:ext>
                  </a:extLst>
                </a:gridCol>
                <a:gridCol w="1519074">
                  <a:extLst>
                    <a:ext uri="{9D8B030D-6E8A-4147-A177-3AD203B41FA5}">
                      <a16:colId xmlns:a16="http://schemas.microsoft.com/office/drawing/2014/main" val="2170772409"/>
                    </a:ext>
                  </a:extLst>
                </a:gridCol>
              </a:tblGrid>
              <a:tr h="168029">
                <a:tc gridSpan="2">
                  <a:txBody>
                    <a:bodyPr/>
                    <a:lstStyle/>
                    <a:p>
                      <a:pPr algn="l" fontAlgn="b"/>
                      <a:r>
                        <a:rPr lang="fr-BE" sz="1100" b="0" i="0" u="none" strike="noStrike" dirty="0">
                          <a:solidFill>
                            <a:srgbClr val="000000"/>
                          </a:solidFill>
                          <a:effectLst/>
                          <a:latin typeface="Calibri" panose="020F0502020204030204" pitchFamily="34" charset="0"/>
                        </a:rPr>
                        <a:t>Age région</a:t>
                      </a:r>
                    </a:p>
                  </a:txBody>
                  <a:tcPr marL="7071" marR="7071" marT="7071" marB="0" anchor="b">
                    <a:lnL>
                      <a:noFill/>
                    </a:lnL>
                    <a:lnR>
                      <a:noFill/>
                    </a:lnR>
                    <a:lnT>
                      <a:noFill/>
                    </a:lnT>
                    <a:lnB>
                      <a:noFill/>
                    </a:lnB>
                    <a:solidFill>
                      <a:srgbClr val="FFC000"/>
                    </a:solidFill>
                  </a:tcPr>
                </a:tc>
                <a:tc hMerge="1">
                  <a:txBody>
                    <a:bodyPr/>
                    <a:lstStyle/>
                    <a:p>
                      <a:endParaRPr lang="fr-BE"/>
                    </a:p>
                  </a:txBody>
                  <a:tcPr/>
                </a:tc>
                <a:tc>
                  <a:txBody>
                    <a:bodyPr/>
                    <a:lstStyle/>
                    <a:p>
                      <a:pPr algn="l" fontAlgn="b"/>
                      <a:r>
                        <a:rPr lang="fr-BE" sz="1100" b="0" i="0" u="none" strike="noStrike">
                          <a:solidFill>
                            <a:srgbClr val="000000"/>
                          </a:solidFill>
                          <a:effectLst/>
                          <a:latin typeface="Calibri" panose="020F0502020204030204" pitchFamily="34" charset="0"/>
                        </a:rPr>
                        <a:t>Redressement</a:t>
                      </a:r>
                    </a:p>
                  </a:txBody>
                  <a:tcPr marL="7071" marR="7071" marT="7071" marB="0" anchor="b">
                    <a:lnL>
                      <a:noFill/>
                    </a:lnL>
                    <a:lnR>
                      <a:noFill/>
                    </a:lnR>
                    <a:lnT>
                      <a:noFill/>
                    </a:lnT>
                    <a:lnB>
                      <a:noFill/>
                    </a:lnB>
                    <a:solidFill>
                      <a:srgbClr val="FFC000"/>
                    </a:solidFill>
                  </a:tcPr>
                </a:tc>
                <a:extLst>
                  <a:ext uri="{0D108BD9-81ED-4DB2-BD59-A6C34878D82A}">
                    <a16:rowId xmlns:a16="http://schemas.microsoft.com/office/drawing/2014/main" val="2947124323"/>
                  </a:ext>
                </a:extLst>
              </a:tr>
              <a:tr h="255961">
                <a:tc>
                  <a:txBody>
                    <a:bodyPr/>
                    <a:lstStyle/>
                    <a:p>
                      <a:pPr algn="l" fontAlgn="b"/>
                      <a:r>
                        <a:rPr lang="fr-BE" sz="1100" b="0" i="0" u="none" strike="noStrike" dirty="0">
                          <a:solidFill>
                            <a:srgbClr val="000000"/>
                          </a:solidFill>
                          <a:effectLst/>
                          <a:latin typeface="Calibri" panose="020F0502020204030204" pitchFamily="34" charset="0"/>
                        </a:rPr>
                        <a:t>Bruxellois de 18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20</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22,16</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1440153083"/>
                  </a:ext>
                </a:extLst>
              </a:tr>
              <a:tr h="255961">
                <a:tc>
                  <a:txBody>
                    <a:bodyPr/>
                    <a:lstStyle/>
                    <a:p>
                      <a:pPr algn="l" fontAlgn="b"/>
                      <a:r>
                        <a:rPr lang="fr-BE" sz="1100" b="0" i="0" u="none" strike="noStrike" dirty="0">
                          <a:solidFill>
                            <a:srgbClr val="000000"/>
                          </a:solidFill>
                          <a:effectLst/>
                          <a:latin typeface="Calibri" panose="020F0502020204030204" pitchFamily="34" charset="0"/>
                        </a:rPr>
                        <a:t>Bruxellois de 19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18</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22,16</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719504470"/>
                  </a:ext>
                </a:extLst>
              </a:tr>
              <a:tr h="255961">
                <a:tc>
                  <a:txBody>
                    <a:bodyPr/>
                    <a:lstStyle/>
                    <a:p>
                      <a:pPr algn="l" fontAlgn="b"/>
                      <a:r>
                        <a:rPr lang="fr-BE" sz="1100" b="0" i="0" u="none" strike="noStrike" dirty="0">
                          <a:solidFill>
                            <a:srgbClr val="000000"/>
                          </a:solidFill>
                          <a:effectLst/>
                          <a:latin typeface="Calibri" panose="020F0502020204030204" pitchFamily="34" charset="0"/>
                        </a:rPr>
                        <a:t>Bruxellois de 20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26</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22,16</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770128887"/>
                  </a:ext>
                </a:extLst>
              </a:tr>
              <a:tr h="255961">
                <a:tc>
                  <a:txBody>
                    <a:bodyPr/>
                    <a:lstStyle/>
                    <a:p>
                      <a:pPr algn="l" fontAlgn="b"/>
                      <a:r>
                        <a:rPr lang="fr-BE" sz="1100" b="0" i="0" u="none" strike="noStrike" dirty="0">
                          <a:solidFill>
                            <a:srgbClr val="000000"/>
                          </a:solidFill>
                          <a:effectLst/>
                          <a:latin typeface="Calibri" panose="020F0502020204030204" pitchFamily="34" charset="0"/>
                        </a:rPr>
                        <a:t>Bruxellois de 21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14</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22,16</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1563868099"/>
                  </a:ext>
                </a:extLst>
              </a:tr>
              <a:tr h="255961">
                <a:tc>
                  <a:txBody>
                    <a:bodyPr/>
                    <a:lstStyle/>
                    <a:p>
                      <a:pPr algn="l" fontAlgn="b"/>
                      <a:r>
                        <a:rPr lang="fr-BE" sz="1100" b="0" i="0" u="none" strike="noStrike">
                          <a:solidFill>
                            <a:srgbClr val="000000"/>
                          </a:solidFill>
                          <a:effectLst/>
                          <a:latin typeface="Calibri" panose="020F0502020204030204" pitchFamily="34" charset="0"/>
                        </a:rPr>
                        <a:t>Bruxellois de 22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14</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22,16</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24884371"/>
                  </a:ext>
                </a:extLst>
              </a:tr>
              <a:tr h="255961">
                <a:tc>
                  <a:txBody>
                    <a:bodyPr/>
                    <a:lstStyle/>
                    <a:p>
                      <a:pPr algn="l" fontAlgn="b"/>
                      <a:r>
                        <a:rPr lang="fr-BE" sz="1100" b="0" i="0" u="none" strike="noStrike">
                          <a:solidFill>
                            <a:srgbClr val="000000"/>
                          </a:solidFill>
                          <a:effectLst/>
                          <a:latin typeface="Calibri" panose="020F0502020204030204" pitchFamily="34" charset="0"/>
                        </a:rPr>
                        <a:t>Bruxellois de 23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21</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22,16</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2175986983"/>
                  </a:ext>
                </a:extLst>
              </a:tr>
              <a:tr h="255961">
                <a:tc>
                  <a:txBody>
                    <a:bodyPr/>
                    <a:lstStyle/>
                    <a:p>
                      <a:pPr algn="l" fontAlgn="b"/>
                      <a:r>
                        <a:rPr lang="fr-BE" sz="1100" b="0" i="0" u="none" strike="noStrike">
                          <a:solidFill>
                            <a:srgbClr val="000000"/>
                          </a:solidFill>
                          <a:effectLst/>
                          <a:latin typeface="Calibri" panose="020F0502020204030204" pitchFamily="34" charset="0"/>
                        </a:rPr>
                        <a:t>Bruxellois de 24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24</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22,16</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1802856013"/>
                  </a:ext>
                </a:extLst>
              </a:tr>
              <a:tr h="255961">
                <a:tc>
                  <a:txBody>
                    <a:bodyPr/>
                    <a:lstStyle/>
                    <a:p>
                      <a:pPr algn="l" fontAlgn="b"/>
                      <a:r>
                        <a:rPr lang="fr-BE" sz="1100" b="0" i="0" u="none" strike="noStrike">
                          <a:solidFill>
                            <a:srgbClr val="000000"/>
                          </a:solidFill>
                          <a:effectLst/>
                          <a:latin typeface="Calibri" panose="020F0502020204030204" pitchFamily="34" charset="0"/>
                        </a:rPr>
                        <a:t>Bruxellois de 25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21</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22,16</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2459983837"/>
                  </a:ext>
                </a:extLst>
              </a:tr>
              <a:tr h="255961">
                <a:tc>
                  <a:txBody>
                    <a:bodyPr/>
                    <a:lstStyle/>
                    <a:p>
                      <a:pPr algn="l" fontAlgn="b"/>
                      <a:r>
                        <a:rPr lang="fr-BE" sz="1100" b="0" i="0" u="none" strike="noStrike" dirty="0">
                          <a:solidFill>
                            <a:srgbClr val="000000"/>
                          </a:solidFill>
                          <a:effectLst/>
                          <a:latin typeface="Calibri" panose="020F0502020204030204" pitchFamily="34" charset="0"/>
                        </a:rPr>
                        <a:t>Wallon de 18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64</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66,47</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3701251587"/>
                  </a:ext>
                </a:extLst>
              </a:tr>
              <a:tr h="255961">
                <a:tc>
                  <a:txBody>
                    <a:bodyPr/>
                    <a:lstStyle/>
                    <a:p>
                      <a:pPr algn="l" fontAlgn="b"/>
                      <a:r>
                        <a:rPr lang="fr-BE" sz="1100" b="0" i="0" u="none" strike="noStrike" dirty="0">
                          <a:solidFill>
                            <a:srgbClr val="000000"/>
                          </a:solidFill>
                          <a:effectLst/>
                          <a:latin typeface="Calibri" panose="020F0502020204030204" pitchFamily="34" charset="0"/>
                        </a:rPr>
                        <a:t>Wallon de 19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61</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66,47</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1075054603"/>
                  </a:ext>
                </a:extLst>
              </a:tr>
              <a:tr h="255961">
                <a:tc>
                  <a:txBody>
                    <a:bodyPr/>
                    <a:lstStyle/>
                    <a:p>
                      <a:pPr algn="l" fontAlgn="b"/>
                      <a:r>
                        <a:rPr lang="fr-BE" sz="1100" b="0" i="0" u="none" strike="noStrike" dirty="0">
                          <a:solidFill>
                            <a:srgbClr val="000000"/>
                          </a:solidFill>
                          <a:effectLst/>
                          <a:latin typeface="Calibri" panose="020F0502020204030204" pitchFamily="34" charset="0"/>
                        </a:rPr>
                        <a:t>Wallon de 20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51</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66,47</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1529969257"/>
                  </a:ext>
                </a:extLst>
              </a:tr>
              <a:tr h="255961">
                <a:tc>
                  <a:txBody>
                    <a:bodyPr/>
                    <a:lstStyle/>
                    <a:p>
                      <a:pPr algn="l" fontAlgn="b"/>
                      <a:r>
                        <a:rPr lang="fr-BE" sz="1100" b="0" i="0" u="none" strike="noStrike" dirty="0">
                          <a:solidFill>
                            <a:srgbClr val="000000"/>
                          </a:solidFill>
                          <a:effectLst/>
                          <a:latin typeface="Calibri" panose="020F0502020204030204" pitchFamily="34" charset="0"/>
                        </a:rPr>
                        <a:t>Wallon de 21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60</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66,47</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2868094959"/>
                  </a:ext>
                </a:extLst>
              </a:tr>
              <a:tr h="255961">
                <a:tc>
                  <a:txBody>
                    <a:bodyPr/>
                    <a:lstStyle/>
                    <a:p>
                      <a:pPr algn="l" fontAlgn="b"/>
                      <a:r>
                        <a:rPr lang="fr-BE" sz="1100" b="0" i="0" u="none" strike="noStrike" dirty="0">
                          <a:solidFill>
                            <a:srgbClr val="000000"/>
                          </a:solidFill>
                          <a:effectLst/>
                          <a:latin typeface="Calibri" panose="020F0502020204030204" pitchFamily="34" charset="0"/>
                        </a:rPr>
                        <a:t>Wallon de 22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72</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66,47</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3770037346"/>
                  </a:ext>
                </a:extLst>
              </a:tr>
              <a:tr h="255961">
                <a:tc>
                  <a:txBody>
                    <a:bodyPr/>
                    <a:lstStyle/>
                    <a:p>
                      <a:pPr algn="l" fontAlgn="b"/>
                      <a:r>
                        <a:rPr lang="fr-BE" sz="1100" b="0" i="0" u="none" strike="noStrike" dirty="0">
                          <a:solidFill>
                            <a:srgbClr val="000000"/>
                          </a:solidFill>
                          <a:effectLst/>
                          <a:latin typeface="Calibri" panose="020F0502020204030204" pitchFamily="34" charset="0"/>
                        </a:rPr>
                        <a:t>Wallon de 23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78</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66,47</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2079003426"/>
                  </a:ext>
                </a:extLst>
              </a:tr>
              <a:tr h="255961">
                <a:tc>
                  <a:txBody>
                    <a:bodyPr/>
                    <a:lstStyle/>
                    <a:p>
                      <a:pPr algn="l" fontAlgn="b"/>
                      <a:r>
                        <a:rPr lang="fr-BE" sz="1100" b="0" i="0" u="none" strike="noStrike" dirty="0">
                          <a:solidFill>
                            <a:srgbClr val="000000"/>
                          </a:solidFill>
                          <a:effectLst/>
                          <a:latin typeface="Calibri" panose="020F0502020204030204" pitchFamily="34" charset="0"/>
                        </a:rPr>
                        <a:t>Wallon de 24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79</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66,47</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19164157"/>
                  </a:ext>
                </a:extLst>
              </a:tr>
              <a:tr h="255961">
                <a:tc>
                  <a:txBody>
                    <a:bodyPr/>
                    <a:lstStyle/>
                    <a:p>
                      <a:pPr algn="l" fontAlgn="b"/>
                      <a:r>
                        <a:rPr lang="fr-BE" sz="1100" b="0" i="0" u="none" strike="noStrike" dirty="0">
                          <a:solidFill>
                            <a:srgbClr val="000000"/>
                          </a:solidFill>
                          <a:effectLst/>
                          <a:latin typeface="Calibri" panose="020F0502020204030204" pitchFamily="34" charset="0"/>
                        </a:rPr>
                        <a:t>Wallon de 25 ans</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a:solidFill>
                            <a:srgbClr val="000000"/>
                          </a:solidFill>
                          <a:effectLst/>
                          <a:latin typeface="Calibri" panose="020F0502020204030204" pitchFamily="34" charset="0"/>
                        </a:rPr>
                        <a:t>86</a:t>
                      </a:r>
                    </a:p>
                  </a:txBody>
                  <a:tcPr marL="7071" marR="7071" marT="7071" marB="0" anchor="b">
                    <a:lnL>
                      <a:noFill/>
                    </a:lnL>
                    <a:lnR>
                      <a:noFill/>
                    </a:lnR>
                    <a:lnT>
                      <a:noFill/>
                    </a:lnT>
                    <a:lnB>
                      <a:noFill/>
                    </a:lnB>
                    <a:solidFill>
                      <a:srgbClr val="FFF2CC"/>
                    </a:solidFill>
                  </a:tcPr>
                </a:tc>
                <a:tc>
                  <a:txBody>
                    <a:bodyPr/>
                    <a:lstStyle/>
                    <a:p>
                      <a:pPr algn="r" fontAlgn="b"/>
                      <a:r>
                        <a:rPr lang="fr-BE" sz="1100" b="0" i="0" u="none" strike="noStrike" dirty="0">
                          <a:solidFill>
                            <a:srgbClr val="000000"/>
                          </a:solidFill>
                          <a:effectLst/>
                          <a:latin typeface="Calibri" panose="020F0502020204030204" pitchFamily="34" charset="0"/>
                        </a:rPr>
                        <a:t>66,47</a:t>
                      </a:r>
                    </a:p>
                  </a:txBody>
                  <a:tcPr marL="7071" marR="7071" marT="7071" marB="0" anchor="b">
                    <a:lnL>
                      <a:noFill/>
                    </a:lnL>
                    <a:lnR>
                      <a:noFill/>
                    </a:lnR>
                    <a:lnT>
                      <a:noFill/>
                    </a:lnT>
                    <a:lnB>
                      <a:noFill/>
                    </a:lnB>
                    <a:solidFill>
                      <a:srgbClr val="FFF2CC"/>
                    </a:solidFill>
                  </a:tcPr>
                </a:tc>
                <a:extLst>
                  <a:ext uri="{0D108BD9-81ED-4DB2-BD59-A6C34878D82A}">
                    <a16:rowId xmlns:a16="http://schemas.microsoft.com/office/drawing/2014/main" val="2474427685"/>
                  </a:ext>
                </a:extLst>
              </a:tr>
            </a:tbl>
          </a:graphicData>
        </a:graphic>
      </p:graphicFrame>
    </p:spTree>
    <p:extLst>
      <p:ext uri="{BB962C8B-B14F-4D97-AF65-F5344CB8AC3E}">
        <p14:creationId xmlns:p14="http://schemas.microsoft.com/office/powerpoint/2010/main" val="985587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A703226A-9442-0CE1-5A31-5E30B85D580F}"/>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52996" y="200407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8652258" cy="1077218"/>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Je me suis déjà vraiment </a:t>
            </a:r>
            <a:r>
              <a:rPr kumimoji="0" lang="fr-BE" sz="1600" b="1" i="0" u="none" strike="noStrike" kern="1200" cap="none" spc="0" normalizeH="0" baseline="0" noProof="0" dirty="0" err="1">
                <a:ln>
                  <a:noFill/>
                </a:ln>
                <a:solidFill>
                  <a:srgbClr val="E31A1C"/>
                </a:solidFill>
                <a:effectLst/>
                <a:uLnTx/>
                <a:uFillTx/>
                <a:latin typeface="Calibri" panose="020F0502020204030204"/>
                <a:ea typeface="+mn-ea"/>
                <a:cs typeface="+mn-cs"/>
              </a:rPr>
              <a:t>senti·e</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 victime de discriminations (en fonction de mon origine, de ma religion, de mon genre, de mon orientation sexuelle, etc.)</a:t>
            </a:r>
          </a:p>
        </p:txBody>
      </p:sp>
      <p:sp>
        <p:nvSpPr>
          <p:cNvPr id="9" name="ZoneTexte 8">
            <a:extLst>
              <a:ext uri="{FF2B5EF4-FFF2-40B4-BE49-F238E27FC236}">
                <a16:creationId xmlns:a16="http://schemas.microsoft.com/office/drawing/2014/main" id="{57623E64-A91A-8A01-434A-1466024AF543}"/>
              </a:ext>
            </a:extLst>
          </p:cNvPr>
          <p:cNvSpPr txBox="1"/>
          <p:nvPr/>
        </p:nvSpPr>
        <p:spPr>
          <a:xfrm>
            <a:off x="8094162" y="2517340"/>
            <a:ext cx="3793037" cy="3985706"/>
          </a:xfrm>
          <a:prstGeom prst="rect">
            <a:avLst/>
          </a:prstGeom>
          <a:noFill/>
        </p:spPr>
        <p:txBody>
          <a:bodyPr wrap="square">
            <a:spAutoFit/>
          </a:bodyPr>
          <a:lstStyle/>
          <a:p>
            <a:r>
              <a:rPr lang="nl-BE" sz="1100" dirty="0"/>
              <a:t>39% des </a:t>
            </a:r>
            <a:r>
              <a:rPr lang="nl-BE" sz="1100" dirty="0" err="1"/>
              <a:t>jeunes</a:t>
            </a:r>
            <a:r>
              <a:rPr lang="nl-BE" sz="1100" dirty="0"/>
              <a:t> se </a:t>
            </a:r>
            <a:r>
              <a:rPr lang="nl-BE" sz="1100" dirty="0" err="1"/>
              <a:t>sont</a:t>
            </a:r>
            <a:r>
              <a:rPr lang="nl-BE" sz="1100" dirty="0"/>
              <a:t> déjà </a:t>
            </a:r>
            <a:r>
              <a:rPr lang="nl-BE" sz="1100" dirty="0" err="1"/>
              <a:t>senti·e·s</a:t>
            </a:r>
            <a:r>
              <a:rPr lang="nl-BE" sz="1100" dirty="0"/>
              <a:t> </a:t>
            </a:r>
            <a:r>
              <a:rPr lang="nl-BE" sz="1100" dirty="0" err="1"/>
              <a:t>victimes</a:t>
            </a:r>
            <a:r>
              <a:rPr lang="nl-BE" sz="1100" dirty="0"/>
              <a:t> de </a:t>
            </a:r>
            <a:r>
              <a:rPr lang="nl-BE" sz="1100" dirty="0" err="1"/>
              <a:t>discriminations</a:t>
            </a:r>
            <a:r>
              <a:rPr lang="nl-BE" sz="1100" dirty="0"/>
              <a:t>.</a:t>
            </a:r>
          </a:p>
          <a:p>
            <a:r>
              <a:rPr lang="nl-BE" sz="1100" dirty="0">
                <a:solidFill>
                  <a:schemeClr val="bg1">
                    <a:lumMod val="50000"/>
                  </a:schemeClr>
                </a:solidFill>
              </a:rPr>
              <a:t>BCBE 2022 </a:t>
            </a:r>
            <a:r>
              <a:rPr lang="fr-BE" sz="1100" dirty="0">
                <a:solidFill>
                  <a:schemeClr val="bg1">
                    <a:lumMod val="50000"/>
                  </a:schemeClr>
                </a:solidFill>
              </a:rPr>
              <a:t>portant sur les Belges francophones </a:t>
            </a:r>
            <a:r>
              <a:rPr lang="nl-BE" sz="1100" dirty="0">
                <a:solidFill>
                  <a:schemeClr val="bg1">
                    <a:lumMod val="50000"/>
                  </a:schemeClr>
                </a:solidFill>
              </a:rPr>
              <a:t>: 22%. </a:t>
            </a:r>
            <a:r>
              <a:rPr lang="nl-BE" sz="1100" dirty="0" err="1">
                <a:solidFill>
                  <a:schemeClr val="bg1">
                    <a:lumMod val="50000"/>
                  </a:schemeClr>
                </a:solidFill>
              </a:rPr>
              <a:t>Cette</a:t>
            </a:r>
            <a:r>
              <a:rPr lang="nl-BE" sz="1100" dirty="0">
                <a:solidFill>
                  <a:schemeClr val="bg1">
                    <a:lumMod val="50000"/>
                  </a:schemeClr>
                </a:solidFill>
              </a:rPr>
              <a:t> </a:t>
            </a:r>
            <a:r>
              <a:rPr lang="nl-BE" sz="1100" dirty="0" err="1">
                <a:solidFill>
                  <a:schemeClr val="bg1">
                    <a:lumMod val="50000"/>
                  </a:schemeClr>
                </a:solidFill>
              </a:rPr>
              <a:t>proportion</a:t>
            </a:r>
            <a:r>
              <a:rPr lang="nl-BE" sz="1100" dirty="0">
                <a:solidFill>
                  <a:schemeClr val="bg1">
                    <a:lumMod val="50000"/>
                  </a:schemeClr>
                </a:solidFill>
              </a:rPr>
              <a:t> </a:t>
            </a:r>
            <a:r>
              <a:rPr lang="nl-BE" sz="1100" dirty="0" err="1">
                <a:solidFill>
                  <a:schemeClr val="bg1">
                    <a:lumMod val="50000"/>
                  </a:schemeClr>
                </a:solidFill>
              </a:rPr>
              <a:t>est</a:t>
            </a:r>
            <a:r>
              <a:rPr lang="nl-BE" sz="1100" dirty="0">
                <a:solidFill>
                  <a:schemeClr val="bg1">
                    <a:lumMod val="50000"/>
                  </a:schemeClr>
                </a:solidFill>
              </a:rPr>
              <a:t> </a:t>
            </a:r>
            <a:r>
              <a:rPr lang="nl-BE" sz="1100" dirty="0" err="1">
                <a:solidFill>
                  <a:schemeClr val="bg1">
                    <a:lumMod val="50000"/>
                  </a:schemeClr>
                </a:solidFill>
              </a:rPr>
              <a:t>donc</a:t>
            </a:r>
            <a:r>
              <a:rPr lang="nl-BE" sz="1100" dirty="0">
                <a:solidFill>
                  <a:schemeClr val="bg1">
                    <a:lumMod val="50000"/>
                  </a:schemeClr>
                </a:solidFill>
              </a:rPr>
              <a:t> </a:t>
            </a:r>
            <a:r>
              <a:rPr lang="nl-BE" sz="1100" dirty="0" err="1">
                <a:solidFill>
                  <a:schemeClr val="bg1">
                    <a:lumMod val="50000"/>
                  </a:schemeClr>
                </a:solidFill>
              </a:rPr>
              <a:t>bien</a:t>
            </a:r>
            <a:r>
              <a:rPr lang="nl-BE" sz="1100" dirty="0">
                <a:solidFill>
                  <a:schemeClr val="bg1">
                    <a:lumMod val="50000"/>
                  </a:schemeClr>
                </a:solidFill>
              </a:rPr>
              <a:t> plus importante dans </a:t>
            </a:r>
            <a:r>
              <a:rPr lang="nl-BE" sz="1100" dirty="0" err="1">
                <a:solidFill>
                  <a:schemeClr val="bg1">
                    <a:lumMod val="50000"/>
                  </a:schemeClr>
                </a:solidFill>
              </a:rPr>
              <a:t>cette</a:t>
            </a:r>
            <a:r>
              <a:rPr lang="nl-BE" sz="1100" dirty="0">
                <a:solidFill>
                  <a:schemeClr val="bg1">
                    <a:lumMod val="50000"/>
                  </a:schemeClr>
                </a:solidFill>
              </a:rPr>
              <a:t> enquête-ci.</a:t>
            </a:r>
            <a:endParaRPr lang="fr-BE" sz="1100" dirty="0">
              <a:solidFill>
                <a:schemeClr val="bg1">
                  <a:lumMod val="50000"/>
                </a:schemeClr>
              </a:solidFill>
            </a:endParaRPr>
          </a:p>
          <a:p>
            <a:r>
              <a:rPr lang="fr-BE" sz="1100" dirty="0"/>
              <a:t>Cette proportion est plus forte :</a:t>
            </a:r>
          </a:p>
          <a:p>
            <a:pPr marL="171450" indent="-171450">
              <a:buFont typeface="Wingdings" panose="05000000000000000000" pitchFamily="2" charset="2"/>
              <a:buChar char="§"/>
            </a:pPr>
            <a:r>
              <a:rPr lang="fr-BE" sz="1100" dirty="0"/>
              <a:t>Chez les « aucune des 2 catégories » (71%) que les hommes (34%)</a:t>
            </a:r>
          </a:p>
          <a:p>
            <a:pPr marL="171450" indent="-171450">
              <a:buFont typeface="Wingdings" panose="05000000000000000000" pitchFamily="2" charset="2"/>
              <a:buChar char="§"/>
            </a:pPr>
            <a:r>
              <a:rPr lang="fr-BE" sz="1100" dirty="0"/>
              <a:t>Chez les </a:t>
            </a:r>
            <a:r>
              <a:rPr lang="fr-BE" sz="1100" dirty="0" err="1"/>
              <a:t>Bruxellois·es</a:t>
            </a:r>
            <a:r>
              <a:rPr lang="fr-BE" sz="1100" dirty="0"/>
              <a:t> (50%) que chez les </a:t>
            </a:r>
            <a:r>
              <a:rPr lang="fr-BE" sz="1100" dirty="0" err="1"/>
              <a:t>Wallon·ne·s</a:t>
            </a:r>
            <a:r>
              <a:rPr lang="fr-BE" sz="1100" dirty="0"/>
              <a:t> (35%)</a:t>
            </a:r>
          </a:p>
          <a:p>
            <a:pPr marL="171450" indent="-171450">
              <a:buFont typeface="Wingdings" panose="05000000000000000000" pitchFamily="2" charset="2"/>
              <a:buChar char="§"/>
            </a:pPr>
            <a:r>
              <a:rPr lang="fr-BE" sz="1100" dirty="0"/>
              <a:t>Chez les </a:t>
            </a:r>
            <a:r>
              <a:rPr lang="fr-BE" sz="1100" dirty="0" err="1"/>
              <a:t>isolé·e·s</a:t>
            </a:r>
            <a:r>
              <a:rPr lang="fr-BE" sz="1100" dirty="0"/>
              <a:t> (57%) que chez les jeunes qui vivent chez leurs parents (35%)</a:t>
            </a:r>
          </a:p>
          <a:p>
            <a:pPr marL="171450" indent="-171450">
              <a:buFont typeface="Wingdings" panose="05000000000000000000" pitchFamily="2" charset="2"/>
              <a:buChar char="§"/>
            </a:pPr>
            <a:r>
              <a:rPr lang="fr-BE" sz="1100" dirty="0"/>
              <a:t>Chez les jeunes </a:t>
            </a:r>
            <a:r>
              <a:rPr lang="fr-BE" sz="1100" dirty="0" err="1"/>
              <a:t>issu·e·s</a:t>
            </a:r>
            <a:r>
              <a:rPr lang="fr-BE" sz="1100" dirty="0"/>
              <a:t> de familles modestes (46%) que d’une famille moyenne (34%)</a:t>
            </a:r>
          </a:p>
          <a:p>
            <a:pPr marL="171450" indent="-171450">
              <a:buFont typeface="Wingdings" panose="05000000000000000000" pitchFamily="2" charset="2"/>
              <a:buChar char="§"/>
            </a:pPr>
            <a:r>
              <a:rPr lang="fr-BE" sz="1100" dirty="0"/>
              <a:t>Chez les jeunes ayant des difficultés financières (49%) que celles et ceux dans la moyenne financièrement (34%)</a:t>
            </a:r>
          </a:p>
          <a:p>
            <a:pPr marL="171450" indent="-171450">
              <a:buFont typeface="Wingdings" panose="05000000000000000000" pitchFamily="2" charset="2"/>
              <a:buChar char="§"/>
            </a:pPr>
            <a:r>
              <a:rPr lang="fr-BE" sz="1100" dirty="0"/>
              <a:t>Chez les jeunes ayant au maximum un diplôme du secondaire inférieur (46%) que master (21%)</a:t>
            </a:r>
          </a:p>
          <a:p>
            <a:pPr marL="171450" indent="-171450">
              <a:buFont typeface="Wingdings" panose="05000000000000000000" pitchFamily="2" charset="2"/>
              <a:buChar char="§"/>
            </a:pPr>
            <a:r>
              <a:rPr lang="fr-BE" sz="1100" dirty="0"/>
              <a:t>Chez les jeunes </a:t>
            </a:r>
            <a:r>
              <a:rPr lang="fr-BE" sz="1100" dirty="0" err="1"/>
              <a:t>engagé·e·s</a:t>
            </a:r>
            <a:r>
              <a:rPr lang="fr-BE" sz="1100" dirty="0"/>
              <a:t> (43%) que pas ou peu </a:t>
            </a:r>
            <a:r>
              <a:rPr lang="fr-BE" sz="1100" dirty="0" err="1"/>
              <a:t>engagé·e·s</a:t>
            </a:r>
            <a:r>
              <a:rPr lang="fr-BE" sz="1100" dirty="0"/>
              <a:t> (34%)</a:t>
            </a:r>
          </a:p>
          <a:p>
            <a:pPr marL="171450" indent="-171450">
              <a:buFont typeface="Wingdings" panose="05000000000000000000" pitchFamily="2" charset="2"/>
              <a:buChar char="§"/>
            </a:pPr>
            <a:r>
              <a:rPr lang="fr-BE" sz="1100" dirty="0"/>
              <a:t>Chez les jeunes qui sont très souvent </a:t>
            </a:r>
            <a:r>
              <a:rPr lang="fr-BE" sz="1100" dirty="0" err="1"/>
              <a:t>anxieux·ses</a:t>
            </a:r>
            <a:r>
              <a:rPr lang="fr-BE" sz="1100" dirty="0"/>
              <a:t> (51%) que chez les jeunes qui ne sont jamais </a:t>
            </a:r>
            <a:r>
              <a:rPr lang="fr-BE" sz="1100" dirty="0" err="1"/>
              <a:t>anxieux·ses</a:t>
            </a:r>
            <a:r>
              <a:rPr lang="fr-BE" sz="1100" dirty="0"/>
              <a:t> (28%)</a:t>
            </a:r>
          </a:p>
          <a:p>
            <a:r>
              <a:rPr lang="fr-BE" sz="1100" dirty="0"/>
              <a:t>Cette proportion est plus faible :</a:t>
            </a:r>
          </a:p>
          <a:p>
            <a:pPr marL="171450" indent="-171450">
              <a:buFont typeface="Wingdings" panose="05000000000000000000" pitchFamily="2" charset="2"/>
              <a:buChar char="§"/>
            </a:pPr>
            <a:r>
              <a:rPr lang="fr-BE" sz="1100" dirty="0"/>
              <a:t>Chez les </a:t>
            </a:r>
            <a:r>
              <a:rPr lang="fr-BE" sz="1100" dirty="0" err="1"/>
              <a:t>travailleurs·euses</a:t>
            </a:r>
            <a:r>
              <a:rPr lang="fr-BE" sz="1100" dirty="0"/>
              <a:t> (30%)</a:t>
            </a:r>
          </a:p>
        </p:txBody>
      </p:sp>
    </p:spTree>
    <p:extLst>
      <p:ext uri="{BB962C8B-B14F-4D97-AF65-F5344CB8AC3E}">
        <p14:creationId xmlns:p14="http://schemas.microsoft.com/office/powerpoint/2010/main" val="2408715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13BC88-FD89-41B8-C185-0C1F832162B4}"/>
              </a:ext>
            </a:extLst>
          </p:cNvPr>
          <p:cNvPicPr>
            <a:picLocks noChangeAspect="1"/>
          </p:cNvPicPr>
          <p:nvPr/>
        </p:nvPicPr>
        <p:blipFill>
          <a:blip r:embed="rId3"/>
          <a:stretch>
            <a:fillRect/>
          </a:stretch>
        </p:blipFill>
        <p:spPr>
          <a:xfrm>
            <a:off x="6815570" y="4398747"/>
            <a:ext cx="5177877" cy="2372636"/>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C40D8A5E-7482-4749-C967-F537672B4C6B}"/>
              </a:ext>
            </a:extLst>
          </p:cNvPr>
          <p:cNvPicPr>
            <a:picLocks/>
          </p:cNvPicPr>
          <p:nvPr/>
        </p:nvPicPr>
        <p:blipFill rotWithShape="1">
          <a:blip r:embed="rId4">
            <a:extLst>
              <a:ext uri="{28A0092B-C50C-407E-A947-70E740481C1C}">
                <a14:useLocalDpi xmlns:a14="http://schemas.microsoft.com/office/drawing/2010/main" val="0"/>
              </a:ext>
            </a:extLst>
          </a:blip>
          <a:srcRect l="17162" t="6083" r="19503" b="12792"/>
          <a:stretch/>
        </p:blipFill>
        <p:spPr>
          <a:xfrm>
            <a:off x="82163" y="2197800"/>
            <a:ext cx="4914544" cy="3894529"/>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9057775"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Je suis très optimiste face à l'évolution de la société dans laquelle je vis </a:t>
            </a:r>
          </a:p>
        </p:txBody>
      </p:sp>
      <p:sp>
        <p:nvSpPr>
          <p:cNvPr id="9" name="ZoneTexte 8">
            <a:extLst>
              <a:ext uri="{FF2B5EF4-FFF2-40B4-BE49-F238E27FC236}">
                <a16:creationId xmlns:a16="http://schemas.microsoft.com/office/drawing/2014/main" id="{9A445911-0231-1542-7CCA-D5A101F2676C}"/>
              </a:ext>
            </a:extLst>
          </p:cNvPr>
          <p:cNvSpPr txBox="1"/>
          <p:nvPr/>
        </p:nvSpPr>
        <p:spPr>
          <a:xfrm>
            <a:off x="4643562" y="2105812"/>
            <a:ext cx="7349885" cy="2292935"/>
          </a:xfrm>
          <a:prstGeom prst="rect">
            <a:avLst/>
          </a:prstGeom>
          <a:noFill/>
        </p:spPr>
        <p:txBody>
          <a:bodyPr wrap="square">
            <a:spAutoFit/>
          </a:bodyPr>
          <a:lstStyle/>
          <a:p>
            <a:r>
              <a:rPr lang="nl-BE" sz="1100" dirty="0"/>
              <a:t>71% des </a:t>
            </a:r>
            <a:r>
              <a:rPr lang="nl-BE" sz="1100" dirty="0" err="1"/>
              <a:t>jeunes</a:t>
            </a:r>
            <a:r>
              <a:rPr lang="nl-BE" sz="1100" dirty="0"/>
              <a:t> ne </a:t>
            </a:r>
            <a:r>
              <a:rPr lang="nl-BE" sz="1100" dirty="0" err="1"/>
              <a:t>sont</a:t>
            </a:r>
            <a:r>
              <a:rPr lang="nl-BE" sz="1100" dirty="0"/>
              <a:t> pas </a:t>
            </a:r>
            <a:r>
              <a:rPr lang="nl-BE" sz="1100" dirty="0" err="1"/>
              <a:t>optimistes</a:t>
            </a:r>
            <a:r>
              <a:rPr lang="nl-BE" sz="1100" dirty="0"/>
              <a:t> face à </a:t>
            </a:r>
            <a:r>
              <a:rPr lang="nl-BE" sz="1100" dirty="0" err="1"/>
              <a:t>l’évolution</a:t>
            </a:r>
            <a:r>
              <a:rPr lang="nl-BE" sz="1100" dirty="0"/>
              <a:t> de la </a:t>
            </a:r>
            <a:r>
              <a:rPr lang="nl-BE" sz="1100" dirty="0" err="1"/>
              <a:t>société</a:t>
            </a:r>
            <a:r>
              <a:rPr lang="nl-BE" sz="1100" dirty="0"/>
              <a:t> dans </a:t>
            </a:r>
            <a:r>
              <a:rPr lang="nl-BE" sz="1100" dirty="0" err="1"/>
              <a:t>laquelle</a:t>
            </a:r>
            <a:r>
              <a:rPr lang="nl-BE" sz="1100" dirty="0"/>
              <a:t> </a:t>
            </a:r>
            <a:r>
              <a:rPr lang="nl-BE" sz="1100" dirty="0" err="1"/>
              <a:t>ils</a:t>
            </a:r>
            <a:r>
              <a:rPr lang="nl-BE" sz="1100" dirty="0"/>
              <a:t> </a:t>
            </a:r>
            <a:r>
              <a:rPr lang="nl-BE" sz="1100" dirty="0" err="1"/>
              <a:t>vivent</a:t>
            </a:r>
            <a:r>
              <a:rPr lang="nl-BE" sz="1100" dirty="0"/>
              <a:t>.</a:t>
            </a:r>
          </a:p>
          <a:p>
            <a:r>
              <a:rPr lang="nl-BE" sz="1100" dirty="0">
                <a:solidFill>
                  <a:schemeClr val="bg1">
                    <a:lumMod val="50000"/>
                  </a:schemeClr>
                </a:solidFill>
              </a:rPr>
              <a:t>BCBE 2022 </a:t>
            </a:r>
            <a:r>
              <a:rPr lang="fr-BE" sz="1100" dirty="0">
                <a:solidFill>
                  <a:schemeClr val="bg1">
                    <a:lumMod val="50000"/>
                  </a:schemeClr>
                </a:solidFill>
              </a:rPr>
              <a:t>portant sur les Belges francophones </a:t>
            </a:r>
            <a:r>
              <a:rPr lang="nl-BE" sz="1100" dirty="0">
                <a:solidFill>
                  <a:schemeClr val="bg1">
                    <a:lumMod val="50000"/>
                  </a:schemeClr>
                </a:solidFill>
              </a:rPr>
              <a:t>: 61%</a:t>
            </a:r>
            <a:endParaRPr lang="fr-BE" sz="1100" dirty="0">
              <a:solidFill>
                <a:schemeClr val="bg1">
                  <a:lumMod val="50000"/>
                </a:schemeClr>
              </a:solidFill>
            </a:endParaRPr>
          </a:p>
          <a:p>
            <a:r>
              <a:rPr lang="fr-BE" sz="1100" dirty="0"/>
              <a:t>Cette proportion est plus forte :</a:t>
            </a:r>
          </a:p>
          <a:p>
            <a:pPr marL="171450" indent="-171450">
              <a:buFont typeface="Wingdings" panose="05000000000000000000" pitchFamily="2" charset="2"/>
              <a:buChar char="§"/>
            </a:pPr>
            <a:r>
              <a:rPr lang="fr-BE" sz="1100" dirty="0"/>
              <a:t>Chez les femmes (78%) que chez les hommes (62%)</a:t>
            </a:r>
          </a:p>
          <a:p>
            <a:pPr marL="171450" indent="-171450">
              <a:buFont typeface="Wingdings" panose="05000000000000000000" pitchFamily="2" charset="2"/>
              <a:buChar char="§"/>
            </a:pPr>
            <a:r>
              <a:rPr lang="fr-BE" sz="1100" dirty="0"/>
              <a:t>Chez les </a:t>
            </a:r>
            <a:r>
              <a:rPr lang="fr-BE" sz="1100" dirty="0" err="1"/>
              <a:t>Wallon·ne·s</a:t>
            </a:r>
            <a:r>
              <a:rPr lang="fr-BE" sz="1100" dirty="0"/>
              <a:t> (73%) que chez les </a:t>
            </a:r>
            <a:r>
              <a:rPr lang="fr-BE" sz="1100" dirty="0" err="1"/>
              <a:t>Bruxellois·es</a:t>
            </a:r>
            <a:r>
              <a:rPr lang="fr-BE" sz="1100" dirty="0"/>
              <a:t> (64%)</a:t>
            </a:r>
          </a:p>
          <a:p>
            <a:pPr marL="171450" indent="-171450">
              <a:buFont typeface="Wingdings" panose="05000000000000000000" pitchFamily="2" charset="2"/>
              <a:buChar char="§"/>
            </a:pPr>
            <a:r>
              <a:rPr lang="fr-BE" sz="1100" dirty="0"/>
              <a:t>Chez les jeunes ayant des difficultés financières (77%)</a:t>
            </a:r>
          </a:p>
          <a:p>
            <a:pPr marL="171450" indent="-171450">
              <a:buFont typeface="Wingdings" panose="05000000000000000000" pitchFamily="2" charset="2"/>
              <a:buChar char="§"/>
            </a:pPr>
            <a:r>
              <a:rPr lang="fr-BE" sz="1100" dirty="0"/>
              <a:t>Chez les </a:t>
            </a:r>
            <a:r>
              <a:rPr lang="fr-BE" sz="1100" dirty="0" err="1"/>
              <a:t>diplômé·e·s</a:t>
            </a:r>
            <a:r>
              <a:rPr lang="fr-BE" sz="1100" dirty="0"/>
              <a:t> d’un master (79%), d’un bachelier (78%) que celles et ceux ayant au maximum un diplôme du secondaire inférieur (62%)</a:t>
            </a:r>
          </a:p>
          <a:p>
            <a:pPr marL="171450" indent="-171450">
              <a:buFont typeface="Wingdings" panose="05000000000000000000" pitchFamily="2" charset="2"/>
              <a:buChar char="§"/>
            </a:pPr>
            <a:r>
              <a:rPr lang="fr-BE" sz="1100" dirty="0"/>
              <a:t>Chez les jeunes </a:t>
            </a:r>
            <a:r>
              <a:rPr lang="fr-BE" sz="1100" dirty="0" err="1"/>
              <a:t>engagé·e·s</a:t>
            </a:r>
            <a:r>
              <a:rPr lang="fr-BE" sz="1100" dirty="0"/>
              <a:t> (78%) que chez les pas ou peu </a:t>
            </a:r>
            <a:r>
              <a:rPr lang="fr-BE" sz="1100" dirty="0" err="1"/>
              <a:t>engagé·e·s</a:t>
            </a:r>
            <a:r>
              <a:rPr lang="fr-BE" sz="1100" dirty="0"/>
              <a:t> (63%)</a:t>
            </a:r>
          </a:p>
          <a:p>
            <a:pPr marL="171450" indent="-171450">
              <a:buFont typeface="Wingdings" panose="05000000000000000000" pitchFamily="2" charset="2"/>
              <a:buChar char="§"/>
            </a:pPr>
            <a:r>
              <a:rPr lang="fr-BE" sz="1100" dirty="0"/>
              <a:t>Chez les jeunes jugeant leur vie insatisfaisante (79%) que celles et ceux qui jugent leur vie très satisfaisante (49%)</a:t>
            </a:r>
          </a:p>
          <a:p>
            <a:r>
              <a:rPr lang="fr-BE" sz="1100" dirty="0"/>
              <a:t>Cette proportion est plus faible :</a:t>
            </a:r>
          </a:p>
          <a:p>
            <a:pPr marL="171450" indent="-171450">
              <a:buFont typeface="Wingdings" panose="05000000000000000000" pitchFamily="2" charset="2"/>
              <a:buChar char="§"/>
            </a:pPr>
            <a:r>
              <a:rPr lang="fr-BE" sz="1100" dirty="0"/>
              <a:t>Chez les </a:t>
            </a:r>
            <a:r>
              <a:rPr lang="fr-BE" sz="1100" dirty="0" err="1"/>
              <a:t>isolé·e·s</a:t>
            </a:r>
            <a:r>
              <a:rPr lang="fr-BE" sz="1100" dirty="0"/>
              <a:t> (56%) </a:t>
            </a:r>
          </a:p>
          <a:p>
            <a:r>
              <a:rPr lang="fr-BE" sz="1100" dirty="0"/>
              <a:t>Il existe une forte corrélation avec le fait de se sentir </a:t>
            </a:r>
            <a:r>
              <a:rPr lang="fr-BE" sz="1100" dirty="0" err="1"/>
              <a:t>anxieux·se</a:t>
            </a:r>
            <a:r>
              <a:rPr lang="fr-BE" sz="1100" dirty="0"/>
              <a:t>, </a:t>
            </a:r>
            <a:r>
              <a:rPr lang="fr-BE" sz="1100" dirty="0" err="1"/>
              <a:t>angoissé·e</a:t>
            </a:r>
            <a:r>
              <a:rPr lang="fr-BE" sz="1100" dirty="0"/>
              <a:t> voire en dépression :</a:t>
            </a:r>
          </a:p>
        </p:txBody>
      </p:sp>
    </p:spTree>
    <p:extLst>
      <p:ext uri="{BB962C8B-B14F-4D97-AF65-F5344CB8AC3E}">
        <p14:creationId xmlns:p14="http://schemas.microsoft.com/office/powerpoint/2010/main" val="3114534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0C80E93A-AEC9-C6C4-371D-5ACF46195DC6}"/>
              </a:ext>
            </a:extLst>
          </p:cNvPr>
          <p:cNvPicPr>
            <a:picLocks/>
          </p:cNvPicPr>
          <p:nvPr/>
        </p:nvPicPr>
        <p:blipFill rotWithShape="1">
          <a:blip r:embed="rId3">
            <a:extLst>
              <a:ext uri="{28A0092B-C50C-407E-A947-70E740481C1C}">
                <a14:useLocalDpi xmlns:a14="http://schemas.microsoft.com/office/drawing/2010/main" val="0"/>
              </a:ext>
            </a:extLst>
          </a:blip>
          <a:srcRect l="19528" t="12042" r="17457"/>
          <a:stretch/>
        </p:blipFill>
        <p:spPr>
          <a:xfrm>
            <a:off x="6685872" y="1983712"/>
            <a:ext cx="4889787" cy="4222508"/>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8779479"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Concernant mon avenir personnel, je suis vraiment optimiste </a:t>
            </a:r>
          </a:p>
        </p:txBody>
      </p:sp>
      <p:sp>
        <p:nvSpPr>
          <p:cNvPr id="9" name="ZoneTexte 8">
            <a:extLst>
              <a:ext uri="{FF2B5EF4-FFF2-40B4-BE49-F238E27FC236}">
                <a16:creationId xmlns:a16="http://schemas.microsoft.com/office/drawing/2014/main" id="{6E786715-35BE-764D-C1FE-8A134367B92E}"/>
              </a:ext>
            </a:extLst>
          </p:cNvPr>
          <p:cNvSpPr txBox="1"/>
          <p:nvPr/>
        </p:nvSpPr>
        <p:spPr>
          <a:xfrm>
            <a:off x="299997" y="2105812"/>
            <a:ext cx="5820419" cy="2292935"/>
          </a:xfrm>
          <a:prstGeom prst="rect">
            <a:avLst/>
          </a:prstGeom>
          <a:noFill/>
        </p:spPr>
        <p:txBody>
          <a:bodyPr wrap="square">
            <a:spAutoFit/>
          </a:bodyPr>
          <a:lstStyle/>
          <a:p>
            <a:r>
              <a:rPr lang="nl-BE" sz="1100" dirty="0"/>
              <a:t>37% des </a:t>
            </a:r>
            <a:r>
              <a:rPr lang="nl-BE" sz="1100" dirty="0" err="1"/>
              <a:t>jeunes</a:t>
            </a:r>
            <a:r>
              <a:rPr lang="nl-BE" sz="1100" dirty="0"/>
              <a:t> </a:t>
            </a:r>
            <a:r>
              <a:rPr lang="nl-BE" sz="1100" dirty="0" err="1"/>
              <a:t>sont</a:t>
            </a:r>
            <a:r>
              <a:rPr lang="nl-BE" sz="1100" dirty="0"/>
              <a:t> </a:t>
            </a:r>
            <a:r>
              <a:rPr lang="nl-BE" sz="1100" dirty="0" err="1"/>
              <a:t>pessimistes</a:t>
            </a:r>
            <a:r>
              <a:rPr lang="nl-BE" sz="1100" dirty="0"/>
              <a:t> </a:t>
            </a:r>
            <a:r>
              <a:rPr lang="nl-BE" sz="1100" dirty="0" err="1"/>
              <a:t>concernant</a:t>
            </a:r>
            <a:r>
              <a:rPr lang="nl-BE" sz="1100" dirty="0"/>
              <a:t> leur </a:t>
            </a:r>
            <a:r>
              <a:rPr lang="nl-BE" sz="1100" dirty="0" err="1"/>
              <a:t>avenir</a:t>
            </a:r>
            <a:r>
              <a:rPr lang="nl-BE" sz="1100" dirty="0"/>
              <a:t> </a:t>
            </a:r>
            <a:r>
              <a:rPr lang="nl-BE" sz="1100" dirty="0" err="1"/>
              <a:t>personnel</a:t>
            </a:r>
            <a:r>
              <a:rPr lang="nl-BE" sz="1100" dirty="0"/>
              <a:t>.</a:t>
            </a:r>
          </a:p>
          <a:p>
            <a:r>
              <a:rPr lang="nl-BE" sz="1100" dirty="0">
                <a:solidFill>
                  <a:schemeClr val="bg1">
                    <a:lumMod val="50000"/>
                  </a:schemeClr>
                </a:solidFill>
              </a:rPr>
              <a:t>BCBE 2022 </a:t>
            </a:r>
            <a:r>
              <a:rPr lang="fr-BE" sz="1100" dirty="0">
                <a:solidFill>
                  <a:schemeClr val="bg1">
                    <a:lumMod val="50000"/>
                  </a:schemeClr>
                </a:solidFill>
              </a:rPr>
              <a:t>portant sur les Belges francophones </a:t>
            </a:r>
            <a:r>
              <a:rPr lang="nl-BE" sz="1100" dirty="0">
                <a:solidFill>
                  <a:schemeClr val="bg1">
                    <a:lumMod val="50000"/>
                  </a:schemeClr>
                </a:solidFill>
              </a:rPr>
              <a:t>: 29%</a:t>
            </a:r>
            <a:endParaRPr lang="fr-BE" sz="1100" dirty="0">
              <a:solidFill>
                <a:schemeClr val="bg1">
                  <a:lumMod val="50000"/>
                </a:schemeClr>
              </a:solidFill>
            </a:endParaRPr>
          </a:p>
          <a:p>
            <a:r>
              <a:rPr lang="fr-BE" sz="1100" dirty="0"/>
              <a:t>Cette proportion est plus forte :</a:t>
            </a:r>
          </a:p>
          <a:p>
            <a:pPr marL="171450" indent="-171450">
              <a:buFont typeface="Wingdings" panose="05000000000000000000" pitchFamily="2" charset="2"/>
              <a:buChar char="§"/>
            </a:pPr>
            <a:r>
              <a:rPr lang="fr-BE" sz="1100" dirty="0"/>
              <a:t>Chez les femmes (47%) et les « aucune des 2 catégories » (56%) que chez les hommes (25%)</a:t>
            </a:r>
          </a:p>
          <a:p>
            <a:pPr marL="171450" indent="-171450">
              <a:buFont typeface="Wingdings" panose="05000000000000000000" pitchFamily="2" charset="2"/>
              <a:buChar char="§"/>
            </a:pPr>
            <a:r>
              <a:rPr lang="fr-BE" sz="1100" dirty="0"/>
              <a:t>Chez les </a:t>
            </a:r>
            <a:r>
              <a:rPr lang="fr-BE" sz="1100" dirty="0" err="1"/>
              <a:t>Neet</a:t>
            </a:r>
            <a:r>
              <a:rPr lang="fr-BE" sz="1100" dirty="0"/>
              <a:t> (58%) que chez les </a:t>
            </a:r>
            <a:r>
              <a:rPr lang="fr-BE" sz="1100" dirty="0" err="1"/>
              <a:t>travailleurs·euses</a:t>
            </a:r>
            <a:r>
              <a:rPr lang="fr-BE" sz="1100" dirty="0"/>
              <a:t> (24%)</a:t>
            </a:r>
          </a:p>
          <a:p>
            <a:pPr marL="171450" indent="-171450">
              <a:buFont typeface="Wingdings" panose="05000000000000000000" pitchFamily="2" charset="2"/>
              <a:buChar char="§"/>
            </a:pPr>
            <a:r>
              <a:rPr lang="fr-BE" sz="1100" dirty="0"/>
              <a:t>Chez les jeunes ayant des difficultés financières (48%) que les jeunes ayant une aisance financière (27%)</a:t>
            </a:r>
          </a:p>
          <a:p>
            <a:pPr marL="171450" indent="-171450">
              <a:buFont typeface="Wingdings" panose="05000000000000000000" pitchFamily="2" charset="2"/>
              <a:buChar char="§"/>
            </a:pPr>
            <a:r>
              <a:rPr lang="fr-BE" sz="1100" dirty="0"/>
              <a:t>Chez les jeunes </a:t>
            </a:r>
            <a:r>
              <a:rPr lang="fr-BE" sz="1100" dirty="0" err="1"/>
              <a:t>engagé·e·s</a:t>
            </a:r>
            <a:r>
              <a:rPr lang="fr-BE" sz="1100" dirty="0"/>
              <a:t> (43%) que chez les jeunes pas ou peu </a:t>
            </a:r>
            <a:r>
              <a:rPr lang="fr-BE" sz="1100" dirty="0" err="1"/>
              <a:t>engagé·e·s</a:t>
            </a:r>
            <a:r>
              <a:rPr lang="fr-BE" sz="1100" dirty="0"/>
              <a:t> (30%)</a:t>
            </a:r>
          </a:p>
          <a:p>
            <a:pPr marL="171450" indent="-171450">
              <a:buFont typeface="Wingdings" panose="05000000000000000000" pitchFamily="2" charset="2"/>
              <a:buChar char="§"/>
            </a:pPr>
            <a:r>
              <a:rPr lang="fr-BE" sz="1100" dirty="0"/>
              <a:t>Chez les jeunes jugeant leur vie insatisfaisante (63%) que celles et ceux estimant leur vie satisfaisante (26%) et très satisfaisante (8%)</a:t>
            </a:r>
          </a:p>
          <a:p>
            <a:r>
              <a:rPr lang="fr-BE" sz="1100" dirty="0"/>
              <a:t>Cette proportion est fortement corrélée avec le fait de se sentir anxieux, angoissé voire en dépression :</a:t>
            </a:r>
          </a:p>
          <a:p>
            <a:pPr marL="171450" indent="-171450">
              <a:buFont typeface="Wingdings" panose="05000000000000000000" pitchFamily="2" charset="2"/>
              <a:buChar char="§"/>
            </a:pPr>
            <a:endParaRPr lang="fr-BE" sz="1100" dirty="0"/>
          </a:p>
        </p:txBody>
      </p:sp>
      <p:pic>
        <p:nvPicPr>
          <p:cNvPr id="11" name="Image 10">
            <a:extLst>
              <a:ext uri="{FF2B5EF4-FFF2-40B4-BE49-F238E27FC236}">
                <a16:creationId xmlns:a16="http://schemas.microsoft.com/office/drawing/2014/main" id="{34F147F0-FE33-1F82-CB44-05643E6B750C}"/>
              </a:ext>
            </a:extLst>
          </p:cNvPr>
          <p:cNvPicPr>
            <a:picLocks noChangeAspect="1"/>
          </p:cNvPicPr>
          <p:nvPr/>
        </p:nvPicPr>
        <p:blipFill>
          <a:blip r:embed="rId4"/>
          <a:stretch>
            <a:fillRect/>
          </a:stretch>
        </p:blipFill>
        <p:spPr>
          <a:xfrm>
            <a:off x="432783" y="4244340"/>
            <a:ext cx="5820420" cy="2613660"/>
          </a:xfrm>
          <a:prstGeom prst="rect">
            <a:avLst/>
          </a:prstGeom>
        </p:spPr>
      </p:pic>
    </p:spTree>
    <p:extLst>
      <p:ext uri="{BB962C8B-B14F-4D97-AF65-F5344CB8AC3E}">
        <p14:creationId xmlns:p14="http://schemas.microsoft.com/office/powerpoint/2010/main" val="38113501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7E83BCF2-2D19-865D-1687-04EA8D54D7A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8890797"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Mon avis est entendu et pris en compte par les politiques </a:t>
            </a:r>
          </a:p>
        </p:txBody>
      </p:sp>
      <p:sp>
        <p:nvSpPr>
          <p:cNvPr id="9" name="ZoneTexte 8">
            <a:extLst>
              <a:ext uri="{FF2B5EF4-FFF2-40B4-BE49-F238E27FC236}">
                <a16:creationId xmlns:a16="http://schemas.microsoft.com/office/drawing/2014/main" id="{8B544BEF-DB36-0EBC-B5C5-A27D3A5C79FC}"/>
              </a:ext>
            </a:extLst>
          </p:cNvPr>
          <p:cNvSpPr txBox="1"/>
          <p:nvPr/>
        </p:nvSpPr>
        <p:spPr>
          <a:xfrm>
            <a:off x="8094163" y="2508492"/>
            <a:ext cx="3809970" cy="1615827"/>
          </a:xfrm>
          <a:prstGeom prst="rect">
            <a:avLst/>
          </a:prstGeom>
          <a:noFill/>
        </p:spPr>
        <p:txBody>
          <a:bodyPr wrap="square">
            <a:spAutoFit/>
          </a:bodyPr>
          <a:lstStyle/>
          <a:p>
            <a:r>
              <a:rPr lang="nl-BE" sz="1100" dirty="0"/>
              <a:t>71% des </a:t>
            </a:r>
            <a:r>
              <a:rPr lang="nl-BE" sz="1100" dirty="0" err="1"/>
              <a:t>jeunes</a:t>
            </a:r>
            <a:r>
              <a:rPr lang="nl-BE" sz="1100" dirty="0"/>
              <a:t> </a:t>
            </a:r>
            <a:r>
              <a:rPr lang="nl-BE" sz="1100" dirty="0" err="1"/>
              <a:t>pensent</a:t>
            </a:r>
            <a:r>
              <a:rPr lang="nl-BE" sz="1100" dirty="0"/>
              <a:t> que leur avis </a:t>
            </a:r>
            <a:r>
              <a:rPr lang="nl-BE" sz="1100" dirty="0" err="1"/>
              <a:t>n’est</a:t>
            </a:r>
            <a:r>
              <a:rPr lang="nl-BE" sz="1100" dirty="0"/>
              <a:t> pas </a:t>
            </a:r>
            <a:r>
              <a:rPr lang="nl-BE" sz="1100" dirty="0" err="1"/>
              <a:t>entendu</a:t>
            </a:r>
            <a:r>
              <a:rPr lang="nl-BE" sz="1100" dirty="0"/>
              <a:t> et </a:t>
            </a:r>
            <a:r>
              <a:rPr lang="nl-BE" sz="1100" dirty="0" err="1"/>
              <a:t>pris</a:t>
            </a:r>
            <a:r>
              <a:rPr lang="nl-BE" sz="1100" dirty="0"/>
              <a:t> en </a:t>
            </a:r>
            <a:r>
              <a:rPr lang="nl-BE" sz="1100" dirty="0" err="1"/>
              <a:t>compte</a:t>
            </a:r>
            <a:r>
              <a:rPr lang="nl-BE" sz="1100" dirty="0"/>
              <a:t> par les </a:t>
            </a:r>
            <a:r>
              <a:rPr lang="nl-BE" sz="1100" dirty="0" err="1"/>
              <a:t>politiques</a:t>
            </a:r>
            <a:r>
              <a:rPr lang="nl-BE" sz="1100" dirty="0"/>
              <a:t>.</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a:t>
            </a:r>
            <a:r>
              <a:rPr lang="fr-BE" sz="1100" dirty="0" err="1"/>
              <a:t>Wallon·ne·s</a:t>
            </a:r>
            <a:r>
              <a:rPr lang="fr-BE" sz="1100" dirty="0"/>
              <a:t> (73%) que chez les </a:t>
            </a:r>
            <a:r>
              <a:rPr lang="fr-BE" sz="1100" dirty="0" err="1"/>
              <a:t>Bruxellois·es</a:t>
            </a:r>
            <a:r>
              <a:rPr lang="fr-BE" sz="1100" dirty="0"/>
              <a:t> (65%)</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modeste (77%)</a:t>
            </a:r>
          </a:p>
          <a:p>
            <a:pPr marL="171450" indent="-171450">
              <a:buFont typeface="Wingdings" panose="05000000000000000000" pitchFamily="2" charset="2"/>
              <a:buChar char="§"/>
            </a:pPr>
            <a:r>
              <a:rPr lang="fr-BE" sz="1100" dirty="0"/>
              <a:t>Chez les jeunes ayant des difficultés financières (79%) que les jeunes ayant une aisance financière (66%)</a:t>
            </a:r>
          </a:p>
          <a:p>
            <a:pPr marL="171450" indent="-171450">
              <a:buFont typeface="Wingdings" panose="05000000000000000000" pitchFamily="2" charset="2"/>
              <a:buChar char="§"/>
            </a:pPr>
            <a:r>
              <a:rPr lang="fr-BE" sz="1100" dirty="0"/>
              <a:t>Chez les jeunes qui sont très souvent </a:t>
            </a:r>
            <a:r>
              <a:rPr lang="fr-BE" sz="1100" dirty="0" err="1"/>
              <a:t>anxieux·ses</a:t>
            </a:r>
            <a:r>
              <a:rPr lang="fr-BE" sz="1100" dirty="0"/>
              <a:t> (80%) que chez les jeunes qui ne se sentent jamais </a:t>
            </a:r>
            <a:r>
              <a:rPr lang="fr-BE" sz="1100" dirty="0" err="1"/>
              <a:t>anxieux·ses</a:t>
            </a:r>
            <a:r>
              <a:rPr lang="fr-BE" sz="1100" dirty="0"/>
              <a:t> (51%)</a:t>
            </a:r>
          </a:p>
        </p:txBody>
      </p:sp>
    </p:spTree>
    <p:extLst>
      <p:ext uri="{BB962C8B-B14F-4D97-AF65-F5344CB8AC3E}">
        <p14:creationId xmlns:p14="http://schemas.microsoft.com/office/powerpoint/2010/main" val="3920336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E20C41E1-1032-C0F9-4730-3A8C1289535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703139" y="1874741"/>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8692015"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En Belgique, il y a un ou des parti(s) politique(s) qui défende(nt) vraiment mes idées</a:t>
            </a:r>
          </a:p>
        </p:txBody>
      </p:sp>
      <p:sp>
        <p:nvSpPr>
          <p:cNvPr id="9" name="ZoneTexte 8">
            <a:extLst>
              <a:ext uri="{FF2B5EF4-FFF2-40B4-BE49-F238E27FC236}">
                <a16:creationId xmlns:a16="http://schemas.microsoft.com/office/drawing/2014/main" id="{917EF4B1-BAAF-4306-9016-201D13A24F99}"/>
              </a:ext>
            </a:extLst>
          </p:cNvPr>
          <p:cNvSpPr txBox="1"/>
          <p:nvPr/>
        </p:nvSpPr>
        <p:spPr>
          <a:xfrm>
            <a:off x="7752522" y="2508492"/>
            <a:ext cx="4037587" cy="1615827"/>
          </a:xfrm>
          <a:prstGeom prst="rect">
            <a:avLst/>
          </a:prstGeom>
          <a:noFill/>
        </p:spPr>
        <p:txBody>
          <a:bodyPr wrap="square">
            <a:spAutoFit/>
          </a:bodyPr>
          <a:lstStyle/>
          <a:p>
            <a:r>
              <a:rPr lang="nl-BE" sz="1100" dirty="0"/>
              <a:t>43% des </a:t>
            </a:r>
            <a:r>
              <a:rPr lang="nl-BE" sz="1100" dirty="0" err="1"/>
              <a:t>jeunes</a:t>
            </a:r>
            <a:r>
              <a:rPr lang="nl-BE" sz="1100" dirty="0"/>
              <a:t> </a:t>
            </a:r>
            <a:r>
              <a:rPr lang="nl-BE" sz="1100" dirty="0" err="1"/>
              <a:t>pensent</a:t>
            </a:r>
            <a:r>
              <a:rPr lang="nl-BE" sz="1100" dirty="0"/>
              <a:t> </a:t>
            </a:r>
            <a:r>
              <a:rPr lang="nl-BE" sz="1100" dirty="0" err="1"/>
              <a:t>qu’il</a:t>
            </a:r>
            <a:r>
              <a:rPr lang="nl-BE" sz="1100" dirty="0"/>
              <a:t> </a:t>
            </a:r>
            <a:r>
              <a:rPr lang="nl-BE" sz="1100" dirty="0" err="1"/>
              <a:t>n’y</a:t>
            </a:r>
            <a:r>
              <a:rPr lang="nl-BE" sz="1100" dirty="0"/>
              <a:t> a pas de </a:t>
            </a:r>
            <a:r>
              <a:rPr lang="nl-BE" sz="1100" dirty="0" err="1"/>
              <a:t>partis</a:t>
            </a:r>
            <a:r>
              <a:rPr lang="nl-BE" sz="1100" dirty="0"/>
              <a:t> </a:t>
            </a:r>
            <a:r>
              <a:rPr lang="nl-BE" sz="1100" dirty="0" err="1"/>
              <a:t>politiques</a:t>
            </a:r>
            <a:r>
              <a:rPr lang="nl-BE" sz="1100" dirty="0"/>
              <a:t> </a:t>
            </a:r>
            <a:r>
              <a:rPr lang="nl-BE" sz="1100" dirty="0" err="1"/>
              <a:t>qui</a:t>
            </a:r>
            <a:r>
              <a:rPr lang="nl-BE" sz="1100" dirty="0"/>
              <a:t> </a:t>
            </a:r>
            <a:r>
              <a:rPr lang="nl-BE" sz="1100" dirty="0" err="1"/>
              <a:t>défendent</a:t>
            </a:r>
            <a:r>
              <a:rPr lang="nl-BE" sz="1100" dirty="0"/>
              <a:t> </a:t>
            </a:r>
            <a:r>
              <a:rPr lang="nl-BE" sz="1100" dirty="0" err="1"/>
              <a:t>leurs</a:t>
            </a:r>
            <a:r>
              <a:rPr lang="nl-BE" sz="1100" dirty="0"/>
              <a:t> idées.</a:t>
            </a:r>
            <a:endParaRPr lang="fr-BE" sz="1100" dirty="0"/>
          </a:p>
          <a:p>
            <a:r>
              <a:rPr lang="fr-BE" sz="1100" dirty="0"/>
              <a:t>Cette proportion est plus forte :</a:t>
            </a:r>
          </a:p>
          <a:p>
            <a:pPr marL="171450" indent="-171450">
              <a:buFont typeface="Wingdings" panose="05000000000000000000" pitchFamily="2" charset="2"/>
              <a:buChar char="§"/>
            </a:pPr>
            <a:r>
              <a:rPr lang="fr-BE" sz="1100" dirty="0"/>
              <a:t>Chez les personnes ne se catégorisant ni homme ni femme (65%)</a:t>
            </a:r>
          </a:p>
          <a:p>
            <a:pPr marL="171450" indent="-171450">
              <a:buFont typeface="Wingdings" panose="05000000000000000000" pitchFamily="2" charset="2"/>
              <a:buChar char="§"/>
            </a:pPr>
            <a:r>
              <a:rPr lang="fr-BE" sz="1100" dirty="0"/>
              <a:t>Chez les 22-25 ans (48%) que chez les 18-21 ans (38%)</a:t>
            </a:r>
          </a:p>
          <a:p>
            <a:pPr marL="171450" indent="-171450">
              <a:buFont typeface="Wingdings" panose="05000000000000000000" pitchFamily="2" charset="2"/>
              <a:buChar char="§"/>
            </a:pPr>
            <a:r>
              <a:rPr lang="fr-BE" sz="1100" dirty="0"/>
              <a:t>Chez les </a:t>
            </a:r>
            <a:r>
              <a:rPr lang="fr-BE" sz="1100" dirty="0" err="1"/>
              <a:t>Wallon·ne·s</a:t>
            </a:r>
            <a:r>
              <a:rPr lang="fr-BE" sz="1100" dirty="0"/>
              <a:t> (46%) que chez les </a:t>
            </a:r>
            <a:r>
              <a:rPr lang="fr-BE" sz="1100" dirty="0" err="1"/>
              <a:t>Bruxellois·es</a:t>
            </a:r>
            <a:r>
              <a:rPr lang="fr-BE" sz="1100" dirty="0"/>
              <a:t> (36%)</a:t>
            </a:r>
          </a:p>
          <a:p>
            <a:pPr marL="171450" indent="-171450">
              <a:buFont typeface="Wingdings" panose="05000000000000000000" pitchFamily="2" charset="2"/>
              <a:buChar char="§"/>
            </a:pPr>
            <a:r>
              <a:rPr lang="fr-BE" sz="1100" dirty="0"/>
              <a:t>Chez les </a:t>
            </a:r>
            <a:r>
              <a:rPr lang="fr-BE" sz="1100" dirty="0" err="1"/>
              <a:t>diplômé·e·s</a:t>
            </a:r>
            <a:r>
              <a:rPr lang="fr-BE" sz="1100" dirty="0"/>
              <a:t> d’un master (58%)</a:t>
            </a:r>
          </a:p>
          <a:p>
            <a:pPr marL="171450" indent="-171450">
              <a:buFont typeface="Wingdings" panose="05000000000000000000" pitchFamily="2" charset="2"/>
              <a:buChar char="§"/>
            </a:pPr>
            <a:r>
              <a:rPr lang="fr-BE" sz="1100" dirty="0"/>
              <a:t>Chez les jeunes étant très souvent </a:t>
            </a:r>
            <a:r>
              <a:rPr lang="fr-BE" sz="1100" dirty="0" err="1"/>
              <a:t>anxieux·ses</a:t>
            </a:r>
            <a:r>
              <a:rPr lang="fr-BE" sz="1100" dirty="0"/>
              <a:t> (53%) que chez les jeunes qui ne sont jamais </a:t>
            </a:r>
            <a:r>
              <a:rPr lang="fr-BE" sz="1100" dirty="0" err="1"/>
              <a:t>anxieux·ses</a:t>
            </a:r>
            <a:r>
              <a:rPr lang="fr-BE" sz="1100" dirty="0"/>
              <a:t> (32%)</a:t>
            </a:r>
          </a:p>
        </p:txBody>
      </p:sp>
    </p:spTree>
    <p:extLst>
      <p:ext uri="{BB962C8B-B14F-4D97-AF65-F5344CB8AC3E}">
        <p14:creationId xmlns:p14="http://schemas.microsoft.com/office/powerpoint/2010/main" val="37921328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2015CDE-6E52-09CE-31C0-8025C9A87984}"/>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Opinions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A91806D6-9D79-941D-7A83-CBF8C4BE105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299486" y="1827033"/>
            <a:ext cx="7759700" cy="4800600"/>
          </a:xfrm>
          <a:prstGeom prst="rect">
            <a:avLst/>
          </a:prstGeom>
        </p:spPr>
      </p:pic>
      <p:sp>
        <p:nvSpPr>
          <p:cNvPr id="7" name="ZoneTexte 6">
            <a:extLst>
              <a:ext uri="{FF2B5EF4-FFF2-40B4-BE49-F238E27FC236}">
                <a16:creationId xmlns:a16="http://schemas.microsoft.com/office/drawing/2014/main" id="{1EB66A80-750F-A90D-D8AA-467AB59A25A1}"/>
              </a:ext>
            </a:extLst>
          </p:cNvPr>
          <p:cNvSpPr txBox="1"/>
          <p:nvPr/>
        </p:nvSpPr>
        <p:spPr>
          <a:xfrm>
            <a:off x="865453" y="1274815"/>
            <a:ext cx="9153190" cy="830997"/>
          </a:xfrm>
          <a:prstGeom prst="rect">
            <a:avLst/>
          </a:prstGeom>
          <a:noFill/>
        </p:spPr>
        <p:txBody>
          <a:bodyPr wrap="square" rtlCol="0">
            <a:spAutoFit/>
          </a:bodyPr>
          <a:lstStyle/>
          <a:p>
            <a:pPr>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chacune des propositions suivantes, pouvez-vous nous dire si vous êtes d'accord ou non avec cette opinion ? Echelle de 1 à 7 où 1 signifie = pas du tout d’accord et 7 signifie = tout à fait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La population belge vivrait vraiment mieux sans les institutions européennes </a:t>
            </a:r>
          </a:p>
        </p:txBody>
      </p:sp>
      <p:sp>
        <p:nvSpPr>
          <p:cNvPr id="9" name="ZoneTexte 8">
            <a:extLst>
              <a:ext uri="{FF2B5EF4-FFF2-40B4-BE49-F238E27FC236}">
                <a16:creationId xmlns:a16="http://schemas.microsoft.com/office/drawing/2014/main" id="{B8492261-FBC7-2025-1813-39FD48B52F3C}"/>
              </a:ext>
            </a:extLst>
          </p:cNvPr>
          <p:cNvSpPr txBox="1"/>
          <p:nvPr/>
        </p:nvSpPr>
        <p:spPr>
          <a:xfrm>
            <a:off x="8094162" y="2508492"/>
            <a:ext cx="3818437" cy="2292935"/>
          </a:xfrm>
          <a:prstGeom prst="rect">
            <a:avLst/>
          </a:prstGeom>
          <a:noFill/>
        </p:spPr>
        <p:txBody>
          <a:bodyPr wrap="square">
            <a:spAutoFit/>
          </a:bodyPr>
          <a:lstStyle/>
          <a:p>
            <a:r>
              <a:rPr lang="nl-BE" sz="1100" dirty="0"/>
              <a:t>17% des </a:t>
            </a:r>
            <a:r>
              <a:rPr lang="nl-BE" sz="1100" dirty="0" err="1"/>
              <a:t>jeunes</a:t>
            </a:r>
            <a:r>
              <a:rPr lang="nl-BE" sz="1100" dirty="0"/>
              <a:t> </a:t>
            </a:r>
            <a:r>
              <a:rPr lang="nl-BE" sz="1100" dirty="0" err="1"/>
              <a:t>pensent</a:t>
            </a:r>
            <a:r>
              <a:rPr lang="nl-BE" sz="1100" dirty="0"/>
              <a:t> que la </a:t>
            </a:r>
            <a:r>
              <a:rPr lang="nl-BE" sz="1100" dirty="0" err="1"/>
              <a:t>population</a:t>
            </a:r>
            <a:r>
              <a:rPr lang="nl-BE" sz="1100" dirty="0"/>
              <a:t> </a:t>
            </a:r>
            <a:r>
              <a:rPr lang="nl-BE" sz="1100" dirty="0" err="1"/>
              <a:t>belge</a:t>
            </a:r>
            <a:r>
              <a:rPr lang="nl-BE" sz="1100" dirty="0"/>
              <a:t> </a:t>
            </a:r>
            <a:r>
              <a:rPr lang="nl-BE" sz="1100" dirty="0" err="1"/>
              <a:t>vivrait</a:t>
            </a:r>
            <a:r>
              <a:rPr lang="nl-BE" sz="1100" dirty="0"/>
              <a:t> </a:t>
            </a:r>
            <a:r>
              <a:rPr lang="nl-BE" sz="1100" dirty="0" err="1"/>
              <a:t>mieux</a:t>
            </a:r>
            <a:r>
              <a:rPr lang="nl-BE" sz="1100" dirty="0"/>
              <a:t> sans les </a:t>
            </a:r>
            <a:r>
              <a:rPr lang="nl-BE" sz="1100" dirty="0" err="1"/>
              <a:t>institutions</a:t>
            </a:r>
            <a:r>
              <a:rPr lang="nl-BE" sz="1100" dirty="0"/>
              <a:t> </a:t>
            </a:r>
            <a:r>
              <a:rPr lang="nl-BE" sz="1100" dirty="0" err="1"/>
              <a:t>européennes</a:t>
            </a:r>
            <a:r>
              <a:rPr lang="nl-BE" sz="1100" dirty="0"/>
              <a:t>.</a:t>
            </a:r>
          </a:p>
          <a:p>
            <a:r>
              <a:rPr lang="nl-BE" sz="1100" dirty="0">
                <a:solidFill>
                  <a:schemeClr val="bg1">
                    <a:lumMod val="50000"/>
                  </a:schemeClr>
                </a:solidFill>
              </a:rPr>
              <a:t>BCBE 2022 </a:t>
            </a:r>
            <a:r>
              <a:rPr lang="fr-BE" sz="1100" dirty="0">
                <a:solidFill>
                  <a:schemeClr val="bg1">
                    <a:lumMod val="50000"/>
                  </a:schemeClr>
                </a:solidFill>
              </a:rPr>
              <a:t>portant sur les Belges francophones </a:t>
            </a:r>
            <a:r>
              <a:rPr lang="nl-BE" sz="1100" dirty="0">
                <a:solidFill>
                  <a:schemeClr val="bg1">
                    <a:lumMod val="50000"/>
                  </a:schemeClr>
                </a:solidFill>
              </a:rPr>
              <a:t>: 34%</a:t>
            </a:r>
            <a:endParaRPr lang="fr-BE" sz="1100" dirty="0">
              <a:solidFill>
                <a:schemeClr val="bg1">
                  <a:lumMod val="50000"/>
                </a:schemeClr>
              </a:solidFill>
            </a:endParaRPr>
          </a:p>
          <a:p>
            <a:r>
              <a:rPr lang="fr-BE" sz="1100" dirty="0"/>
              <a:t>Cette proportion est plus forte :</a:t>
            </a:r>
          </a:p>
          <a:p>
            <a:pPr marL="171450" indent="-171450">
              <a:buFont typeface="Wingdings" panose="05000000000000000000" pitchFamily="2" charset="2"/>
              <a:buChar char="§"/>
            </a:pPr>
            <a:r>
              <a:rPr lang="fr-BE" sz="1100" dirty="0"/>
              <a:t>Chez les hommes (23%) que chez les femmes (12%) </a:t>
            </a:r>
          </a:p>
          <a:p>
            <a:pPr marL="171450" indent="-171450">
              <a:buFont typeface="Wingdings" panose="05000000000000000000" pitchFamily="2" charset="2"/>
              <a:buChar char="§"/>
            </a:pPr>
            <a:r>
              <a:rPr lang="fr-BE" sz="1100" dirty="0"/>
              <a:t>Chez les </a:t>
            </a:r>
            <a:r>
              <a:rPr lang="fr-BE" sz="1100" dirty="0" err="1"/>
              <a:t>travailleurs·euses</a:t>
            </a:r>
            <a:r>
              <a:rPr lang="fr-BE" sz="1100" dirty="0"/>
              <a:t> (27%) que les </a:t>
            </a:r>
            <a:r>
              <a:rPr lang="fr-BE" sz="1100" dirty="0" err="1"/>
              <a:t>étudiant·e·s</a:t>
            </a:r>
            <a:r>
              <a:rPr lang="fr-BE" sz="1100" dirty="0"/>
              <a:t> (13%)</a:t>
            </a:r>
          </a:p>
          <a:p>
            <a:pPr marL="171450" indent="-171450">
              <a:buFont typeface="Wingdings" panose="05000000000000000000" pitchFamily="2" charset="2"/>
              <a:buChar char="§"/>
            </a:pPr>
            <a:r>
              <a:rPr lang="fr-BE" sz="1100" dirty="0"/>
              <a:t>Chez les jeunes ayant des difficultés financières (23%)</a:t>
            </a:r>
          </a:p>
          <a:p>
            <a:pPr marL="171450" indent="-171450">
              <a:buFont typeface="Wingdings" panose="05000000000000000000" pitchFamily="2" charset="2"/>
              <a:buChar char="§"/>
            </a:pPr>
            <a:r>
              <a:rPr lang="fr-BE" sz="1100" dirty="0"/>
              <a:t>Chez les jeunes ayant au maximum un diplôme du secondaire inférieur (26%) qu’un diplôme de secondaire supérieur (17%), d’un bachelier (9%) et d’un master (3%)</a:t>
            </a:r>
          </a:p>
          <a:p>
            <a:pPr marL="171450" indent="-171450">
              <a:buFont typeface="Wingdings" panose="05000000000000000000" pitchFamily="2" charset="2"/>
              <a:buChar char="§"/>
            </a:pPr>
            <a:endParaRPr lang="fr-BE" sz="1100" dirty="0"/>
          </a:p>
          <a:p>
            <a:r>
              <a:rPr lang="fr-BE" sz="1100" dirty="0"/>
              <a:t>Cette proportion est plus faible :</a:t>
            </a:r>
          </a:p>
          <a:p>
            <a:pPr marL="171450" indent="-171450">
              <a:buFont typeface="Wingdings" panose="05000000000000000000" pitchFamily="2" charset="2"/>
              <a:buChar char="§"/>
            </a:pPr>
            <a:r>
              <a:rPr lang="fr-BE" sz="1100" dirty="0"/>
              <a:t>Chez les jeunes </a:t>
            </a:r>
            <a:r>
              <a:rPr lang="fr-BE" sz="1100" dirty="0" err="1"/>
              <a:t>issu·e·s</a:t>
            </a:r>
            <a:r>
              <a:rPr lang="fr-BE" sz="1100" dirty="0"/>
              <a:t> d’une famille aisée (7%)</a:t>
            </a:r>
          </a:p>
        </p:txBody>
      </p:sp>
    </p:spTree>
    <p:extLst>
      <p:ext uri="{BB962C8B-B14F-4D97-AF65-F5344CB8AC3E}">
        <p14:creationId xmlns:p14="http://schemas.microsoft.com/office/powerpoint/2010/main" val="2212640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9976CDD1-BBAA-E650-6410-88EC0DB157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B059C9BC-5D3C-D444-BF6F-CE0792950894}"/>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Connaissance</a:t>
            </a:r>
            <a:r>
              <a:rPr lang="nl-BE" sz="5400" b="1" dirty="0">
                <a:solidFill>
                  <a:srgbClr val="E31A1C"/>
                </a:solidFill>
                <a:latin typeface="Calibri Light" panose="020F0302020204030204"/>
              </a:rPr>
              <a:t> de </a:t>
            </a:r>
            <a:r>
              <a:rPr lang="nl-BE" sz="5400" b="1" dirty="0" err="1">
                <a:solidFill>
                  <a:srgbClr val="E31A1C"/>
                </a:solidFill>
                <a:latin typeface="Calibri Light" panose="020F0302020204030204"/>
              </a:rPr>
              <a:t>l’UE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0528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E32D22F-5847-5E7D-6C73-664D1F2A624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19041" y="1902288"/>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19A4355A-D11D-13DF-80C4-47586A0CE690}"/>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Connaissance</a:t>
            </a:r>
            <a:r>
              <a:rPr lang="nl-BE" dirty="0">
                <a:solidFill>
                  <a:srgbClr val="E31A1C"/>
                </a:solidFill>
                <a:latin typeface="Calibri" panose="020F0502020204030204"/>
              </a:rPr>
              <a:t> de </a:t>
            </a:r>
            <a:r>
              <a:rPr lang="nl-BE" dirty="0" err="1">
                <a:solidFill>
                  <a:srgbClr val="E31A1C"/>
                </a:solidFill>
                <a:latin typeface="Calibri" panose="020F0502020204030204"/>
              </a:rPr>
              <a:t>l’UE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B76975B0-66EA-6027-314A-42D82D5C388D}"/>
              </a:ext>
            </a:extLst>
          </p:cNvPr>
          <p:cNvSpPr txBox="1"/>
          <p:nvPr/>
        </p:nvSpPr>
        <p:spPr>
          <a:xfrm>
            <a:off x="865453" y="1274815"/>
            <a:ext cx="82938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Comment estimez-vous votre degré de connaissance de l'Union européenne et de son fonctionnement ? </a:t>
            </a:r>
          </a:p>
        </p:txBody>
      </p:sp>
      <p:sp>
        <p:nvSpPr>
          <p:cNvPr id="8" name="ZoneTexte 7">
            <a:extLst>
              <a:ext uri="{FF2B5EF4-FFF2-40B4-BE49-F238E27FC236}">
                <a16:creationId xmlns:a16="http://schemas.microsoft.com/office/drawing/2014/main" id="{3985DA61-D783-00B8-AE37-BF09B3138D6B}"/>
              </a:ext>
            </a:extLst>
          </p:cNvPr>
          <p:cNvSpPr txBox="1"/>
          <p:nvPr/>
        </p:nvSpPr>
        <p:spPr>
          <a:xfrm>
            <a:off x="8073386" y="2269965"/>
            <a:ext cx="3737499" cy="2862322"/>
          </a:xfrm>
          <a:prstGeom prst="rect">
            <a:avLst/>
          </a:prstGeom>
          <a:noFill/>
        </p:spPr>
        <p:txBody>
          <a:bodyPr wrap="square" rtlCol="0">
            <a:spAutoFit/>
          </a:bodyPr>
          <a:lstStyle/>
          <a:p>
            <a:r>
              <a:rPr lang="nl-BE" sz="1200" dirty="0"/>
              <a:t>18% des </a:t>
            </a:r>
            <a:r>
              <a:rPr lang="nl-BE" sz="1200" dirty="0" err="1"/>
              <a:t>jeunes</a:t>
            </a:r>
            <a:r>
              <a:rPr lang="nl-BE" sz="1200" dirty="0"/>
              <a:t> ont </a:t>
            </a:r>
            <a:r>
              <a:rPr lang="nl-BE" sz="1200" dirty="0" err="1"/>
              <a:t>une</a:t>
            </a:r>
            <a:r>
              <a:rPr lang="nl-BE" sz="1200" dirty="0"/>
              <a:t> (</a:t>
            </a:r>
            <a:r>
              <a:rPr lang="nl-BE" sz="1200" dirty="0" err="1"/>
              <a:t>très</a:t>
            </a:r>
            <a:r>
              <a:rPr lang="nl-BE" sz="1200" dirty="0"/>
              <a:t>) </a:t>
            </a:r>
            <a:r>
              <a:rPr lang="nl-BE" sz="1200" dirty="0" err="1"/>
              <a:t>bonne</a:t>
            </a:r>
            <a:r>
              <a:rPr lang="nl-BE" sz="1200" dirty="0"/>
              <a:t> </a:t>
            </a:r>
            <a:r>
              <a:rPr lang="nl-BE" sz="1200" dirty="0" err="1"/>
              <a:t>connaissance</a:t>
            </a:r>
            <a:r>
              <a:rPr lang="nl-BE" sz="1200" dirty="0"/>
              <a:t> de </a:t>
            </a:r>
            <a:r>
              <a:rPr lang="nl-BE" sz="1200" dirty="0" err="1"/>
              <a:t>l’UE</a:t>
            </a:r>
            <a:r>
              <a:rPr lang="nl-BE" sz="1200" dirty="0"/>
              <a:t> et de </a:t>
            </a:r>
            <a:r>
              <a:rPr lang="nl-BE" sz="1200" dirty="0" err="1"/>
              <a:t>son</a:t>
            </a:r>
            <a:r>
              <a:rPr lang="nl-BE" sz="1200" dirty="0"/>
              <a:t> </a:t>
            </a:r>
            <a:r>
              <a:rPr lang="nl-BE" sz="1200" dirty="0" err="1"/>
              <a:t>fonctionnement</a:t>
            </a:r>
            <a:r>
              <a:rPr lang="nl-BE" sz="1200" dirty="0"/>
              <a:t>.</a:t>
            </a:r>
          </a:p>
          <a:p>
            <a:r>
              <a:rPr lang="fr-BE" sz="1200" dirty="0"/>
              <a:t>Cette proportion est plus forte :</a:t>
            </a:r>
          </a:p>
          <a:p>
            <a:pPr marL="171450" indent="-171450">
              <a:buFont typeface="Wingdings" panose="05000000000000000000" pitchFamily="2" charset="2"/>
              <a:buChar char="§"/>
            </a:pPr>
            <a:r>
              <a:rPr lang="fr-BE" sz="1200" dirty="0"/>
              <a:t>Chez les hommes (22%) que chez les femmes (13%)</a:t>
            </a:r>
          </a:p>
          <a:p>
            <a:pPr marL="171450" indent="-171450">
              <a:buFont typeface="Wingdings" panose="05000000000000000000" pitchFamily="2" charset="2"/>
              <a:buChar char="§"/>
            </a:pPr>
            <a:r>
              <a:rPr lang="fr-BE" sz="1200" dirty="0"/>
              <a:t>Chez les 22-25 ans (21%) que chez les 18-21 ans (14%)</a:t>
            </a:r>
          </a:p>
          <a:p>
            <a:pPr marL="171450" indent="-171450">
              <a:buFont typeface="Wingdings" panose="05000000000000000000" pitchFamily="2" charset="2"/>
              <a:buChar char="§"/>
            </a:pPr>
            <a:r>
              <a:rPr lang="fr-BE" sz="1200" dirty="0"/>
              <a:t>Chez les jeunes </a:t>
            </a:r>
            <a:r>
              <a:rPr lang="fr-BE" sz="1200" dirty="0" err="1"/>
              <a:t>issu·e·s</a:t>
            </a:r>
            <a:r>
              <a:rPr lang="fr-BE" sz="1200" dirty="0"/>
              <a:t> d’une famille aisée (27%) que d’une famille dans la moyenne financièrement (14%)</a:t>
            </a:r>
          </a:p>
          <a:p>
            <a:pPr marL="171450" indent="-171450">
              <a:buFont typeface="Wingdings" panose="05000000000000000000" pitchFamily="2" charset="2"/>
              <a:buChar char="§"/>
            </a:pPr>
            <a:r>
              <a:rPr lang="fr-BE" sz="1200" dirty="0"/>
              <a:t>Chez les jeunes ayant une aisance financière (22%) que des jeunes financièrement dans la moyenne (13%)</a:t>
            </a:r>
          </a:p>
          <a:p>
            <a:pPr marL="171450" indent="-171450">
              <a:buFont typeface="Wingdings" panose="05000000000000000000" pitchFamily="2" charset="2"/>
              <a:buChar char="§"/>
            </a:pPr>
            <a:r>
              <a:rPr lang="fr-BE" sz="1200" dirty="0"/>
              <a:t>Chez les jeunes </a:t>
            </a:r>
            <a:r>
              <a:rPr lang="fr-BE" sz="1200" dirty="0" err="1"/>
              <a:t>diplômé·e·s</a:t>
            </a:r>
            <a:r>
              <a:rPr lang="fr-BE" sz="1200" dirty="0"/>
              <a:t> d’un master (46%)</a:t>
            </a:r>
          </a:p>
          <a:p>
            <a:pPr marL="171450" indent="-171450">
              <a:buFont typeface="Wingdings" panose="05000000000000000000" pitchFamily="2" charset="2"/>
              <a:buChar char="§"/>
            </a:pPr>
            <a:r>
              <a:rPr lang="fr-BE" sz="1200" dirty="0"/>
              <a:t>Chez les jeunes </a:t>
            </a:r>
            <a:r>
              <a:rPr lang="fr-BE" sz="1200" dirty="0" err="1"/>
              <a:t>engagé·e·s</a:t>
            </a:r>
            <a:r>
              <a:rPr lang="fr-BE" sz="1200" dirty="0"/>
              <a:t> (22%) que chez les pas ou peu </a:t>
            </a:r>
            <a:r>
              <a:rPr lang="fr-BE" sz="1200" dirty="0" err="1"/>
              <a:t>engagé·e·s</a:t>
            </a:r>
            <a:r>
              <a:rPr lang="fr-BE" sz="1200" dirty="0"/>
              <a:t> (13%)</a:t>
            </a:r>
          </a:p>
          <a:p>
            <a:r>
              <a:rPr lang="fr-BE" sz="1200" dirty="0"/>
              <a:t>Cette proportion est plus faible :</a:t>
            </a:r>
          </a:p>
          <a:p>
            <a:pPr marL="171450" indent="-171450">
              <a:buFont typeface="Wingdings" panose="05000000000000000000" pitchFamily="2" charset="2"/>
              <a:buChar char="§"/>
            </a:pPr>
            <a:r>
              <a:rPr lang="fr-BE" sz="1200" dirty="0"/>
              <a:t>Chez les </a:t>
            </a:r>
            <a:r>
              <a:rPr lang="fr-BE" sz="1200" dirty="0" err="1"/>
              <a:t>travailleurs·euses</a:t>
            </a:r>
            <a:r>
              <a:rPr lang="fr-BE" sz="1200" dirty="0"/>
              <a:t> (12%)</a:t>
            </a:r>
          </a:p>
        </p:txBody>
      </p:sp>
      <p:sp>
        <p:nvSpPr>
          <p:cNvPr id="9" name="ZoneTexte 8">
            <a:extLst>
              <a:ext uri="{FF2B5EF4-FFF2-40B4-BE49-F238E27FC236}">
                <a16:creationId xmlns:a16="http://schemas.microsoft.com/office/drawing/2014/main" id="{CE444800-C9E9-1AD1-708D-17742DF50F90}"/>
              </a:ext>
            </a:extLst>
          </p:cNvPr>
          <p:cNvSpPr txBox="1"/>
          <p:nvPr/>
        </p:nvSpPr>
        <p:spPr>
          <a:xfrm>
            <a:off x="153019" y="3338171"/>
            <a:ext cx="1858662" cy="1384995"/>
          </a:xfrm>
          <a:prstGeom prst="rect">
            <a:avLst/>
          </a:prstGeom>
          <a:solidFill>
            <a:srgbClr val="F3B453"/>
          </a:solidFill>
        </p:spPr>
        <p:txBody>
          <a:bodyPr wrap="square" rtlCol="0">
            <a:spAutoFit/>
          </a:bodyPr>
          <a:lstStyle/>
          <a:p>
            <a:r>
              <a:rPr lang="nl-BE" sz="1400" dirty="0"/>
              <a:t>36% des </a:t>
            </a:r>
            <a:r>
              <a:rPr lang="nl-BE" sz="1400" dirty="0" err="1"/>
              <a:t>jeunes</a:t>
            </a:r>
            <a:r>
              <a:rPr lang="nl-BE" sz="1400" dirty="0"/>
              <a:t> </a:t>
            </a:r>
            <a:r>
              <a:rPr lang="nl-BE" sz="1400" dirty="0" err="1"/>
              <a:t>estiment</a:t>
            </a:r>
            <a:r>
              <a:rPr lang="nl-BE" sz="1400" dirty="0"/>
              <a:t> </a:t>
            </a:r>
            <a:r>
              <a:rPr lang="nl-BE" sz="1400" dirty="0" err="1"/>
              <a:t>avoir</a:t>
            </a:r>
            <a:r>
              <a:rPr lang="nl-BE" sz="1400" dirty="0"/>
              <a:t> </a:t>
            </a:r>
            <a:r>
              <a:rPr lang="nl-BE" sz="1400" dirty="0" err="1"/>
              <a:t>une</a:t>
            </a:r>
            <a:r>
              <a:rPr lang="nl-BE" sz="1400" dirty="0"/>
              <a:t> (</a:t>
            </a:r>
            <a:r>
              <a:rPr lang="nl-BE" sz="1400" dirty="0" err="1"/>
              <a:t>très</a:t>
            </a:r>
            <a:r>
              <a:rPr lang="nl-BE" sz="1400" dirty="0"/>
              <a:t>) </a:t>
            </a:r>
            <a:r>
              <a:rPr lang="nl-BE" sz="1400" dirty="0" err="1"/>
              <a:t>mauvaise</a:t>
            </a:r>
            <a:r>
              <a:rPr lang="nl-BE" sz="1400" dirty="0"/>
              <a:t> </a:t>
            </a:r>
            <a:r>
              <a:rPr lang="nl-BE" sz="1400" dirty="0" err="1"/>
              <a:t>connaissance</a:t>
            </a:r>
            <a:r>
              <a:rPr lang="nl-BE" sz="1400" dirty="0"/>
              <a:t> de </a:t>
            </a:r>
            <a:r>
              <a:rPr lang="nl-BE" sz="1400" dirty="0" err="1"/>
              <a:t>l’UE</a:t>
            </a:r>
            <a:r>
              <a:rPr lang="nl-BE" sz="1400" dirty="0"/>
              <a:t> et de </a:t>
            </a:r>
            <a:r>
              <a:rPr lang="nl-BE" sz="1400" dirty="0" err="1"/>
              <a:t>son</a:t>
            </a:r>
            <a:r>
              <a:rPr lang="nl-BE" sz="1400" dirty="0"/>
              <a:t> </a:t>
            </a:r>
            <a:r>
              <a:rPr lang="nl-BE" sz="1400" dirty="0" err="1"/>
              <a:t>fonctionnement</a:t>
            </a:r>
            <a:r>
              <a:rPr lang="nl-BE" sz="1400" dirty="0"/>
              <a:t>.</a:t>
            </a:r>
          </a:p>
        </p:txBody>
      </p:sp>
    </p:spTree>
    <p:extLst>
      <p:ext uri="{BB962C8B-B14F-4D97-AF65-F5344CB8AC3E}">
        <p14:creationId xmlns:p14="http://schemas.microsoft.com/office/powerpoint/2010/main" val="464423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19A4355A-D11D-13DF-80C4-47586A0CE690}"/>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Connaissance</a:t>
            </a:r>
            <a:r>
              <a:rPr lang="nl-BE" dirty="0">
                <a:solidFill>
                  <a:srgbClr val="E31A1C"/>
                </a:solidFill>
                <a:latin typeface="Calibri" panose="020F0502020204030204"/>
              </a:rPr>
              <a:t> de </a:t>
            </a:r>
            <a:r>
              <a:rPr lang="nl-BE" dirty="0" err="1">
                <a:solidFill>
                  <a:srgbClr val="E31A1C"/>
                </a:solidFill>
                <a:latin typeface="Calibri" panose="020F0502020204030204"/>
              </a:rPr>
              <a:t>l’UE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B76975B0-66EA-6027-314A-42D82D5C388D}"/>
              </a:ext>
            </a:extLst>
          </p:cNvPr>
          <p:cNvSpPr txBox="1"/>
          <p:nvPr/>
        </p:nvSpPr>
        <p:spPr>
          <a:xfrm>
            <a:off x="865453" y="1274815"/>
            <a:ext cx="82938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Comment estimez-vous votre degré de connaissance de l'Union européenne et de son fonctionnement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La population belge vivrait vraiment mieux sans les institutions européennes </a:t>
            </a:r>
          </a:p>
        </p:txBody>
      </p:sp>
      <p:sp>
        <p:nvSpPr>
          <p:cNvPr id="8" name="ZoneTexte 7">
            <a:extLst>
              <a:ext uri="{FF2B5EF4-FFF2-40B4-BE49-F238E27FC236}">
                <a16:creationId xmlns:a16="http://schemas.microsoft.com/office/drawing/2014/main" id="{3985DA61-D783-00B8-AE37-BF09B3138D6B}"/>
              </a:ext>
            </a:extLst>
          </p:cNvPr>
          <p:cNvSpPr txBox="1"/>
          <p:nvPr/>
        </p:nvSpPr>
        <p:spPr>
          <a:xfrm>
            <a:off x="7625918" y="2183907"/>
            <a:ext cx="3737499" cy="1200329"/>
          </a:xfrm>
          <a:prstGeom prst="rect">
            <a:avLst/>
          </a:prstGeom>
          <a:noFill/>
        </p:spPr>
        <p:txBody>
          <a:bodyPr wrap="square" rtlCol="0">
            <a:spAutoFit/>
          </a:bodyPr>
          <a:lstStyle/>
          <a:p>
            <a:r>
              <a:rPr lang="nl-BE" sz="1200" dirty="0" err="1"/>
              <a:t>Parmi</a:t>
            </a:r>
            <a:r>
              <a:rPr lang="nl-BE" sz="1200" dirty="0"/>
              <a:t> les </a:t>
            </a:r>
            <a:r>
              <a:rPr lang="nl-BE" sz="1200" dirty="0" err="1"/>
              <a:t>jeunes</a:t>
            </a:r>
            <a:r>
              <a:rPr lang="nl-BE" sz="1200" dirty="0"/>
              <a:t> </a:t>
            </a:r>
            <a:r>
              <a:rPr lang="nl-BE" sz="1200" dirty="0" err="1"/>
              <a:t>qui</a:t>
            </a:r>
            <a:r>
              <a:rPr lang="nl-BE" sz="1200" dirty="0"/>
              <a:t> </a:t>
            </a:r>
            <a:r>
              <a:rPr lang="nl-BE" sz="1200" dirty="0" err="1"/>
              <a:t>trouvent</a:t>
            </a:r>
            <a:r>
              <a:rPr lang="nl-BE" sz="1200" dirty="0"/>
              <a:t> que la </a:t>
            </a:r>
            <a:r>
              <a:rPr lang="nl-BE" sz="1200" dirty="0" err="1"/>
              <a:t>population</a:t>
            </a:r>
            <a:r>
              <a:rPr lang="nl-BE" sz="1200" dirty="0"/>
              <a:t> </a:t>
            </a:r>
            <a:r>
              <a:rPr lang="nl-BE" sz="1200" dirty="0" err="1"/>
              <a:t>belge</a:t>
            </a:r>
            <a:r>
              <a:rPr lang="nl-BE" sz="1200" dirty="0"/>
              <a:t> ne </a:t>
            </a:r>
            <a:r>
              <a:rPr lang="nl-BE" sz="1200" dirty="0" err="1"/>
              <a:t>vivrait</a:t>
            </a:r>
            <a:r>
              <a:rPr lang="nl-BE" sz="1200" dirty="0"/>
              <a:t> pas </a:t>
            </a:r>
            <a:r>
              <a:rPr lang="nl-BE" sz="1200" dirty="0" err="1"/>
              <a:t>mieux</a:t>
            </a:r>
            <a:r>
              <a:rPr lang="nl-BE" sz="1200" dirty="0"/>
              <a:t> sans les </a:t>
            </a:r>
            <a:r>
              <a:rPr lang="nl-BE" sz="1200" dirty="0" err="1"/>
              <a:t>institutions</a:t>
            </a:r>
            <a:r>
              <a:rPr lang="nl-BE" sz="1200" dirty="0"/>
              <a:t> </a:t>
            </a:r>
            <a:r>
              <a:rPr lang="nl-BE" sz="1200" dirty="0" err="1"/>
              <a:t>européennes</a:t>
            </a:r>
            <a:r>
              <a:rPr lang="nl-BE" sz="1200" dirty="0"/>
              <a:t>, 29% </a:t>
            </a:r>
            <a:r>
              <a:rPr lang="nl-BE" sz="1200" dirty="0" err="1"/>
              <a:t>estiment</a:t>
            </a:r>
            <a:r>
              <a:rPr lang="nl-BE" sz="1200" dirty="0"/>
              <a:t> </a:t>
            </a:r>
            <a:r>
              <a:rPr lang="nl-BE" sz="1200" dirty="0" err="1"/>
              <a:t>avoir</a:t>
            </a:r>
            <a:r>
              <a:rPr lang="nl-BE" sz="1200" dirty="0"/>
              <a:t> </a:t>
            </a:r>
            <a:r>
              <a:rPr lang="nl-BE" sz="1200" dirty="0" err="1"/>
              <a:t>une</a:t>
            </a:r>
            <a:r>
              <a:rPr lang="nl-BE" sz="1200" dirty="0"/>
              <a:t> (</a:t>
            </a:r>
            <a:r>
              <a:rPr lang="nl-BE" sz="1200" dirty="0" err="1"/>
              <a:t>très</a:t>
            </a:r>
            <a:r>
              <a:rPr lang="nl-BE" sz="1200" dirty="0"/>
              <a:t>) </a:t>
            </a:r>
            <a:r>
              <a:rPr lang="nl-BE" sz="1200" dirty="0" err="1"/>
              <a:t>bonne</a:t>
            </a:r>
            <a:r>
              <a:rPr lang="nl-BE" sz="1200" dirty="0"/>
              <a:t> </a:t>
            </a:r>
            <a:r>
              <a:rPr lang="nl-BE" sz="1200" dirty="0" err="1"/>
              <a:t>connaissance</a:t>
            </a:r>
            <a:r>
              <a:rPr lang="nl-BE" sz="1200" dirty="0"/>
              <a:t> de </a:t>
            </a:r>
            <a:r>
              <a:rPr lang="nl-BE" sz="1200" dirty="0" err="1"/>
              <a:t>l’UE</a:t>
            </a:r>
            <a:r>
              <a:rPr lang="nl-BE" sz="1200" dirty="0"/>
              <a:t> et de </a:t>
            </a:r>
            <a:r>
              <a:rPr lang="nl-BE" sz="1200" dirty="0" err="1"/>
              <a:t>son</a:t>
            </a:r>
            <a:r>
              <a:rPr lang="nl-BE" sz="1200" dirty="0"/>
              <a:t> </a:t>
            </a:r>
            <a:r>
              <a:rPr lang="nl-BE" sz="1200" dirty="0" err="1"/>
              <a:t>fonctionnement</a:t>
            </a:r>
            <a:r>
              <a:rPr lang="nl-BE" sz="1200" dirty="0"/>
              <a:t>. </a:t>
            </a:r>
            <a:r>
              <a:rPr lang="nl-BE" sz="1200" dirty="0" err="1"/>
              <a:t>Cette</a:t>
            </a:r>
            <a:r>
              <a:rPr lang="nl-BE" sz="1200" dirty="0"/>
              <a:t> </a:t>
            </a:r>
            <a:r>
              <a:rPr lang="nl-BE" sz="1200" dirty="0" err="1"/>
              <a:t>proportion</a:t>
            </a:r>
            <a:r>
              <a:rPr lang="nl-BE" sz="1200" dirty="0"/>
              <a:t> </a:t>
            </a:r>
            <a:r>
              <a:rPr lang="nl-BE" sz="1200" dirty="0" err="1"/>
              <a:t>n’est</a:t>
            </a:r>
            <a:r>
              <a:rPr lang="nl-BE" sz="1200" dirty="0"/>
              <a:t> que de 13% pour </a:t>
            </a:r>
            <a:r>
              <a:rPr lang="nl-BE" sz="1200" dirty="0" err="1"/>
              <a:t>celles</a:t>
            </a:r>
            <a:r>
              <a:rPr lang="nl-BE" sz="1200" dirty="0"/>
              <a:t> et </a:t>
            </a:r>
            <a:r>
              <a:rPr lang="nl-BE" sz="1200" dirty="0" err="1"/>
              <a:t>ceux</a:t>
            </a:r>
            <a:r>
              <a:rPr lang="nl-BE" sz="1200" dirty="0"/>
              <a:t> </a:t>
            </a:r>
            <a:r>
              <a:rPr lang="nl-BE" sz="1200" dirty="0" err="1"/>
              <a:t>qui</a:t>
            </a:r>
            <a:r>
              <a:rPr lang="nl-BE" sz="1200" dirty="0"/>
              <a:t> </a:t>
            </a:r>
            <a:r>
              <a:rPr lang="nl-BE" sz="1200" dirty="0" err="1"/>
              <a:t>estiment</a:t>
            </a:r>
            <a:r>
              <a:rPr lang="nl-BE" sz="1200" dirty="0"/>
              <a:t> que la </a:t>
            </a:r>
            <a:r>
              <a:rPr lang="nl-BE" sz="1200" dirty="0" err="1"/>
              <a:t>population</a:t>
            </a:r>
            <a:r>
              <a:rPr lang="nl-BE" sz="1200" dirty="0"/>
              <a:t> </a:t>
            </a:r>
            <a:r>
              <a:rPr lang="nl-BE" sz="1200" dirty="0" err="1"/>
              <a:t>vivrait</a:t>
            </a:r>
            <a:r>
              <a:rPr lang="nl-BE" sz="1200" dirty="0"/>
              <a:t> </a:t>
            </a:r>
            <a:r>
              <a:rPr lang="nl-BE" sz="1200" dirty="0" err="1"/>
              <a:t>mieux</a:t>
            </a:r>
            <a:r>
              <a:rPr lang="nl-BE" sz="1200" dirty="0"/>
              <a:t> sans les </a:t>
            </a:r>
            <a:r>
              <a:rPr lang="nl-BE" sz="1200" dirty="0" err="1"/>
              <a:t>institutitions</a:t>
            </a:r>
            <a:r>
              <a:rPr lang="nl-BE" sz="1200" dirty="0"/>
              <a:t> </a:t>
            </a:r>
            <a:r>
              <a:rPr lang="nl-BE" sz="1200" dirty="0" err="1"/>
              <a:t>européennes</a:t>
            </a:r>
            <a:r>
              <a:rPr lang="nl-BE" sz="1200" dirty="0"/>
              <a:t>.</a:t>
            </a:r>
            <a:endParaRPr lang="fr-BE" sz="1200" dirty="0"/>
          </a:p>
        </p:txBody>
      </p:sp>
      <p:pic>
        <p:nvPicPr>
          <p:cNvPr id="11" name="Image 10">
            <a:extLst>
              <a:ext uri="{FF2B5EF4-FFF2-40B4-BE49-F238E27FC236}">
                <a16:creationId xmlns:a16="http://schemas.microsoft.com/office/drawing/2014/main" id="{C7916CAA-CEB0-A63A-115D-2EAC0ED7DF1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52409" y="2183907"/>
            <a:ext cx="7373509" cy="4456927"/>
          </a:xfrm>
          <a:prstGeom prst="rect">
            <a:avLst/>
          </a:prstGeom>
        </p:spPr>
      </p:pic>
    </p:spTree>
    <p:extLst>
      <p:ext uri="{BB962C8B-B14F-4D97-AF65-F5344CB8AC3E}">
        <p14:creationId xmlns:p14="http://schemas.microsoft.com/office/powerpoint/2010/main" val="25730905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1673181"/>
            <a:ext cx="8930299" cy="3511637"/>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Changement des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comportements</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face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aux</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pollutions</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et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émissions</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de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gaz</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à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effet</a:t>
            </a: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 de serre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33464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D3A3AA99-CED2-1325-378C-D3AA5A9719E1}"/>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I.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Profil</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9657529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E6BC301-FB9B-65F0-130F-AC301FBDC45B}"/>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Pollution</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0A4DED0-0585-C9E4-A8AA-03AAB3D07870}"/>
              </a:ext>
            </a:extLst>
          </p:cNvPr>
          <p:cNvSpPr txBox="1"/>
          <p:nvPr/>
        </p:nvSpPr>
        <p:spPr>
          <a:xfrm>
            <a:off x="865453" y="1274815"/>
            <a:ext cx="82938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rgbClr val="E31A1C"/>
                </a:solidFill>
                <a:effectLst/>
                <a:uLnTx/>
                <a:uFillTx/>
                <a:latin typeface="Calibri" panose="020F0502020204030204"/>
                <a:ea typeface="+mn-ea"/>
                <a:cs typeface="+mn-cs"/>
              </a:rPr>
              <a:t>Face aux pollutions et aux émissions de gaz à effet de serre, vous pouvez adopter PERSONNELLEMENT différents comportements. En voici 4, merci d'indiquer celui qui se rapproche le plus du vôtre : </a:t>
            </a:r>
          </a:p>
        </p:txBody>
      </p:sp>
      <p:pic>
        <p:nvPicPr>
          <p:cNvPr id="8" name="Image 7">
            <a:extLst>
              <a:ext uri="{FF2B5EF4-FFF2-40B4-BE49-F238E27FC236}">
                <a16:creationId xmlns:a16="http://schemas.microsoft.com/office/drawing/2014/main" id="{F73C8DA1-8220-F7E3-440B-09129F67E82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294048" y="1930400"/>
            <a:ext cx="7759700" cy="4800600"/>
          </a:xfrm>
          <a:prstGeom prst="rect">
            <a:avLst/>
          </a:prstGeom>
        </p:spPr>
      </p:pic>
      <p:sp>
        <p:nvSpPr>
          <p:cNvPr id="13" name="ZoneTexte 12">
            <a:extLst>
              <a:ext uri="{FF2B5EF4-FFF2-40B4-BE49-F238E27FC236}">
                <a16:creationId xmlns:a16="http://schemas.microsoft.com/office/drawing/2014/main" id="{856D7779-7056-2226-9DCA-C89DB6B8FEC0}"/>
              </a:ext>
            </a:extLst>
          </p:cNvPr>
          <p:cNvSpPr txBox="1"/>
          <p:nvPr/>
        </p:nvSpPr>
        <p:spPr>
          <a:xfrm>
            <a:off x="8090425" y="2207042"/>
            <a:ext cx="4101575" cy="1938992"/>
          </a:xfrm>
          <a:prstGeom prst="rect">
            <a:avLst/>
          </a:prstGeom>
          <a:noFill/>
        </p:spPr>
        <p:txBody>
          <a:bodyPr wrap="square">
            <a:spAutoFit/>
          </a:bodyPr>
          <a:lstStyle/>
          <a:p>
            <a:r>
              <a:rPr lang="fr-BE" sz="1200" dirty="0"/>
              <a:t>77% des jeunes ont déjà changé leur façon de consommer et de se déplacer.</a:t>
            </a:r>
          </a:p>
          <a:p>
            <a:r>
              <a:rPr lang="fr-BE" sz="1200" dirty="0"/>
              <a:t>Cette proportion est plus forte :</a:t>
            </a:r>
          </a:p>
          <a:p>
            <a:pPr marL="171450" indent="-171450">
              <a:buFont typeface="Wingdings" panose="05000000000000000000" pitchFamily="2" charset="2"/>
              <a:buChar char="§"/>
            </a:pPr>
            <a:r>
              <a:rPr lang="fr-BE" sz="1200" dirty="0"/>
              <a:t>Chez les femmes (84%) que chez les hommes (69%)</a:t>
            </a:r>
          </a:p>
          <a:p>
            <a:pPr marL="171450" indent="-171450">
              <a:buFont typeface="Wingdings" panose="05000000000000000000" pitchFamily="2" charset="2"/>
              <a:buChar char="§"/>
            </a:pPr>
            <a:r>
              <a:rPr lang="fr-BE" sz="1200" dirty="0"/>
              <a:t>Chez les jeunes </a:t>
            </a:r>
            <a:r>
              <a:rPr lang="fr-BE" sz="1200" dirty="0" err="1"/>
              <a:t>issu·e·s</a:t>
            </a:r>
            <a:r>
              <a:rPr lang="fr-BE" sz="1200" dirty="0"/>
              <a:t> d’une famille aisée (86%)</a:t>
            </a:r>
          </a:p>
          <a:p>
            <a:pPr marL="171450" indent="-171450">
              <a:buFont typeface="Wingdings" panose="05000000000000000000" pitchFamily="2" charset="2"/>
              <a:buChar char="§"/>
            </a:pPr>
            <a:r>
              <a:rPr lang="fr-BE" sz="1200" dirty="0"/>
              <a:t>Chez les jeunes </a:t>
            </a:r>
            <a:r>
              <a:rPr lang="fr-BE" sz="1200" dirty="0" err="1"/>
              <a:t>diplômé·e·s</a:t>
            </a:r>
            <a:r>
              <a:rPr lang="fr-BE" sz="1200" dirty="0"/>
              <a:t> d’un bachelier (86%) que chez les jeunes ayant au maximum un diplôme du secondaire inférieur (71%)</a:t>
            </a:r>
          </a:p>
          <a:p>
            <a:pPr marL="171450" indent="-171450">
              <a:buFont typeface="Wingdings" panose="05000000000000000000" pitchFamily="2" charset="2"/>
              <a:buChar char="§"/>
            </a:pPr>
            <a:r>
              <a:rPr lang="fr-BE" sz="1200" dirty="0"/>
              <a:t>Chez les </a:t>
            </a:r>
            <a:r>
              <a:rPr lang="fr-BE" sz="1200" dirty="0" err="1"/>
              <a:t>engagé·e·s</a:t>
            </a:r>
            <a:r>
              <a:rPr lang="fr-BE" sz="1200" dirty="0"/>
              <a:t> (89%) que chez les pas ou peu </a:t>
            </a:r>
            <a:r>
              <a:rPr lang="fr-BE" sz="1200" dirty="0" err="1"/>
              <a:t>engagé·e·s</a:t>
            </a:r>
            <a:r>
              <a:rPr lang="fr-BE" sz="1200" dirty="0"/>
              <a:t> (65%)</a:t>
            </a:r>
          </a:p>
        </p:txBody>
      </p:sp>
      <p:sp>
        <p:nvSpPr>
          <p:cNvPr id="10" name="ZoneTexte 9">
            <a:extLst>
              <a:ext uri="{FF2B5EF4-FFF2-40B4-BE49-F238E27FC236}">
                <a16:creationId xmlns:a16="http://schemas.microsoft.com/office/drawing/2014/main" id="{E2594E11-6B27-A857-96CF-203A6018EF40}"/>
              </a:ext>
            </a:extLst>
          </p:cNvPr>
          <p:cNvSpPr txBox="1"/>
          <p:nvPr/>
        </p:nvSpPr>
        <p:spPr>
          <a:xfrm>
            <a:off x="243261" y="2639297"/>
            <a:ext cx="2050788" cy="2308324"/>
          </a:xfrm>
          <a:prstGeom prst="rect">
            <a:avLst/>
          </a:prstGeom>
          <a:noFill/>
        </p:spPr>
        <p:txBody>
          <a:bodyPr wrap="square">
            <a:spAutoFit/>
          </a:bodyPr>
          <a:lstStyle/>
          <a:p>
            <a:r>
              <a:rPr lang="fr-BE" sz="1200" dirty="0"/>
              <a:t>9% des jeunes n’envisagent pas de changer leurs habitudes.</a:t>
            </a:r>
          </a:p>
          <a:p>
            <a:r>
              <a:rPr lang="fr-BE" sz="1200" dirty="0"/>
              <a:t>Cette proportion est plus forte :</a:t>
            </a:r>
          </a:p>
          <a:p>
            <a:pPr marL="171450" indent="-171450">
              <a:buFont typeface="Wingdings" panose="05000000000000000000" pitchFamily="2" charset="2"/>
              <a:buChar char="§"/>
            </a:pPr>
            <a:r>
              <a:rPr lang="fr-BE" sz="1200" dirty="0"/>
              <a:t>Chez les hommes (13%) que chez les femmes (5%) et les « aucune des 2 catégories » (0%)</a:t>
            </a:r>
          </a:p>
          <a:p>
            <a:pPr marL="171450" indent="-171450">
              <a:buFont typeface="Wingdings" panose="05000000000000000000" pitchFamily="2" charset="2"/>
              <a:buChar char="§"/>
            </a:pPr>
            <a:r>
              <a:rPr lang="fr-BE" sz="1200" dirty="0"/>
              <a:t>Chez les pas ou peu </a:t>
            </a:r>
            <a:r>
              <a:rPr lang="fr-BE" sz="1200" dirty="0" err="1"/>
              <a:t>engagé·e·s</a:t>
            </a:r>
            <a:r>
              <a:rPr lang="fr-BE" sz="1200" dirty="0"/>
              <a:t> (14%) que chez les </a:t>
            </a:r>
            <a:r>
              <a:rPr lang="fr-BE" sz="1200" dirty="0" err="1"/>
              <a:t>engagé·e·s</a:t>
            </a:r>
            <a:r>
              <a:rPr lang="fr-BE" sz="1200" dirty="0"/>
              <a:t> (4%)</a:t>
            </a:r>
          </a:p>
        </p:txBody>
      </p:sp>
    </p:spTree>
    <p:extLst>
      <p:ext uri="{BB962C8B-B14F-4D97-AF65-F5344CB8AC3E}">
        <p14:creationId xmlns:p14="http://schemas.microsoft.com/office/powerpoint/2010/main" val="10373316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7E6BC301-FB9B-65F0-130F-AC301FBDC45B}"/>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Pollution</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0A4DED0-0585-C9E4-A8AA-03AAB3D07870}"/>
              </a:ext>
            </a:extLst>
          </p:cNvPr>
          <p:cNvSpPr txBox="1"/>
          <p:nvPr/>
        </p:nvSpPr>
        <p:spPr>
          <a:xfrm>
            <a:off x="865453" y="1274815"/>
            <a:ext cx="82938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rgbClr val="E31A1C"/>
                </a:solidFill>
                <a:effectLst/>
                <a:uLnTx/>
                <a:uFillTx/>
                <a:latin typeface="Calibri" panose="020F0502020204030204"/>
                <a:ea typeface="+mn-ea"/>
                <a:cs typeface="+mn-cs"/>
              </a:rPr>
              <a:t>Face aux pollutions et aux émissions de gaz à effet de serre, vous pouvez adopter PERSONNELLEMENT différents comportements. En voici 4, merci d'indiquer celui qui se rapproche le plus du vôtre : </a:t>
            </a:r>
          </a:p>
        </p:txBody>
      </p:sp>
      <p:pic>
        <p:nvPicPr>
          <p:cNvPr id="8" name="Image 7">
            <a:extLst>
              <a:ext uri="{FF2B5EF4-FFF2-40B4-BE49-F238E27FC236}">
                <a16:creationId xmlns:a16="http://schemas.microsoft.com/office/drawing/2014/main" id="{F73C8DA1-8220-F7E3-440B-09129F67E82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30644" y="2456953"/>
            <a:ext cx="5965356" cy="3830603"/>
          </a:xfrm>
          <a:prstGeom prst="rect">
            <a:avLst/>
          </a:prstGeom>
        </p:spPr>
      </p:pic>
      <p:pic>
        <p:nvPicPr>
          <p:cNvPr id="9" name="Image 8">
            <a:extLst>
              <a:ext uri="{FF2B5EF4-FFF2-40B4-BE49-F238E27FC236}">
                <a16:creationId xmlns:a16="http://schemas.microsoft.com/office/drawing/2014/main" id="{FAA4096C-3193-89CE-84B0-22C9E63FE4A3}"/>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6670000" y="2408786"/>
            <a:ext cx="5522000" cy="3562121"/>
          </a:xfrm>
          <a:prstGeom prst="rect">
            <a:avLst/>
          </a:prstGeom>
        </p:spPr>
      </p:pic>
      <p:sp>
        <p:nvSpPr>
          <p:cNvPr id="13" name="ZoneTexte 12">
            <a:extLst>
              <a:ext uri="{FF2B5EF4-FFF2-40B4-BE49-F238E27FC236}">
                <a16:creationId xmlns:a16="http://schemas.microsoft.com/office/drawing/2014/main" id="{856D7779-7056-2226-9DCA-C89DB6B8FEC0}"/>
              </a:ext>
            </a:extLst>
          </p:cNvPr>
          <p:cNvSpPr txBox="1"/>
          <p:nvPr/>
        </p:nvSpPr>
        <p:spPr>
          <a:xfrm>
            <a:off x="6383740" y="2071565"/>
            <a:ext cx="6094520" cy="276999"/>
          </a:xfrm>
          <a:prstGeom prst="rect">
            <a:avLst/>
          </a:prstGeom>
          <a:noFill/>
        </p:spPr>
        <p:txBody>
          <a:bodyPr wrap="square">
            <a:spAutoFit/>
          </a:bodyPr>
          <a:lstStyle/>
          <a:p>
            <a:r>
              <a:rPr lang="fr-BE" sz="1200" dirty="0"/>
              <a:t>Les changements climatiques m'inquiètent vraiment </a:t>
            </a:r>
          </a:p>
        </p:txBody>
      </p:sp>
    </p:spTree>
    <p:extLst>
      <p:ext uri="{BB962C8B-B14F-4D97-AF65-F5344CB8AC3E}">
        <p14:creationId xmlns:p14="http://schemas.microsoft.com/office/powerpoint/2010/main" val="843209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Le </a:t>
            </a:r>
            <a:r>
              <a:rPr kumimoji="0" lang="nl-BE" sz="5400" b="1" i="0" u="none" strike="noStrike" kern="1200" cap="none" spc="0" normalizeH="0" baseline="0" noProof="0" dirty="0" err="1">
                <a:ln>
                  <a:noFill/>
                </a:ln>
                <a:solidFill>
                  <a:srgbClr val="E31A1C"/>
                </a:solidFill>
                <a:effectLst/>
                <a:uLnTx/>
                <a:uFillTx/>
                <a:latin typeface="Calibri Light" panose="020F0302020204030204"/>
                <a:ea typeface="+mj-ea"/>
                <a:cs typeface="+mj-cs"/>
              </a:rPr>
              <a:t>vote</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1854761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BD66F905-7EC1-B363-2959-A014A657EBEF}"/>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Vote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100A35D7-8667-4B14-A77C-E8A8F747B793}"/>
              </a:ext>
            </a:extLst>
          </p:cNvPr>
          <p:cNvSpPr txBox="1"/>
          <p:nvPr/>
        </p:nvSpPr>
        <p:spPr>
          <a:xfrm>
            <a:off x="865453" y="1274815"/>
            <a:ext cx="82938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Si le vote n'était pas obligatoire, iriez-vous voter ? </a:t>
            </a:r>
          </a:p>
        </p:txBody>
      </p:sp>
      <p:pic>
        <p:nvPicPr>
          <p:cNvPr id="8" name="Image 7">
            <a:extLst>
              <a:ext uri="{FF2B5EF4-FFF2-40B4-BE49-F238E27FC236}">
                <a16:creationId xmlns:a16="http://schemas.microsoft.com/office/drawing/2014/main" id="{D1F021AA-45E9-BE98-90C8-503B316A4B32}"/>
              </a:ext>
            </a:extLst>
          </p:cNvPr>
          <p:cNvPicPr>
            <a:picLocks/>
          </p:cNvPicPr>
          <p:nvPr/>
        </p:nvPicPr>
        <p:blipFill rotWithShape="1">
          <a:blip r:embed="rId5">
            <a:extLst>
              <a:ext uri="{28A0092B-C50C-407E-A947-70E740481C1C}">
                <a14:useLocalDpi xmlns:a14="http://schemas.microsoft.com/office/drawing/2010/main" val="0"/>
              </a:ext>
            </a:extLst>
          </a:blip>
          <a:srcRect l="18909" t="6331" r="20941" b="12841"/>
          <a:stretch/>
        </p:blipFill>
        <p:spPr>
          <a:xfrm>
            <a:off x="6333506" y="1892412"/>
            <a:ext cx="4667416" cy="3880236"/>
          </a:xfrm>
          <a:prstGeom prst="rect">
            <a:avLst/>
          </a:prstGeom>
        </p:spPr>
      </p:pic>
      <p:sp>
        <p:nvSpPr>
          <p:cNvPr id="9" name="ZoneTexte 8">
            <a:extLst>
              <a:ext uri="{FF2B5EF4-FFF2-40B4-BE49-F238E27FC236}">
                <a16:creationId xmlns:a16="http://schemas.microsoft.com/office/drawing/2014/main" id="{17DEA79E-9593-9009-1F86-E2CD5F10DA43}"/>
              </a:ext>
            </a:extLst>
          </p:cNvPr>
          <p:cNvSpPr txBox="1"/>
          <p:nvPr/>
        </p:nvSpPr>
        <p:spPr>
          <a:xfrm>
            <a:off x="290206" y="2364964"/>
            <a:ext cx="5724939" cy="2308324"/>
          </a:xfrm>
          <a:prstGeom prst="rect">
            <a:avLst/>
          </a:prstGeom>
          <a:noFill/>
        </p:spPr>
        <p:txBody>
          <a:bodyPr wrap="square">
            <a:spAutoFit/>
          </a:bodyPr>
          <a:lstStyle/>
          <a:p>
            <a:r>
              <a:rPr lang="fr-BE" sz="1200" dirty="0"/>
              <a:t>29% des jeunes n’iraient pas voter si le vote n’était pas obligatoire.</a:t>
            </a:r>
          </a:p>
          <a:p>
            <a:r>
              <a:rPr lang="fr-BE" sz="1200" dirty="0"/>
              <a:t>Cette proportion est plus forte :</a:t>
            </a:r>
          </a:p>
          <a:p>
            <a:pPr marL="171450" indent="-171450">
              <a:buFont typeface="Wingdings" panose="05000000000000000000" pitchFamily="2" charset="2"/>
              <a:buChar char="§"/>
            </a:pPr>
            <a:r>
              <a:rPr lang="fr-BE" sz="1200" dirty="0"/>
              <a:t>Chez les hommes (36%) et les femmes (21%)</a:t>
            </a:r>
          </a:p>
          <a:p>
            <a:pPr marL="171450" indent="-171450">
              <a:buFont typeface="Wingdings" panose="05000000000000000000" pitchFamily="2" charset="2"/>
              <a:buChar char="§"/>
            </a:pPr>
            <a:r>
              <a:rPr lang="fr-BE" sz="1200" dirty="0"/>
              <a:t>Chez les </a:t>
            </a:r>
            <a:r>
              <a:rPr lang="fr-BE" sz="1200" dirty="0" err="1"/>
              <a:t>Neet</a:t>
            </a:r>
            <a:r>
              <a:rPr lang="fr-BE" sz="1200" dirty="0"/>
              <a:t> (44%) et les </a:t>
            </a:r>
            <a:r>
              <a:rPr lang="fr-BE" sz="1200" dirty="0" err="1"/>
              <a:t>travailleurs·euses</a:t>
            </a:r>
            <a:r>
              <a:rPr lang="fr-BE" sz="1200" dirty="0"/>
              <a:t> (38%) que chez les </a:t>
            </a:r>
            <a:r>
              <a:rPr lang="fr-BE" sz="1200" dirty="0" err="1"/>
              <a:t>étudiant·e·s</a:t>
            </a:r>
            <a:r>
              <a:rPr lang="fr-BE" sz="1200" dirty="0"/>
              <a:t> (24%)</a:t>
            </a:r>
          </a:p>
          <a:p>
            <a:pPr marL="171450" indent="-171450">
              <a:buFont typeface="Wingdings" panose="05000000000000000000" pitchFamily="2" charset="2"/>
              <a:buChar char="§"/>
            </a:pPr>
            <a:r>
              <a:rPr lang="fr-BE" sz="1200" dirty="0"/>
              <a:t>Chez les monoparentaux (67%) et les </a:t>
            </a:r>
            <a:r>
              <a:rPr lang="fr-BE" sz="1200" dirty="0" err="1"/>
              <a:t>isolé·e·s</a:t>
            </a:r>
            <a:r>
              <a:rPr lang="fr-BE" sz="1200" dirty="0"/>
              <a:t> (39%)</a:t>
            </a:r>
          </a:p>
          <a:p>
            <a:pPr marL="171450" indent="-171450">
              <a:buFont typeface="Wingdings" panose="05000000000000000000" pitchFamily="2" charset="2"/>
              <a:buChar char="§"/>
            </a:pPr>
            <a:r>
              <a:rPr lang="fr-BE" sz="1200" dirty="0"/>
              <a:t>Chez les jeunes </a:t>
            </a:r>
            <a:r>
              <a:rPr lang="fr-BE" sz="1200" dirty="0" err="1"/>
              <a:t>issu·e·s</a:t>
            </a:r>
            <a:r>
              <a:rPr lang="fr-BE" sz="1200" dirty="0"/>
              <a:t> d’une famille modeste (40%) que chez les jeunes </a:t>
            </a:r>
            <a:r>
              <a:rPr lang="fr-BE" sz="1200" dirty="0" err="1"/>
              <a:t>issu·e·s</a:t>
            </a:r>
            <a:r>
              <a:rPr lang="fr-BE" sz="1200" dirty="0"/>
              <a:t> d’une famille aisée (14%)</a:t>
            </a:r>
          </a:p>
          <a:p>
            <a:pPr marL="171450" indent="-171450">
              <a:buFont typeface="Wingdings" panose="05000000000000000000" pitchFamily="2" charset="2"/>
              <a:buChar char="§"/>
            </a:pPr>
            <a:r>
              <a:rPr lang="fr-BE" sz="1200" dirty="0"/>
              <a:t>Chez les jeunes ayant des difficultés financières (40%) que les jeunes ayant une aisance financière (21%)</a:t>
            </a:r>
          </a:p>
          <a:p>
            <a:pPr marL="171450" indent="-171450">
              <a:buFont typeface="Wingdings" panose="05000000000000000000" pitchFamily="2" charset="2"/>
              <a:buChar char="§"/>
            </a:pPr>
            <a:r>
              <a:rPr lang="fr-BE" sz="1200" dirty="0"/>
              <a:t>Chez les jeunes ayant au maximum un diplôme du secondaire inférieur (44%) que les </a:t>
            </a:r>
            <a:r>
              <a:rPr lang="fr-BE" sz="1200" dirty="0" err="1"/>
              <a:t>diplômé·e·s</a:t>
            </a:r>
            <a:r>
              <a:rPr lang="fr-BE" sz="1200" dirty="0"/>
              <a:t> d’un bachelier (15%)</a:t>
            </a:r>
          </a:p>
          <a:p>
            <a:pPr marL="171450" indent="-171450">
              <a:buFont typeface="Wingdings" panose="05000000000000000000" pitchFamily="2" charset="2"/>
              <a:buChar char="§"/>
            </a:pPr>
            <a:r>
              <a:rPr lang="fr-BE" sz="1200" dirty="0"/>
              <a:t>Chez les jeunes pas ou peu </a:t>
            </a:r>
            <a:r>
              <a:rPr lang="fr-BE" sz="1200" dirty="0" err="1"/>
              <a:t>engagé·e·s</a:t>
            </a:r>
            <a:r>
              <a:rPr lang="fr-BE" sz="1200" dirty="0"/>
              <a:t> (36%) que chez les jeunes </a:t>
            </a:r>
            <a:r>
              <a:rPr lang="fr-BE" sz="1200" dirty="0" err="1"/>
              <a:t>engagé·e·s</a:t>
            </a:r>
            <a:r>
              <a:rPr lang="fr-BE" sz="1200" dirty="0"/>
              <a:t> (22%)</a:t>
            </a:r>
          </a:p>
        </p:txBody>
      </p:sp>
    </p:spTree>
    <p:extLst>
      <p:ext uri="{BB962C8B-B14F-4D97-AF65-F5344CB8AC3E}">
        <p14:creationId xmlns:p14="http://schemas.microsoft.com/office/powerpoint/2010/main" val="3990403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BD66F905-7EC1-B363-2959-A014A657EBEF}"/>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Vote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100A35D7-8667-4B14-A77C-E8A8F747B793}"/>
              </a:ext>
            </a:extLst>
          </p:cNvPr>
          <p:cNvSpPr txBox="1"/>
          <p:nvPr/>
        </p:nvSpPr>
        <p:spPr>
          <a:xfrm>
            <a:off x="865453" y="1274815"/>
            <a:ext cx="82938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Si le vote n'était pas obligatoire, iriez-vous voter ? </a:t>
            </a:r>
          </a:p>
        </p:txBody>
      </p:sp>
      <p:pic>
        <p:nvPicPr>
          <p:cNvPr id="8" name="Image 7">
            <a:extLst>
              <a:ext uri="{FF2B5EF4-FFF2-40B4-BE49-F238E27FC236}">
                <a16:creationId xmlns:a16="http://schemas.microsoft.com/office/drawing/2014/main" id="{D1F021AA-45E9-BE98-90C8-503B316A4B32}"/>
              </a:ext>
            </a:extLst>
          </p:cNvPr>
          <p:cNvPicPr>
            <a:picLocks/>
          </p:cNvPicPr>
          <p:nvPr/>
        </p:nvPicPr>
        <p:blipFill rotWithShape="1">
          <a:blip r:embed="rId5">
            <a:extLst>
              <a:ext uri="{28A0092B-C50C-407E-A947-70E740481C1C}">
                <a14:useLocalDpi xmlns:a14="http://schemas.microsoft.com/office/drawing/2010/main" val="0"/>
              </a:ext>
            </a:extLst>
          </a:blip>
          <a:srcRect l="18909" t="6331" r="20941" b="12841"/>
          <a:stretch/>
        </p:blipFill>
        <p:spPr>
          <a:xfrm>
            <a:off x="6333506" y="1892412"/>
            <a:ext cx="4667416" cy="3880236"/>
          </a:xfrm>
          <a:prstGeom prst="rect">
            <a:avLst/>
          </a:prstGeom>
        </p:spPr>
      </p:pic>
      <p:sp>
        <p:nvSpPr>
          <p:cNvPr id="9" name="ZoneTexte 8">
            <a:extLst>
              <a:ext uri="{FF2B5EF4-FFF2-40B4-BE49-F238E27FC236}">
                <a16:creationId xmlns:a16="http://schemas.microsoft.com/office/drawing/2014/main" id="{17DEA79E-9593-9009-1F86-E2CD5F10DA43}"/>
              </a:ext>
            </a:extLst>
          </p:cNvPr>
          <p:cNvSpPr txBox="1"/>
          <p:nvPr/>
        </p:nvSpPr>
        <p:spPr>
          <a:xfrm>
            <a:off x="608567" y="2832163"/>
            <a:ext cx="5487433" cy="2492990"/>
          </a:xfrm>
          <a:prstGeom prst="rect">
            <a:avLst/>
          </a:prstGeom>
          <a:noFill/>
        </p:spPr>
        <p:txBody>
          <a:bodyPr wrap="square">
            <a:spAutoFit/>
          </a:bodyPr>
          <a:lstStyle/>
          <a:p>
            <a:r>
              <a:rPr lang="fr-BE" sz="1200" dirty="0"/>
              <a:t>29% des jeunes n’iraient pas voter si le vote n’était pas obligatoire.</a:t>
            </a:r>
          </a:p>
          <a:p>
            <a:r>
              <a:rPr lang="fr-BE" sz="1200" dirty="0"/>
              <a:t>Cette proportion est plus forte :</a:t>
            </a:r>
          </a:p>
          <a:p>
            <a:pPr marL="171450" indent="-171450">
              <a:buFont typeface="Wingdings" panose="05000000000000000000" pitchFamily="2" charset="2"/>
              <a:buChar char="§"/>
            </a:pPr>
            <a:r>
              <a:rPr lang="fr-BE" sz="1200" dirty="0"/>
              <a:t>Parmi les jeunes qui pensent que les politiques ne tentent pas vraiment d’agir pour améliorer la qualité de vie de la population (32%). Cette proportion est de 23% chez les jeunes qui pensent que les politiques tentent vraiment d’agir pour améliorer la qualité de vie de la population.</a:t>
            </a:r>
          </a:p>
          <a:p>
            <a:pPr marL="171450" indent="-171450">
              <a:buFont typeface="Wingdings" panose="05000000000000000000" pitchFamily="2" charset="2"/>
              <a:buChar char="§"/>
            </a:pPr>
            <a:r>
              <a:rPr lang="fr-BE" sz="1200" dirty="0"/>
              <a:t>Parmi les jeunes qui pensent que leur avis n’est pas entendu et pris en compte par les politiques (31%).</a:t>
            </a:r>
          </a:p>
          <a:p>
            <a:pPr marL="171450" indent="-171450">
              <a:buFont typeface="Wingdings" panose="05000000000000000000" pitchFamily="2" charset="2"/>
              <a:buChar char="§"/>
            </a:pPr>
            <a:r>
              <a:rPr lang="fr-BE" sz="1200" dirty="0"/>
              <a:t>Parmi les jeunes disant qu’il n’existe pas de partis politiques qui défendent vraiment leurs idées en Belgique (33%). Cette proportion est de 23% chez les jeunes qui pensent qu’il existe un/des parti(s) politique(s) qui défende(nt) vraiment leurs idées en Belgique.</a:t>
            </a:r>
          </a:p>
          <a:p>
            <a:pPr marL="171450" indent="-171450">
              <a:buFont typeface="Wingdings" panose="05000000000000000000" pitchFamily="2" charset="2"/>
              <a:buChar char="§"/>
            </a:pPr>
            <a:r>
              <a:rPr lang="fr-BE" sz="1200" dirty="0"/>
              <a:t>Parmi les jeunes trouvant qu’il y a trop d’</a:t>
            </a:r>
            <a:r>
              <a:rPr lang="fr-BE" sz="1200" dirty="0" err="1"/>
              <a:t>immigré·e·s</a:t>
            </a:r>
            <a:r>
              <a:rPr lang="fr-BE" sz="1200" dirty="0"/>
              <a:t> en Belgique (40%)</a:t>
            </a:r>
          </a:p>
        </p:txBody>
      </p:sp>
    </p:spTree>
    <p:extLst>
      <p:ext uri="{BB962C8B-B14F-4D97-AF65-F5344CB8AC3E}">
        <p14:creationId xmlns:p14="http://schemas.microsoft.com/office/powerpoint/2010/main" val="31387619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738664"/>
          </a:xfrm>
          <a:prstGeom prst="rect">
            <a:avLst/>
          </a:prstGeom>
          <a:solidFill>
            <a:srgbClr val="E31A1C"/>
          </a:solidFill>
        </p:spPr>
        <p:txBody>
          <a:bodyPr wrap="square" rtlCol="0">
            <a:spAutoFit/>
          </a:bodyPr>
          <a:lstStyle/>
          <a:p>
            <a:pPr algn="ctr"/>
            <a:r>
              <a:rPr lang="fr-BE" sz="1400" b="1" dirty="0">
                <a:solidFill>
                  <a:schemeClr val="bg1"/>
                </a:solidFill>
              </a:rPr>
              <a:t>Ceux qui n’iraient pas voter</a:t>
            </a:r>
          </a:p>
          <a:p>
            <a:pPr algn="ctr"/>
            <a:r>
              <a:rPr lang="fr-BE" sz="1400" b="1" dirty="0">
                <a:solidFill>
                  <a:schemeClr val="bg1"/>
                </a:solidFill>
              </a:rPr>
              <a:t>N = 200</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CC29B975-7C8A-4195-E6C9-1E07423A747C}"/>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rgbClr val="E31A1C"/>
                </a:solidFill>
                <a:latin typeface="Calibri" panose="020F0502020204030204"/>
              </a:rPr>
              <a:t>Non-</a:t>
            </a:r>
            <a:r>
              <a:rPr lang="nl-BE" dirty="0" err="1">
                <a:solidFill>
                  <a:srgbClr val="E31A1C"/>
                </a:solidFill>
                <a:latin typeface="Calibri" panose="020F0502020204030204"/>
              </a:rPr>
              <a:t>vote</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BBA7283B-B811-2A38-74ED-A7BDBF58C7ED}"/>
              </a:ext>
            </a:extLst>
          </p:cNvPr>
          <p:cNvSpPr txBox="1"/>
          <p:nvPr/>
        </p:nvSpPr>
        <p:spPr>
          <a:xfrm>
            <a:off x="865453" y="1274815"/>
            <a:ext cx="82938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Savez-vous me dire pourquoi vous n'iriez pas voter ? </a:t>
            </a:r>
          </a:p>
        </p:txBody>
      </p:sp>
      <p:pic>
        <p:nvPicPr>
          <p:cNvPr id="9" name="Image 8">
            <a:extLst>
              <a:ext uri="{FF2B5EF4-FFF2-40B4-BE49-F238E27FC236}">
                <a16:creationId xmlns:a16="http://schemas.microsoft.com/office/drawing/2014/main" id="{50541C8D-1D09-1317-7E8F-D740817892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985962" y="1632227"/>
            <a:ext cx="8462838" cy="5098773"/>
          </a:xfrm>
          <a:prstGeom prst="rect">
            <a:avLst/>
          </a:prstGeom>
        </p:spPr>
      </p:pic>
      <p:sp>
        <p:nvSpPr>
          <p:cNvPr id="8" name="ZoneTexte 7">
            <a:extLst>
              <a:ext uri="{FF2B5EF4-FFF2-40B4-BE49-F238E27FC236}">
                <a16:creationId xmlns:a16="http://schemas.microsoft.com/office/drawing/2014/main" id="{8155F8F2-6049-DE15-5E1F-37715434AD17}"/>
              </a:ext>
            </a:extLst>
          </p:cNvPr>
          <p:cNvSpPr txBox="1"/>
          <p:nvPr/>
        </p:nvSpPr>
        <p:spPr>
          <a:xfrm>
            <a:off x="8450369" y="2913708"/>
            <a:ext cx="3524786" cy="600164"/>
          </a:xfrm>
          <a:prstGeom prst="rect">
            <a:avLst/>
          </a:prstGeom>
          <a:solidFill>
            <a:srgbClr val="F3B453"/>
          </a:solidFill>
        </p:spPr>
        <p:txBody>
          <a:bodyPr wrap="square" rtlCol="0">
            <a:spAutoFit/>
          </a:bodyPr>
          <a:lstStyle/>
          <a:p>
            <a:r>
              <a:rPr lang="nl-BE" sz="1100" dirty="0"/>
              <a:t>18-21 </a:t>
            </a:r>
            <a:r>
              <a:rPr lang="nl-BE" sz="1100" dirty="0" err="1"/>
              <a:t>ans</a:t>
            </a:r>
            <a:r>
              <a:rPr lang="nl-BE" sz="1100" dirty="0"/>
              <a:t> : 28%</a:t>
            </a:r>
          </a:p>
          <a:p>
            <a:r>
              <a:rPr lang="nl-BE" sz="1100" dirty="0" err="1"/>
              <a:t>Etudiant·e·s</a:t>
            </a:r>
            <a:r>
              <a:rPr lang="nl-BE" sz="1100" dirty="0"/>
              <a:t> : 26%</a:t>
            </a:r>
          </a:p>
          <a:p>
            <a:r>
              <a:rPr lang="fr-BE" sz="1100" dirty="0"/>
              <a:t>Jeunes dans la moyenne financièrement : 31%</a:t>
            </a:r>
          </a:p>
        </p:txBody>
      </p:sp>
      <p:sp>
        <p:nvSpPr>
          <p:cNvPr id="10" name="ZoneTexte 9">
            <a:extLst>
              <a:ext uri="{FF2B5EF4-FFF2-40B4-BE49-F238E27FC236}">
                <a16:creationId xmlns:a16="http://schemas.microsoft.com/office/drawing/2014/main" id="{993D0F77-7057-6E3C-A495-1ED4E4C6352D}"/>
              </a:ext>
            </a:extLst>
          </p:cNvPr>
          <p:cNvSpPr txBox="1"/>
          <p:nvPr/>
        </p:nvSpPr>
        <p:spPr>
          <a:xfrm>
            <a:off x="8450369" y="1344047"/>
            <a:ext cx="3524786" cy="461665"/>
          </a:xfrm>
          <a:prstGeom prst="rect">
            <a:avLst/>
          </a:prstGeom>
          <a:solidFill>
            <a:srgbClr val="37B777"/>
          </a:solidFill>
        </p:spPr>
        <p:txBody>
          <a:bodyPr wrap="square" rtlCol="0">
            <a:spAutoFit/>
          </a:bodyPr>
          <a:lstStyle/>
          <a:p>
            <a:r>
              <a:rPr lang="nl-BE" sz="1100" dirty="0"/>
              <a:t>22-25 </a:t>
            </a:r>
            <a:r>
              <a:rPr lang="nl-BE" sz="1100" dirty="0" err="1"/>
              <a:t>ans</a:t>
            </a:r>
            <a:r>
              <a:rPr lang="nl-BE" sz="1100" dirty="0"/>
              <a:t> : 33%</a:t>
            </a:r>
          </a:p>
          <a:p>
            <a:r>
              <a:rPr lang="nl-BE" sz="1100" dirty="0" err="1"/>
              <a:t>Travailleurs·euses</a:t>
            </a:r>
            <a:r>
              <a:rPr lang="nl-BE" sz="1100" dirty="0"/>
              <a:t> : 41%</a:t>
            </a:r>
            <a:r>
              <a:rPr lang="nl-BE" sz="1200" dirty="0"/>
              <a:t>	</a:t>
            </a:r>
            <a:endParaRPr lang="fr-BE" sz="1200" dirty="0"/>
          </a:p>
        </p:txBody>
      </p:sp>
      <p:sp>
        <p:nvSpPr>
          <p:cNvPr id="11" name="ZoneTexte 10">
            <a:extLst>
              <a:ext uri="{FF2B5EF4-FFF2-40B4-BE49-F238E27FC236}">
                <a16:creationId xmlns:a16="http://schemas.microsoft.com/office/drawing/2014/main" id="{AE8F00D8-44FA-F093-2EBB-A7053C69EE21}"/>
              </a:ext>
            </a:extLst>
          </p:cNvPr>
          <p:cNvSpPr txBox="1"/>
          <p:nvPr/>
        </p:nvSpPr>
        <p:spPr>
          <a:xfrm>
            <a:off x="8450369" y="1805712"/>
            <a:ext cx="3524786" cy="1107996"/>
          </a:xfrm>
          <a:prstGeom prst="rect">
            <a:avLst/>
          </a:prstGeom>
          <a:solidFill>
            <a:srgbClr val="F7E35E"/>
          </a:solidFill>
        </p:spPr>
        <p:txBody>
          <a:bodyPr wrap="square" rtlCol="0">
            <a:spAutoFit/>
          </a:bodyPr>
          <a:lstStyle/>
          <a:p>
            <a:r>
              <a:rPr lang="nl-BE" sz="1100" dirty="0" err="1"/>
              <a:t>Wallon·ne·s</a:t>
            </a:r>
            <a:r>
              <a:rPr lang="nl-BE" sz="1100" dirty="0"/>
              <a:t> : 29%</a:t>
            </a:r>
          </a:p>
          <a:p>
            <a:r>
              <a:rPr lang="nl-BE" sz="1100" dirty="0"/>
              <a:t>Neet : 45%</a:t>
            </a:r>
          </a:p>
          <a:p>
            <a:r>
              <a:rPr lang="nl-BE" sz="1100" dirty="0" err="1"/>
              <a:t>Couple</a:t>
            </a:r>
            <a:r>
              <a:rPr lang="nl-BE" sz="1100" dirty="0"/>
              <a:t> </a:t>
            </a:r>
            <a:r>
              <a:rPr lang="nl-BE" sz="1100" dirty="0" err="1"/>
              <a:t>avec</a:t>
            </a:r>
            <a:r>
              <a:rPr lang="nl-BE" sz="1100" dirty="0"/>
              <a:t> </a:t>
            </a:r>
            <a:r>
              <a:rPr lang="nl-BE" sz="1100" dirty="0" err="1"/>
              <a:t>enfants</a:t>
            </a:r>
            <a:r>
              <a:rPr lang="nl-BE" sz="1100" dirty="0"/>
              <a:t> : 59 %</a:t>
            </a:r>
          </a:p>
          <a:p>
            <a:r>
              <a:rPr lang="nl-BE" sz="1100" dirty="0" err="1"/>
              <a:t>Difficultés</a:t>
            </a:r>
            <a:r>
              <a:rPr lang="nl-BE" sz="1100" dirty="0"/>
              <a:t> </a:t>
            </a:r>
            <a:r>
              <a:rPr lang="nl-BE" sz="1100" dirty="0" err="1"/>
              <a:t>financières</a:t>
            </a:r>
            <a:r>
              <a:rPr lang="nl-BE" sz="1100" dirty="0"/>
              <a:t> : 35%</a:t>
            </a:r>
          </a:p>
          <a:p>
            <a:r>
              <a:rPr lang="nl-BE" sz="1100" dirty="0" err="1"/>
              <a:t>Diplôme</a:t>
            </a:r>
            <a:r>
              <a:rPr lang="nl-BE" sz="1100" dirty="0"/>
              <a:t> ≤ secondaire </a:t>
            </a:r>
            <a:r>
              <a:rPr lang="nl-BE" sz="1100" dirty="0" err="1"/>
              <a:t>inf</a:t>
            </a:r>
            <a:r>
              <a:rPr lang="nl-BE" sz="1100" dirty="0"/>
              <a:t> : 33%</a:t>
            </a:r>
          </a:p>
          <a:p>
            <a:r>
              <a:rPr lang="nl-BE" sz="1100" dirty="0" err="1"/>
              <a:t>Engagé·e·s</a:t>
            </a:r>
            <a:r>
              <a:rPr lang="nl-BE" sz="1100" dirty="0"/>
              <a:t> : 41%</a:t>
            </a:r>
            <a:endParaRPr lang="fr-BE" sz="1100" dirty="0"/>
          </a:p>
        </p:txBody>
      </p:sp>
      <p:sp>
        <p:nvSpPr>
          <p:cNvPr id="12" name="ZoneTexte 11">
            <a:extLst>
              <a:ext uri="{FF2B5EF4-FFF2-40B4-BE49-F238E27FC236}">
                <a16:creationId xmlns:a16="http://schemas.microsoft.com/office/drawing/2014/main" id="{6315F472-3316-9E9C-BF4C-8B0225DDC9E5}"/>
              </a:ext>
            </a:extLst>
          </p:cNvPr>
          <p:cNvSpPr txBox="1"/>
          <p:nvPr/>
        </p:nvSpPr>
        <p:spPr>
          <a:xfrm>
            <a:off x="8450369" y="3513872"/>
            <a:ext cx="3524786" cy="1107996"/>
          </a:xfrm>
          <a:prstGeom prst="rect">
            <a:avLst/>
          </a:prstGeom>
          <a:solidFill>
            <a:srgbClr val="DA7D70"/>
          </a:solidFill>
        </p:spPr>
        <p:txBody>
          <a:bodyPr wrap="square" rtlCol="0">
            <a:spAutoFit/>
          </a:bodyPr>
          <a:lstStyle/>
          <a:p>
            <a:r>
              <a:rPr lang="nl-BE" sz="1100" dirty="0" err="1"/>
              <a:t>aucune</a:t>
            </a:r>
            <a:r>
              <a:rPr lang="nl-BE" sz="1100" dirty="0"/>
              <a:t> des 2 </a:t>
            </a:r>
            <a:r>
              <a:rPr lang="nl-BE" sz="1100" dirty="0" err="1"/>
              <a:t>catégories</a:t>
            </a:r>
            <a:r>
              <a:rPr lang="nl-BE" sz="1100" dirty="0"/>
              <a:t> : 60%	</a:t>
            </a:r>
            <a:r>
              <a:rPr lang="nl-BE" sz="1100" dirty="0" err="1"/>
              <a:t>Femmes</a:t>
            </a:r>
            <a:r>
              <a:rPr lang="nl-BE" sz="1100" dirty="0"/>
              <a:t> : 26%</a:t>
            </a:r>
          </a:p>
          <a:p>
            <a:r>
              <a:rPr lang="nl-BE" sz="1100" dirty="0"/>
              <a:t>18-21 </a:t>
            </a:r>
            <a:r>
              <a:rPr lang="nl-BE" sz="1100" dirty="0" err="1"/>
              <a:t>ans</a:t>
            </a:r>
            <a:r>
              <a:rPr lang="nl-BE" sz="1100" dirty="0"/>
              <a:t> : 19%</a:t>
            </a:r>
          </a:p>
          <a:p>
            <a:r>
              <a:rPr lang="nl-BE" sz="1100" dirty="0"/>
              <a:t>Vit </a:t>
            </a:r>
            <a:r>
              <a:rPr lang="nl-BE" sz="1100" dirty="0" err="1"/>
              <a:t>chez</a:t>
            </a:r>
            <a:r>
              <a:rPr lang="nl-BE" sz="1100" dirty="0"/>
              <a:t> les </a:t>
            </a:r>
            <a:r>
              <a:rPr lang="nl-BE" sz="1100" dirty="0" err="1"/>
              <a:t>parents</a:t>
            </a:r>
            <a:r>
              <a:rPr lang="nl-BE" sz="1100" dirty="0"/>
              <a:t> : 17%</a:t>
            </a:r>
          </a:p>
          <a:p>
            <a:r>
              <a:rPr lang="nl-BE" sz="1100" dirty="0" err="1"/>
              <a:t>Issu·e·s</a:t>
            </a:r>
            <a:r>
              <a:rPr lang="nl-BE" sz="1100" dirty="0"/>
              <a:t> </a:t>
            </a:r>
            <a:r>
              <a:rPr lang="nl-BE" sz="1100" dirty="0" err="1"/>
              <a:t>d’une</a:t>
            </a:r>
            <a:r>
              <a:rPr lang="nl-BE" sz="1100" dirty="0"/>
              <a:t> </a:t>
            </a:r>
            <a:r>
              <a:rPr lang="nl-BE" sz="1100" dirty="0" err="1"/>
              <a:t>famille</a:t>
            </a:r>
            <a:r>
              <a:rPr lang="nl-BE" sz="1100" dirty="0"/>
              <a:t> dans la moyenne </a:t>
            </a:r>
            <a:r>
              <a:rPr lang="nl-BE" sz="1100" dirty="0" err="1"/>
              <a:t>financièrement</a:t>
            </a:r>
            <a:r>
              <a:rPr lang="nl-BE" sz="1100" dirty="0"/>
              <a:t> : 20%</a:t>
            </a:r>
          </a:p>
          <a:p>
            <a:r>
              <a:rPr lang="fr-BE" sz="1100" dirty="0"/>
              <a:t>Secondaire supérieur : 19%</a:t>
            </a:r>
          </a:p>
        </p:txBody>
      </p:sp>
      <p:sp>
        <p:nvSpPr>
          <p:cNvPr id="13" name="ZoneTexte 12">
            <a:extLst>
              <a:ext uri="{FF2B5EF4-FFF2-40B4-BE49-F238E27FC236}">
                <a16:creationId xmlns:a16="http://schemas.microsoft.com/office/drawing/2014/main" id="{61804A12-C226-E710-1822-A41CD751BE3A}"/>
              </a:ext>
            </a:extLst>
          </p:cNvPr>
          <p:cNvSpPr txBox="1"/>
          <p:nvPr/>
        </p:nvSpPr>
        <p:spPr>
          <a:xfrm>
            <a:off x="8450369" y="5377292"/>
            <a:ext cx="3524786" cy="430887"/>
          </a:xfrm>
          <a:prstGeom prst="rect">
            <a:avLst/>
          </a:prstGeom>
          <a:solidFill>
            <a:srgbClr val="5FC9B7"/>
          </a:solidFill>
        </p:spPr>
        <p:txBody>
          <a:bodyPr wrap="square" rtlCol="0">
            <a:spAutoFit/>
          </a:bodyPr>
          <a:lstStyle/>
          <a:p>
            <a:r>
              <a:rPr lang="nl-BE" sz="1100" dirty="0"/>
              <a:t>Hommes : 7%</a:t>
            </a:r>
          </a:p>
          <a:p>
            <a:r>
              <a:rPr lang="nl-BE" sz="1100" dirty="0"/>
              <a:t>Vit en </a:t>
            </a:r>
            <a:r>
              <a:rPr lang="nl-BE" sz="1100" dirty="0" err="1"/>
              <a:t>colocation</a:t>
            </a:r>
            <a:r>
              <a:rPr lang="nl-BE" sz="1100" dirty="0"/>
              <a:t> : 24%</a:t>
            </a:r>
            <a:endParaRPr lang="fr-BE" sz="1100" dirty="0"/>
          </a:p>
        </p:txBody>
      </p:sp>
      <p:sp>
        <p:nvSpPr>
          <p:cNvPr id="14" name="ZoneTexte 13">
            <a:extLst>
              <a:ext uri="{FF2B5EF4-FFF2-40B4-BE49-F238E27FC236}">
                <a16:creationId xmlns:a16="http://schemas.microsoft.com/office/drawing/2014/main" id="{79CA4B3D-B9C6-2580-31B7-64C9AC5F59D2}"/>
              </a:ext>
            </a:extLst>
          </p:cNvPr>
          <p:cNvSpPr txBox="1"/>
          <p:nvPr/>
        </p:nvSpPr>
        <p:spPr>
          <a:xfrm>
            <a:off x="8450369" y="4633038"/>
            <a:ext cx="3524786" cy="600164"/>
          </a:xfrm>
          <a:prstGeom prst="rect">
            <a:avLst/>
          </a:prstGeom>
          <a:solidFill>
            <a:srgbClr val="AFB4C5"/>
          </a:solidFill>
        </p:spPr>
        <p:txBody>
          <a:bodyPr wrap="square" rtlCol="0">
            <a:spAutoFit/>
          </a:bodyPr>
          <a:lstStyle/>
          <a:p>
            <a:r>
              <a:rPr lang="nl-BE" sz="1100" dirty="0" err="1"/>
              <a:t>Issu·e·s</a:t>
            </a:r>
            <a:r>
              <a:rPr lang="nl-BE" sz="1100" dirty="0"/>
              <a:t> </a:t>
            </a:r>
            <a:r>
              <a:rPr lang="nl-BE" sz="1100" dirty="0" err="1"/>
              <a:t>d’une</a:t>
            </a:r>
            <a:r>
              <a:rPr lang="nl-BE" sz="1100" dirty="0"/>
              <a:t> </a:t>
            </a:r>
            <a:r>
              <a:rPr lang="nl-BE" sz="1100" dirty="0" err="1"/>
              <a:t>famille</a:t>
            </a:r>
            <a:r>
              <a:rPr lang="nl-BE" sz="1100" dirty="0"/>
              <a:t> modeste : 18%</a:t>
            </a:r>
          </a:p>
          <a:p>
            <a:r>
              <a:rPr lang="nl-BE" sz="1100" dirty="0" err="1"/>
              <a:t>Ayant</a:t>
            </a:r>
            <a:r>
              <a:rPr lang="nl-BE" sz="1100" dirty="0"/>
              <a:t> </a:t>
            </a:r>
            <a:r>
              <a:rPr lang="nl-BE" sz="1100" dirty="0" err="1"/>
              <a:t>une</a:t>
            </a:r>
            <a:r>
              <a:rPr lang="nl-BE" sz="1100" dirty="0"/>
              <a:t> </a:t>
            </a:r>
            <a:r>
              <a:rPr lang="nl-BE" sz="1100" dirty="0" err="1"/>
              <a:t>aisance</a:t>
            </a:r>
            <a:r>
              <a:rPr lang="nl-BE" sz="1100" dirty="0"/>
              <a:t> </a:t>
            </a:r>
            <a:r>
              <a:rPr lang="nl-BE" sz="1100" dirty="0" err="1"/>
              <a:t>financière</a:t>
            </a:r>
            <a:r>
              <a:rPr lang="nl-BE" sz="1100" dirty="0"/>
              <a:t> : 22%</a:t>
            </a:r>
          </a:p>
          <a:p>
            <a:r>
              <a:rPr lang="nl-BE" sz="1100" dirty="0" err="1"/>
              <a:t>Engagé·e·s</a:t>
            </a:r>
            <a:r>
              <a:rPr lang="nl-BE" sz="1100" dirty="0"/>
              <a:t> : 20%</a:t>
            </a:r>
            <a:endParaRPr lang="fr-BE" sz="1100" dirty="0"/>
          </a:p>
        </p:txBody>
      </p:sp>
      <p:cxnSp>
        <p:nvCxnSpPr>
          <p:cNvPr id="16" name="Connecteur droit avec flèche 15">
            <a:extLst>
              <a:ext uri="{FF2B5EF4-FFF2-40B4-BE49-F238E27FC236}">
                <a16:creationId xmlns:a16="http://schemas.microsoft.com/office/drawing/2014/main" id="{BD0FC1C3-B3B5-E81D-C22F-27B90A900962}"/>
              </a:ext>
            </a:extLst>
          </p:cNvPr>
          <p:cNvCxnSpPr/>
          <p:nvPr/>
        </p:nvCxnSpPr>
        <p:spPr>
          <a:xfrm flipV="1">
            <a:off x="8245503" y="1574879"/>
            <a:ext cx="143123" cy="450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C682648E-CCED-3C97-B510-8F491245D33D}"/>
              </a:ext>
            </a:extLst>
          </p:cNvPr>
          <p:cNvCxnSpPr>
            <a:cxnSpLocks/>
            <a:endCxn id="11" idx="1"/>
          </p:cNvCxnSpPr>
          <p:nvPr/>
        </p:nvCxnSpPr>
        <p:spPr>
          <a:xfrm flipV="1">
            <a:off x="8134184" y="2359710"/>
            <a:ext cx="316185" cy="34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BABAD393-F231-FFD2-CD49-4D5C142CF30D}"/>
              </a:ext>
            </a:extLst>
          </p:cNvPr>
          <p:cNvCxnSpPr>
            <a:cxnSpLocks/>
          </p:cNvCxnSpPr>
          <p:nvPr/>
        </p:nvCxnSpPr>
        <p:spPr>
          <a:xfrm>
            <a:off x="7534326" y="3277400"/>
            <a:ext cx="8543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4920EC6-10F2-81EE-ABE6-A30A153C1BF0}"/>
              </a:ext>
            </a:extLst>
          </p:cNvPr>
          <p:cNvCxnSpPr>
            <a:cxnSpLocks/>
          </p:cNvCxnSpPr>
          <p:nvPr/>
        </p:nvCxnSpPr>
        <p:spPr>
          <a:xfrm>
            <a:off x="6255492" y="3859171"/>
            <a:ext cx="20615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EB62DEDC-9703-B6DA-489F-2EFCE3D98CC5}"/>
              </a:ext>
            </a:extLst>
          </p:cNvPr>
          <p:cNvCxnSpPr>
            <a:cxnSpLocks/>
          </p:cNvCxnSpPr>
          <p:nvPr/>
        </p:nvCxnSpPr>
        <p:spPr>
          <a:xfrm>
            <a:off x="6096000" y="4438573"/>
            <a:ext cx="2221064" cy="300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64F7D48-87E8-AEEF-316F-7F927DD8A5BE}"/>
              </a:ext>
            </a:extLst>
          </p:cNvPr>
          <p:cNvCxnSpPr>
            <a:cxnSpLocks/>
          </p:cNvCxnSpPr>
          <p:nvPr/>
        </p:nvCxnSpPr>
        <p:spPr>
          <a:xfrm>
            <a:off x="4626334" y="5592735"/>
            <a:ext cx="36659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9579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485488"/>
            <a:ext cx="8930299" cy="1887024"/>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Influence</a:t>
            </a:r>
            <a:r>
              <a:rPr lang="nl-BE" sz="5400" b="1" dirty="0">
                <a:solidFill>
                  <a:srgbClr val="E31A1C"/>
                </a:solidFill>
                <a:latin typeface="Calibri Light" panose="020F0302020204030204"/>
              </a:rPr>
              <a:t> </a:t>
            </a:r>
            <a:r>
              <a:rPr lang="nl-BE" sz="5400" b="1" dirty="0" err="1">
                <a:solidFill>
                  <a:srgbClr val="E31A1C"/>
                </a:solidFill>
                <a:latin typeface="Calibri Light" panose="020F0302020204030204"/>
              </a:rPr>
              <a:t>sur</a:t>
            </a:r>
            <a:r>
              <a:rPr lang="nl-BE" sz="5400" b="1" dirty="0">
                <a:solidFill>
                  <a:srgbClr val="E31A1C"/>
                </a:solidFill>
                <a:latin typeface="Calibri Light" panose="020F0302020204030204"/>
              </a:rPr>
              <a:t> les </a:t>
            </a:r>
            <a:r>
              <a:rPr lang="nl-BE" sz="5400" b="1" dirty="0" err="1">
                <a:solidFill>
                  <a:srgbClr val="E31A1C"/>
                </a:solidFill>
                <a:latin typeface="Calibri Light" panose="020F0302020204030204"/>
              </a:rPr>
              <a:t>opinions</a:t>
            </a:r>
            <a:r>
              <a:rPr lang="nl-BE" sz="5400" b="1" dirty="0">
                <a:solidFill>
                  <a:srgbClr val="E31A1C"/>
                </a:solidFill>
                <a:latin typeface="Calibri Light" panose="020F0302020204030204"/>
              </a:rPr>
              <a:t> </a:t>
            </a:r>
            <a:r>
              <a:rPr lang="nl-BE" sz="5400" b="1" dirty="0" err="1">
                <a:solidFill>
                  <a:srgbClr val="E31A1C"/>
                </a:solidFill>
                <a:latin typeface="Calibri Light" panose="020F0302020204030204"/>
              </a:rPr>
              <a:t>politiques</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515038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Échelle de 1 à 7 où 1 est « aucune influence » et 7 est « une forte influence »</a:t>
            </a:r>
          </a:p>
        </p:txBody>
      </p:sp>
      <p:sp>
        <p:nvSpPr>
          <p:cNvPr id="9" name="ZoneTexte 8">
            <a:extLst>
              <a:ext uri="{FF2B5EF4-FFF2-40B4-BE49-F238E27FC236}">
                <a16:creationId xmlns:a16="http://schemas.microsoft.com/office/drawing/2014/main" id="{A86F8C3A-AAA9-9BF0-0D3F-0712D472ED15}"/>
              </a:ext>
            </a:extLst>
          </p:cNvPr>
          <p:cNvSpPr txBox="1"/>
          <p:nvPr/>
        </p:nvSpPr>
        <p:spPr>
          <a:xfrm>
            <a:off x="9729926" y="2334827"/>
            <a:ext cx="2263521" cy="1200329"/>
          </a:xfrm>
          <a:prstGeom prst="rect">
            <a:avLst/>
          </a:prstGeom>
          <a:noFill/>
        </p:spPr>
        <p:txBody>
          <a:bodyPr wrap="square" rtlCol="0">
            <a:spAutoFit/>
          </a:bodyPr>
          <a:lstStyle/>
          <a:p>
            <a:r>
              <a:rPr lang="nl-BE" sz="1200" dirty="0"/>
              <a:t>Méthodologie</a:t>
            </a:r>
          </a:p>
          <a:p>
            <a:r>
              <a:rPr lang="nl-BE" sz="1200" dirty="0"/>
              <a:t>Pas </a:t>
            </a:r>
            <a:r>
              <a:rPr lang="nl-BE" sz="1200" dirty="0" err="1"/>
              <a:t>ou</a:t>
            </a:r>
            <a:r>
              <a:rPr lang="nl-BE" sz="1200" dirty="0"/>
              <a:t> </a:t>
            </a:r>
            <a:r>
              <a:rPr lang="nl-BE" sz="1200" dirty="0" err="1"/>
              <a:t>peu</a:t>
            </a:r>
            <a:r>
              <a:rPr lang="nl-BE" sz="1200" dirty="0"/>
              <a:t> </a:t>
            </a:r>
            <a:r>
              <a:rPr lang="nl-BE" sz="1200" dirty="0" err="1"/>
              <a:t>d’influence</a:t>
            </a:r>
            <a:r>
              <a:rPr lang="nl-BE" sz="1200" dirty="0"/>
              <a:t> : inférieur à 4</a:t>
            </a:r>
          </a:p>
          <a:p>
            <a:r>
              <a:rPr lang="nl-BE" sz="1200" dirty="0" err="1"/>
              <a:t>Influence</a:t>
            </a:r>
            <a:r>
              <a:rPr lang="nl-BE" sz="1200" dirty="0"/>
              <a:t> </a:t>
            </a:r>
            <a:r>
              <a:rPr lang="nl-BE" sz="1200" dirty="0" err="1"/>
              <a:t>modérée</a:t>
            </a:r>
            <a:r>
              <a:rPr lang="nl-BE" sz="1200" dirty="0"/>
              <a:t> : 4</a:t>
            </a:r>
          </a:p>
          <a:p>
            <a:r>
              <a:rPr lang="nl-BE" sz="1200" dirty="0" err="1"/>
              <a:t>Influence</a:t>
            </a:r>
            <a:r>
              <a:rPr lang="nl-BE" sz="1200" dirty="0"/>
              <a:t> importante : supérieur à 4</a:t>
            </a:r>
            <a:endParaRPr lang="fr-BE" sz="1200" dirty="0"/>
          </a:p>
        </p:txBody>
      </p:sp>
      <p:sp>
        <p:nvSpPr>
          <p:cNvPr id="10" name="ZoneTexte 9">
            <a:extLst>
              <a:ext uri="{FF2B5EF4-FFF2-40B4-BE49-F238E27FC236}">
                <a16:creationId xmlns:a16="http://schemas.microsoft.com/office/drawing/2014/main" id="{20209A1A-FD27-E9F1-6ACD-B364692EC487}"/>
              </a:ext>
            </a:extLst>
          </p:cNvPr>
          <p:cNvSpPr txBox="1"/>
          <p:nvPr/>
        </p:nvSpPr>
        <p:spPr>
          <a:xfrm>
            <a:off x="9552373" y="4184336"/>
            <a:ext cx="2639627" cy="1754326"/>
          </a:xfrm>
          <a:prstGeom prst="rect">
            <a:avLst/>
          </a:prstGeom>
          <a:noFill/>
        </p:spPr>
        <p:txBody>
          <a:bodyPr wrap="square" rtlCol="0">
            <a:spAutoFit/>
          </a:bodyPr>
          <a:lstStyle/>
          <a:p>
            <a:r>
              <a:rPr lang="nl-BE" sz="1200" dirty="0"/>
              <a:t>Les </a:t>
            </a:r>
            <a:r>
              <a:rPr lang="nl-BE" sz="1200" dirty="0" err="1"/>
              <a:t>cinq</a:t>
            </a:r>
            <a:r>
              <a:rPr lang="nl-BE" sz="1200" dirty="0"/>
              <a:t> </a:t>
            </a:r>
            <a:r>
              <a:rPr lang="nl-BE" sz="1200" dirty="0" err="1"/>
              <a:t>acteurs·trices</a:t>
            </a:r>
            <a:r>
              <a:rPr lang="nl-BE" sz="1200" dirty="0"/>
              <a:t> </a:t>
            </a:r>
            <a:r>
              <a:rPr lang="nl-BE" sz="1200" dirty="0" err="1"/>
              <a:t>qui</a:t>
            </a:r>
            <a:r>
              <a:rPr lang="nl-BE" sz="1200" dirty="0"/>
              <a:t> ont </a:t>
            </a:r>
            <a:r>
              <a:rPr lang="nl-BE" sz="1200" dirty="0" err="1"/>
              <a:t>le</a:t>
            </a:r>
            <a:r>
              <a:rPr lang="nl-BE" sz="1200" dirty="0"/>
              <a:t> plus </a:t>
            </a:r>
            <a:r>
              <a:rPr lang="nl-BE" sz="1200" dirty="0" err="1"/>
              <a:t>souvent</a:t>
            </a:r>
            <a:r>
              <a:rPr lang="nl-BE" sz="1200" dirty="0"/>
              <a:t> </a:t>
            </a:r>
            <a:r>
              <a:rPr lang="nl-BE" sz="1200" dirty="0" err="1"/>
              <a:t>une</a:t>
            </a:r>
            <a:r>
              <a:rPr lang="nl-BE" sz="1200" dirty="0"/>
              <a:t> </a:t>
            </a:r>
            <a:r>
              <a:rPr lang="nl-BE" sz="1200" dirty="0" err="1"/>
              <a:t>influence</a:t>
            </a:r>
            <a:r>
              <a:rPr lang="nl-BE" sz="1200" dirty="0"/>
              <a:t> importante </a:t>
            </a:r>
            <a:r>
              <a:rPr lang="nl-BE" sz="1200" dirty="0" err="1"/>
              <a:t>sur</a:t>
            </a:r>
            <a:r>
              <a:rPr lang="nl-BE" sz="1200" dirty="0"/>
              <a:t> les </a:t>
            </a:r>
            <a:r>
              <a:rPr lang="nl-BE" sz="1200" dirty="0" err="1"/>
              <a:t>opinions</a:t>
            </a:r>
            <a:r>
              <a:rPr lang="nl-BE" sz="1200" dirty="0"/>
              <a:t> </a:t>
            </a:r>
            <a:r>
              <a:rPr lang="nl-BE" sz="1200" dirty="0" err="1"/>
              <a:t>politiques</a:t>
            </a:r>
            <a:r>
              <a:rPr lang="nl-BE" sz="1200" dirty="0"/>
              <a:t> des </a:t>
            </a:r>
            <a:r>
              <a:rPr lang="nl-BE" sz="1200" dirty="0" err="1"/>
              <a:t>jeunes</a:t>
            </a:r>
            <a:r>
              <a:rPr lang="nl-BE" sz="1200" dirty="0"/>
              <a:t> </a:t>
            </a:r>
            <a:r>
              <a:rPr lang="nl-BE" sz="1200" dirty="0" err="1"/>
              <a:t>sont</a:t>
            </a:r>
            <a:r>
              <a:rPr lang="nl-BE" sz="1200" dirty="0"/>
              <a:t> :</a:t>
            </a:r>
          </a:p>
          <a:p>
            <a:pPr marL="171450" indent="-171450">
              <a:buFontTx/>
              <a:buChar char="-"/>
            </a:pPr>
            <a:r>
              <a:rPr lang="nl-BE" sz="1200" dirty="0"/>
              <a:t>La </a:t>
            </a:r>
            <a:r>
              <a:rPr lang="nl-BE" sz="1200" dirty="0" err="1"/>
              <a:t>famille</a:t>
            </a:r>
            <a:r>
              <a:rPr lang="nl-BE" sz="1200" dirty="0"/>
              <a:t> (53,6%)</a:t>
            </a:r>
          </a:p>
          <a:p>
            <a:pPr marL="171450" indent="-171450">
              <a:buFontTx/>
              <a:buChar char="-"/>
            </a:pPr>
            <a:r>
              <a:rPr lang="nl-BE" sz="1200" dirty="0"/>
              <a:t>Les </a:t>
            </a:r>
            <a:r>
              <a:rPr lang="nl-BE" sz="1200" dirty="0" err="1"/>
              <a:t>scientifiques</a:t>
            </a:r>
            <a:r>
              <a:rPr lang="nl-BE" sz="1200" dirty="0"/>
              <a:t>, </a:t>
            </a:r>
            <a:r>
              <a:rPr lang="nl-BE" sz="1200" dirty="0" err="1"/>
              <a:t>médecins</a:t>
            </a:r>
            <a:r>
              <a:rPr lang="nl-BE" sz="1200" dirty="0"/>
              <a:t> (42,7%)</a:t>
            </a:r>
          </a:p>
          <a:p>
            <a:pPr marL="171450" indent="-171450">
              <a:buFontTx/>
              <a:buChar char="-"/>
            </a:pPr>
            <a:r>
              <a:rPr lang="nl-BE" sz="1200" dirty="0"/>
              <a:t>Les </a:t>
            </a:r>
            <a:r>
              <a:rPr lang="nl-BE" sz="1200" dirty="0" err="1"/>
              <a:t>ami·e·s</a:t>
            </a:r>
            <a:r>
              <a:rPr lang="nl-BE" sz="1200" dirty="0"/>
              <a:t> (37,3%)</a:t>
            </a:r>
          </a:p>
          <a:p>
            <a:pPr marL="171450" indent="-171450">
              <a:buFontTx/>
              <a:buChar char="-"/>
            </a:pPr>
            <a:r>
              <a:rPr lang="nl-BE" sz="1200" dirty="0"/>
              <a:t>Les </a:t>
            </a:r>
            <a:r>
              <a:rPr lang="nl-BE" sz="1200" dirty="0" err="1"/>
              <a:t>professeur·e·s</a:t>
            </a:r>
            <a:r>
              <a:rPr lang="nl-BE" sz="1200" dirty="0"/>
              <a:t> (35,1%)</a:t>
            </a:r>
          </a:p>
          <a:p>
            <a:pPr marL="171450" indent="-171450">
              <a:buFontTx/>
              <a:buChar char="-"/>
            </a:pPr>
            <a:r>
              <a:rPr lang="nl-BE" sz="1200" dirty="0"/>
              <a:t>Les </a:t>
            </a:r>
            <a:r>
              <a:rPr lang="nl-BE" sz="1200" dirty="0" err="1"/>
              <a:t>militant·e·s</a:t>
            </a:r>
            <a:r>
              <a:rPr lang="nl-BE" sz="1200" dirty="0"/>
              <a:t> (31,1%)</a:t>
            </a:r>
            <a:endParaRPr lang="fr-BE" sz="1200" dirty="0"/>
          </a:p>
        </p:txBody>
      </p:sp>
      <p:pic>
        <p:nvPicPr>
          <p:cNvPr id="12" name="Image 11">
            <a:extLst>
              <a:ext uri="{FF2B5EF4-FFF2-40B4-BE49-F238E27FC236}">
                <a16:creationId xmlns:a16="http://schemas.microsoft.com/office/drawing/2014/main" id="{59782DC3-616C-AF7B-1089-03E19532AB2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Tree>
    <p:extLst>
      <p:ext uri="{BB962C8B-B14F-4D97-AF65-F5344CB8AC3E}">
        <p14:creationId xmlns:p14="http://schemas.microsoft.com/office/powerpoint/2010/main" val="13894971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p:txBody>
      </p:sp>
      <p:sp>
        <p:nvSpPr>
          <p:cNvPr id="10" name="ZoneTexte 9">
            <a:extLst>
              <a:ext uri="{FF2B5EF4-FFF2-40B4-BE49-F238E27FC236}">
                <a16:creationId xmlns:a16="http://schemas.microsoft.com/office/drawing/2014/main" id="{20209A1A-FD27-E9F1-6ACD-B364692EC487}"/>
              </a:ext>
            </a:extLst>
          </p:cNvPr>
          <p:cNvSpPr txBox="1"/>
          <p:nvPr/>
        </p:nvSpPr>
        <p:spPr>
          <a:xfrm>
            <a:off x="9552373" y="4184336"/>
            <a:ext cx="2639627" cy="1754326"/>
          </a:xfrm>
          <a:prstGeom prst="rect">
            <a:avLst/>
          </a:prstGeom>
          <a:noFill/>
        </p:spPr>
        <p:txBody>
          <a:bodyPr wrap="square" rtlCol="0">
            <a:spAutoFit/>
          </a:bodyPr>
          <a:lstStyle/>
          <a:p>
            <a:r>
              <a:rPr lang="nl-BE" sz="1200" dirty="0"/>
              <a:t>Les </a:t>
            </a:r>
            <a:r>
              <a:rPr lang="nl-BE" sz="1200" dirty="0" err="1"/>
              <a:t>cinq</a:t>
            </a:r>
            <a:r>
              <a:rPr lang="nl-BE" sz="1200" dirty="0"/>
              <a:t> </a:t>
            </a:r>
            <a:r>
              <a:rPr lang="nl-BE" sz="1200" dirty="0" err="1"/>
              <a:t>acteurs·trices</a:t>
            </a:r>
            <a:r>
              <a:rPr lang="nl-BE" sz="1200" dirty="0"/>
              <a:t> </a:t>
            </a:r>
            <a:r>
              <a:rPr lang="nl-BE" sz="1200" dirty="0" err="1"/>
              <a:t>qui</a:t>
            </a:r>
            <a:r>
              <a:rPr lang="nl-BE" sz="1200" dirty="0"/>
              <a:t> ont </a:t>
            </a:r>
            <a:r>
              <a:rPr lang="nl-BE" sz="1200" dirty="0" err="1"/>
              <a:t>le</a:t>
            </a:r>
            <a:r>
              <a:rPr lang="nl-BE" sz="1200" dirty="0"/>
              <a:t> plus </a:t>
            </a:r>
            <a:r>
              <a:rPr lang="nl-BE" sz="1200" dirty="0" err="1"/>
              <a:t>souvent</a:t>
            </a:r>
            <a:r>
              <a:rPr lang="nl-BE" sz="1200" dirty="0"/>
              <a:t> </a:t>
            </a:r>
            <a:r>
              <a:rPr lang="nl-BE" sz="1200" dirty="0" err="1"/>
              <a:t>une</a:t>
            </a:r>
            <a:r>
              <a:rPr lang="nl-BE" sz="1200" dirty="0"/>
              <a:t> </a:t>
            </a:r>
            <a:r>
              <a:rPr lang="nl-BE" sz="1200" dirty="0" err="1"/>
              <a:t>influence</a:t>
            </a:r>
            <a:r>
              <a:rPr lang="nl-BE" sz="1200" dirty="0"/>
              <a:t> importante </a:t>
            </a:r>
            <a:r>
              <a:rPr lang="nl-BE" sz="1200" dirty="0" err="1"/>
              <a:t>sur</a:t>
            </a:r>
            <a:r>
              <a:rPr lang="nl-BE" sz="1200" dirty="0"/>
              <a:t> les </a:t>
            </a:r>
            <a:r>
              <a:rPr lang="nl-BE" sz="1200" dirty="0" err="1"/>
              <a:t>opinions</a:t>
            </a:r>
            <a:r>
              <a:rPr lang="nl-BE" sz="1200" dirty="0"/>
              <a:t> </a:t>
            </a:r>
            <a:r>
              <a:rPr lang="nl-BE" sz="1200" dirty="0" err="1"/>
              <a:t>politiques</a:t>
            </a:r>
            <a:r>
              <a:rPr lang="nl-BE" sz="1200" dirty="0"/>
              <a:t> des </a:t>
            </a:r>
            <a:r>
              <a:rPr lang="nl-BE" sz="1200" dirty="0" err="1"/>
              <a:t>jeunes</a:t>
            </a:r>
            <a:r>
              <a:rPr lang="nl-BE" sz="1200" dirty="0"/>
              <a:t> </a:t>
            </a:r>
            <a:r>
              <a:rPr lang="nl-BE" sz="1200" dirty="0" err="1"/>
              <a:t>sont</a:t>
            </a:r>
            <a:r>
              <a:rPr lang="nl-BE" sz="1200" dirty="0"/>
              <a:t> :</a:t>
            </a:r>
          </a:p>
          <a:p>
            <a:pPr marL="171450" indent="-171450">
              <a:buFontTx/>
              <a:buChar char="-"/>
            </a:pPr>
            <a:r>
              <a:rPr lang="nl-BE" sz="1200" dirty="0"/>
              <a:t>La </a:t>
            </a:r>
            <a:r>
              <a:rPr lang="nl-BE" sz="1200" dirty="0" err="1"/>
              <a:t>famille</a:t>
            </a:r>
            <a:r>
              <a:rPr lang="nl-BE" sz="1200" dirty="0"/>
              <a:t> (53,6%)</a:t>
            </a:r>
          </a:p>
          <a:p>
            <a:pPr marL="171450" indent="-171450">
              <a:buFontTx/>
              <a:buChar char="-"/>
            </a:pPr>
            <a:r>
              <a:rPr lang="nl-BE" sz="1200" dirty="0"/>
              <a:t>Les </a:t>
            </a:r>
            <a:r>
              <a:rPr lang="nl-BE" sz="1200" dirty="0" err="1"/>
              <a:t>scientifiques</a:t>
            </a:r>
            <a:r>
              <a:rPr lang="nl-BE" sz="1200" dirty="0"/>
              <a:t>, </a:t>
            </a:r>
            <a:r>
              <a:rPr lang="nl-BE" sz="1200" dirty="0" err="1"/>
              <a:t>médecins</a:t>
            </a:r>
            <a:r>
              <a:rPr lang="nl-BE" sz="1200" dirty="0"/>
              <a:t> (42,7%)</a:t>
            </a:r>
          </a:p>
          <a:p>
            <a:pPr marL="171450" indent="-171450">
              <a:buFontTx/>
              <a:buChar char="-"/>
            </a:pPr>
            <a:r>
              <a:rPr lang="nl-BE" sz="1200" dirty="0"/>
              <a:t>Les </a:t>
            </a:r>
            <a:r>
              <a:rPr lang="nl-BE" sz="1200" dirty="0" err="1"/>
              <a:t>ami·e·s</a:t>
            </a:r>
            <a:r>
              <a:rPr lang="nl-BE" sz="1200" dirty="0"/>
              <a:t> (37,3%)</a:t>
            </a:r>
          </a:p>
          <a:p>
            <a:pPr marL="171450" indent="-171450">
              <a:buFontTx/>
              <a:buChar char="-"/>
            </a:pPr>
            <a:r>
              <a:rPr lang="nl-BE" sz="1200" dirty="0"/>
              <a:t>Les </a:t>
            </a:r>
            <a:r>
              <a:rPr lang="nl-BE" sz="1200" dirty="0" err="1"/>
              <a:t>professeur·e·s</a:t>
            </a:r>
            <a:r>
              <a:rPr lang="nl-BE" sz="1200" dirty="0"/>
              <a:t> (35,1%)</a:t>
            </a:r>
          </a:p>
          <a:p>
            <a:pPr marL="171450" indent="-171450">
              <a:buFontTx/>
              <a:buChar char="-"/>
            </a:pPr>
            <a:r>
              <a:rPr lang="nl-BE" sz="1200" dirty="0"/>
              <a:t>Les </a:t>
            </a:r>
            <a:r>
              <a:rPr lang="nl-BE" sz="1200" dirty="0" err="1"/>
              <a:t>militant·e·s</a:t>
            </a:r>
            <a:r>
              <a:rPr lang="nl-BE" sz="1200" dirty="0"/>
              <a:t> (31,1%)</a:t>
            </a:r>
            <a:endParaRPr lang="fr-BE" sz="1200" dirty="0"/>
          </a:p>
        </p:txBody>
      </p:sp>
      <p:sp>
        <p:nvSpPr>
          <p:cNvPr id="12" name="ZoneTexte 11">
            <a:extLst>
              <a:ext uri="{FF2B5EF4-FFF2-40B4-BE49-F238E27FC236}">
                <a16:creationId xmlns:a16="http://schemas.microsoft.com/office/drawing/2014/main" id="{A1F67A72-0E87-60A1-E355-6DD21407F100}"/>
              </a:ext>
            </a:extLst>
          </p:cNvPr>
          <p:cNvSpPr txBox="1"/>
          <p:nvPr/>
        </p:nvSpPr>
        <p:spPr>
          <a:xfrm>
            <a:off x="9740425" y="2268650"/>
            <a:ext cx="2263521" cy="1200329"/>
          </a:xfrm>
          <a:prstGeom prst="rect">
            <a:avLst/>
          </a:prstGeom>
          <a:noFill/>
        </p:spPr>
        <p:txBody>
          <a:bodyPr wrap="square" rtlCol="0">
            <a:spAutoFit/>
          </a:bodyPr>
          <a:lstStyle/>
          <a:p>
            <a:r>
              <a:rPr lang="nl-BE" sz="1200" dirty="0"/>
              <a:t>Méthodologie</a:t>
            </a:r>
          </a:p>
          <a:p>
            <a:r>
              <a:rPr lang="nl-BE" sz="1200" dirty="0"/>
              <a:t>Pas </a:t>
            </a:r>
            <a:r>
              <a:rPr lang="nl-BE" sz="1200" dirty="0" err="1"/>
              <a:t>ou</a:t>
            </a:r>
            <a:r>
              <a:rPr lang="nl-BE" sz="1200" dirty="0"/>
              <a:t> </a:t>
            </a:r>
            <a:r>
              <a:rPr lang="nl-BE" sz="1200" dirty="0" err="1"/>
              <a:t>peu</a:t>
            </a:r>
            <a:r>
              <a:rPr lang="nl-BE" sz="1200" dirty="0"/>
              <a:t> </a:t>
            </a:r>
            <a:r>
              <a:rPr lang="nl-BE" sz="1200" dirty="0" err="1"/>
              <a:t>d’influence</a:t>
            </a:r>
            <a:r>
              <a:rPr lang="nl-BE" sz="1200" dirty="0"/>
              <a:t> : inférieur à 4</a:t>
            </a:r>
          </a:p>
          <a:p>
            <a:r>
              <a:rPr lang="nl-BE" sz="1200" dirty="0" err="1"/>
              <a:t>Influence</a:t>
            </a:r>
            <a:r>
              <a:rPr lang="nl-BE" sz="1200" dirty="0"/>
              <a:t> </a:t>
            </a:r>
            <a:r>
              <a:rPr lang="nl-BE" sz="1200" dirty="0" err="1"/>
              <a:t>modérée</a:t>
            </a:r>
            <a:r>
              <a:rPr lang="nl-BE" sz="1200" dirty="0"/>
              <a:t> : 4</a:t>
            </a:r>
          </a:p>
          <a:p>
            <a:r>
              <a:rPr lang="nl-BE" sz="1200" dirty="0" err="1"/>
              <a:t>Influence</a:t>
            </a:r>
            <a:r>
              <a:rPr lang="nl-BE" sz="1200" dirty="0"/>
              <a:t> importante : supérieur à 4</a:t>
            </a:r>
            <a:endParaRPr lang="fr-BE" sz="1200" dirty="0"/>
          </a:p>
        </p:txBody>
      </p:sp>
      <p:pic>
        <p:nvPicPr>
          <p:cNvPr id="8" name="Image 7">
            <a:extLst>
              <a:ext uri="{FF2B5EF4-FFF2-40B4-BE49-F238E27FC236}">
                <a16:creationId xmlns:a16="http://schemas.microsoft.com/office/drawing/2014/main" id="{1DF05B7F-3F23-FB92-7A18-D9244668545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spTree>
    <p:extLst>
      <p:ext uri="{BB962C8B-B14F-4D97-AF65-F5344CB8AC3E}">
        <p14:creationId xmlns:p14="http://schemas.microsoft.com/office/powerpoint/2010/main" val="8617576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EAE5851-474C-2F87-B4D7-73888E9417B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Des </a:t>
            </a:r>
            <a:r>
              <a:rPr kumimoji="0" lang="fr-BE" sz="1600" b="1" i="0" u="none" strike="noStrike" kern="1200" cap="none" spc="0" normalizeH="0" baseline="0" noProof="0" dirty="0" err="1">
                <a:ln>
                  <a:noFill/>
                </a:ln>
                <a:solidFill>
                  <a:srgbClr val="E31A1C"/>
                </a:solidFill>
                <a:effectLst/>
                <a:uLnTx/>
                <a:uFillTx/>
                <a:latin typeface="Calibri" panose="020F0502020204030204"/>
                <a:ea typeface="+mn-ea"/>
                <a:cs typeface="+mn-cs"/>
              </a:rPr>
              <a:t>influenceur·euse</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a:t>
            </a:r>
            <a:r>
              <a:rPr lang="fr-BE" sz="1600" b="1" dirty="0">
                <a:solidFill>
                  <a:srgbClr val="E31A1C"/>
                </a:solidFill>
                <a:latin typeface="Calibri" panose="020F0502020204030204"/>
              </a:rPr>
              <a:t>s</a:t>
            </a:r>
            <a:endPar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B9AE261E-D72F-4BA3-20C6-4488697DC89D}"/>
              </a:ext>
            </a:extLst>
          </p:cNvPr>
          <p:cNvSpPr txBox="1"/>
          <p:nvPr/>
        </p:nvSpPr>
        <p:spPr>
          <a:xfrm>
            <a:off x="395920" y="2441908"/>
            <a:ext cx="2263521" cy="1015663"/>
          </a:xfrm>
          <a:prstGeom prst="rect">
            <a:avLst/>
          </a:prstGeom>
          <a:solidFill>
            <a:srgbClr val="37B777"/>
          </a:solidFill>
        </p:spPr>
        <p:txBody>
          <a:bodyPr wrap="square" rtlCol="0">
            <a:spAutoFit/>
          </a:bodyPr>
          <a:lstStyle/>
          <a:p>
            <a:r>
              <a:rPr lang="nl-BE" sz="1200" dirty="0"/>
              <a:t>Les </a:t>
            </a:r>
            <a:r>
              <a:rPr lang="nl-BE" sz="1200" dirty="0" err="1"/>
              <a:t>influenceur·euse·s</a:t>
            </a:r>
            <a:r>
              <a:rPr lang="nl-BE" sz="1200" dirty="0"/>
              <a:t> ont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les </a:t>
            </a:r>
            <a:r>
              <a:rPr lang="nl-BE" sz="1200" dirty="0" err="1"/>
              <a:t>opinions</a:t>
            </a:r>
            <a:r>
              <a:rPr lang="nl-BE" sz="1200" dirty="0"/>
              <a:t> </a:t>
            </a:r>
            <a:r>
              <a:rPr lang="nl-BE" sz="1200" dirty="0" err="1"/>
              <a:t>politiques</a:t>
            </a:r>
            <a:r>
              <a:rPr lang="nl-BE" sz="1200" dirty="0"/>
              <a:t> des :</a:t>
            </a:r>
          </a:p>
          <a:p>
            <a:pPr marL="171450" indent="-171450">
              <a:buFont typeface="Wingdings" panose="05000000000000000000" pitchFamily="2" charset="2"/>
              <a:buChar char="§"/>
            </a:pPr>
            <a:r>
              <a:rPr lang="nl-BE" sz="1200" dirty="0"/>
              <a:t> Neet (19%)</a:t>
            </a:r>
          </a:p>
          <a:p>
            <a:pPr marL="171450" indent="-171450">
              <a:buFont typeface="Wingdings" panose="05000000000000000000" pitchFamily="2" charset="2"/>
              <a:buChar char="§"/>
            </a:pPr>
            <a:r>
              <a:rPr lang="nl-BE" sz="1200" dirty="0" err="1"/>
              <a:t>Couples</a:t>
            </a:r>
            <a:r>
              <a:rPr lang="nl-BE" sz="1200" dirty="0"/>
              <a:t> </a:t>
            </a:r>
            <a:r>
              <a:rPr lang="nl-BE" sz="1200" dirty="0" err="1"/>
              <a:t>avec</a:t>
            </a:r>
            <a:r>
              <a:rPr lang="nl-BE" sz="1200" dirty="0"/>
              <a:t> </a:t>
            </a:r>
            <a:r>
              <a:rPr lang="nl-BE" sz="1200" dirty="0" err="1"/>
              <a:t>enfants</a:t>
            </a:r>
            <a:r>
              <a:rPr lang="nl-BE" sz="1200" dirty="0"/>
              <a:t> (27%)</a:t>
            </a:r>
          </a:p>
        </p:txBody>
      </p:sp>
      <p:cxnSp>
        <p:nvCxnSpPr>
          <p:cNvPr id="13" name="Connecteur droit avec flèche 12">
            <a:extLst>
              <a:ext uri="{FF2B5EF4-FFF2-40B4-BE49-F238E27FC236}">
                <a16:creationId xmlns:a16="http://schemas.microsoft.com/office/drawing/2014/main" id="{02676C15-D02A-D542-30D9-F49B9C7A7992}"/>
              </a:ext>
            </a:extLst>
          </p:cNvPr>
          <p:cNvCxnSpPr>
            <a:cxnSpLocks/>
          </p:cNvCxnSpPr>
          <p:nvPr/>
        </p:nvCxnSpPr>
        <p:spPr>
          <a:xfrm flipH="1">
            <a:off x="2743200" y="2698812"/>
            <a:ext cx="559293" cy="206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373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FA6117FF-F0ED-A125-5689-E8CC3877EF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AD7E19B4-3510-6E05-B838-94AFA0F8A1C6}"/>
              </a:ext>
            </a:extLst>
          </p:cNvPr>
          <p:cNvSpPr txBox="1">
            <a:spLocks/>
          </p:cNvSpPr>
          <p:nvPr/>
        </p:nvSpPr>
        <p:spPr>
          <a:xfrm>
            <a:off x="1630850" y="2957244"/>
            <a:ext cx="8930299" cy="943512"/>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nl-BE" sz="5400" b="1" dirty="0" err="1">
                <a:solidFill>
                  <a:srgbClr val="E31A1C"/>
                </a:solidFill>
                <a:latin typeface="Calibri Light" panose="020F0302020204030204"/>
              </a:rPr>
              <a:t>Occupation</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955211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239871-C8A8-78E8-C1C8-C17DBB29CA9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Des scientifiques - médecins </a:t>
            </a:r>
          </a:p>
        </p:txBody>
      </p:sp>
      <p:sp>
        <p:nvSpPr>
          <p:cNvPr id="9" name="ZoneTexte 8">
            <a:extLst>
              <a:ext uri="{FF2B5EF4-FFF2-40B4-BE49-F238E27FC236}">
                <a16:creationId xmlns:a16="http://schemas.microsoft.com/office/drawing/2014/main" id="{EEB98722-895E-AE6B-61C0-188136D73EA0}"/>
              </a:ext>
            </a:extLst>
          </p:cNvPr>
          <p:cNvSpPr txBox="1"/>
          <p:nvPr/>
        </p:nvSpPr>
        <p:spPr>
          <a:xfrm>
            <a:off x="8783663" y="2813197"/>
            <a:ext cx="2263521" cy="2492990"/>
          </a:xfrm>
          <a:prstGeom prst="rect">
            <a:avLst/>
          </a:prstGeom>
          <a:solidFill>
            <a:srgbClr val="37B777"/>
          </a:solidFill>
        </p:spPr>
        <p:txBody>
          <a:bodyPr wrap="square" rtlCol="0">
            <a:spAutoFit/>
          </a:bodyPr>
          <a:lstStyle/>
          <a:p>
            <a:r>
              <a:rPr lang="nl-BE" sz="1200" dirty="0"/>
              <a:t>Les </a:t>
            </a:r>
            <a:r>
              <a:rPr lang="nl-BE" sz="1200" dirty="0" err="1"/>
              <a:t>scientifiques-médecins</a:t>
            </a:r>
            <a:r>
              <a:rPr lang="nl-BE" sz="1200" dirty="0"/>
              <a:t> ont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a:t>
            </a:r>
          </a:p>
          <a:p>
            <a:pPr marL="171450" indent="-171450">
              <a:buFont typeface="Wingdings" panose="05000000000000000000" pitchFamily="2" charset="2"/>
              <a:buChar char="§"/>
            </a:pPr>
            <a:r>
              <a:rPr lang="nl-BE" sz="1200" dirty="0"/>
              <a:t>les </a:t>
            </a:r>
            <a:r>
              <a:rPr lang="nl-BE" sz="1200" dirty="0" err="1"/>
              <a:t>hommes</a:t>
            </a:r>
            <a:r>
              <a:rPr lang="nl-BE" sz="1200" dirty="0"/>
              <a:t> (47%)</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(51%) </a:t>
            </a:r>
          </a:p>
          <a:p>
            <a:pPr marL="171450" indent="-171450">
              <a:buFont typeface="Wingdings" panose="05000000000000000000" pitchFamily="2" charset="2"/>
              <a:buChar char="§"/>
            </a:pPr>
            <a:endParaRPr lang="nl-BE" sz="1200" dirty="0"/>
          </a:p>
          <a:p>
            <a:r>
              <a:rPr lang="nl-BE" sz="1200" dirty="0"/>
              <a:t>La </a:t>
            </a:r>
            <a:r>
              <a:rPr lang="nl-BE" sz="1200" dirty="0" err="1"/>
              <a:t>proportion</a:t>
            </a:r>
            <a:r>
              <a:rPr lang="nl-BE" sz="1200" dirty="0"/>
              <a:t> de </a:t>
            </a:r>
            <a:r>
              <a:rPr lang="nl-BE" sz="1200" dirty="0" err="1"/>
              <a:t>jeunes</a:t>
            </a:r>
            <a:r>
              <a:rPr lang="nl-BE" sz="1200" dirty="0"/>
              <a:t> en </a:t>
            </a:r>
            <a:r>
              <a:rPr lang="nl-BE" sz="1200" dirty="0" err="1"/>
              <a:t>difficultés</a:t>
            </a:r>
            <a:r>
              <a:rPr lang="nl-BE" sz="1200" dirty="0"/>
              <a:t> </a:t>
            </a:r>
            <a:r>
              <a:rPr lang="nl-BE" sz="1200" dirty="0" err="1"/>
              <a:t>financières</a:t>
            </a:r>
            <a:r>
              <a:rPr lang="nl-BE" sz="1200" dirty="0"/>
              <a:t> </a:t>
            </a:r>
            <a:r>
              <a:rPr lang="nl-BE" sz="1200" dirty="0" err="1"/>
              <a:t>qui</a:t>
            </a:r>
            <a:r>
              <a:rPr lang="nl-BE" sz="1200" dirty="0"/>
              <a:t> </a:t>
            </a:r>
            <a:r>
              <a:rPr lang="nl-BE" sz="1200" dirty="0" err="1"/>
              <a:t>déclarent</a:t>
            </a:r>
            <a:r>
              <a:rPr lang="nl-BE" sz="1200" dirty="0"/>
              <a:t> que les </a:t>
            </a:r>
            <a:r>
              <a:rPr lang="nl-BE" sz="1200" dirty="0" err="1"/>
              <a:t>scientiques</a:t>
            </a:r>
            <a:r>
              <a:rPr lang="nl-BE" sz="1200" dirty="0"/>
              <a:t>/</a:t>
            </a:r>
            <a:r>
              <a:rPr lang="nl-BE" sz="1200" dirty="0" err="1"/>
              <a:t>médecins</a:t>
            </a:r>
            <a:r>
              <a:rPr lang="nl-BE" sz="1200" dirty="0"/>
              <a:t> ont </a:t>
            </a:r>
            <a:r>
              <a:rPr lang="nl-BE" sz="1200" dirty="0" err="1"/>
              <a:t>une</a:t>
            </a:r>
            <a:r>
              <a:rPr lang="nl-BE" sz="1200" dirty="0"/>
              <a:t> </a:t>
            </a:r>
            <a:r>
              <a:rPr lang="nl-BE" sz="1200" dirty="0" err="1"/>
              <a:t>influence</a:t>
            </a:r>
            <a:r>
              <a:rPr lang="nl-BE" sz="1200" dirty="0"/>
              <a:t> importante </a:t>
            </a:r>
            <a:r>
              <a:rPr lang="nl-BE" sz="1200" dirty="0" err="1"/>
              <a:t>est</a:t>
            </a:r>
            <a:r>
              <a:rPr lang="nl-BE" sz="1200" dirty="0"/>
              <a:t> plus </a:t>
            </a:r>
            <a:r>
              <a:rPr lang="nl-BE" sz="1200" dirty="0" err="1"/>
              <a:t>faible</a:t>
            </a:r>
            <a:r>
              <a:rPr lang="nl-BE" sz="1200" dirty="0"/>
              <a:t> (36%)</a:t>
            </a:r>
          </a:p>
        </p:txBody>
      </p:sp>
      <p:cxnSp>
        <p:nvCxnSpPr>
          <p:cNvPr id="10" name="Connecteur droit avec flèche 9">
            <a:extLst>
              <a:ext uri="{FF2B5EF4-FFF2-40B4-BE49-F238E27FC236}">
                <a16:creationId xmlns:a16="http://schemas.microsoft.com/office/drawing/2014/main" id="{E4765370-DD1B-99ED-EB42-28DE9293F991}"/>
              </a:ext>
            </a:extLst>
          </p:cNvPr>
          <p:cNvCxnSpPr>
            <a:cxnSpLocks/>
          </p:cNvCxnSpPr>
          <p:nvPr/>
        </p:nvCxnSpPr>
        <p:spPr>
          <a:xfrm flipV="1">
            <a:off x="8131946" y="3092415"/>
            <a:ext cx="594993" cy="551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6644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2642A4F-FBF2-CF1B-6046-FAD378A7F76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Des artistes - </a:t>
            </a:r>
            <a:r>
              <a:rPr kumimoji="0" lang="fr-BE" sz="1600" b="1" i="0" u="none" strike="noStrike" kern="1200" cap="none" spc="0" normalizeH="0" baseline="0" noProof="0" dirty="0" err="1">
                <a:ln>
                  <a:noFill/>
                </a:ln>
                <a:solidFill>
                  <a:srgbClr val="E31A1C"/>
                </a:solidFill>
                <a:effectLst/>
                <a:uLnTx/>
                <a:uFillTx/>
                <a:latin typeface="Calibri" panose="020F0502020204030204"/>
                <a:ea typeface="+mn-ea"/>
                <a:cs typeface="+mn-cs"/>
              </a:rPr>
              <a:t>chanteur·euse·s</a:t>
            </a:r>
            <a:endPar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E79F411B-4679-1555-ACB9-27F248439B0D}"/>
              </a:ext>
            </a:extLst>
          </p:cNvPr>
          <p:cNvSpPr txBox="1"/>
          <p:nvPr/>
        </p:nvSpPr>
        <p:spPr>
          <a:xfrm>
            <a:off x="79513" y="2857407"/>
            <a:ext cx="2663688" cy="2123658"/>
          </a:xfrm>
          <a:prstGeom prst="rect">
            <a:avLst/>
          </a:prstGeom>
          <a:solidFill>
            <a:srgbClr val="37B777"/>
          </a:solidFill>
        </p:spPr>
        <p:txBody>
          <a:bodyPr wrap="square" rtlCol="0">
            <a:spAutoFit/>
          </a:bodyPr>
          <a:lstStyle/>
          <a:p>
            <a:r>
              <a:rPr lang="nl-BE" sz="1200" dirty="0"/>
              <a:t>Les </a:t>
            </a:r>
            <a:r>
              <a:rPr lang="nl-BE" sz="1200" dirty="0" err="1"/>
              <a:t>artistes</a:t>
            </a:r>
            <a:r>
              <a:rPr lang="nl-BE" sz="1200" dirty="0"/>
              <a:t> - </a:t>
            </a:r>
            <a:r>
              <a:rPr lang="nl-BE" sz="1200" dirty="0" err="1"/>
              <a:t>chanteur·euse·s</a:t>
            </a:r>
            <a:r>
              <a:rPr lang="nl-BE" sz="1200" dirty="0"/>
              <a:t> ont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a:t>
            </a:r>
          </a:p>
          <a:p>
            <a:pPr marL="171450" indent="-171450">
              <a:buFont typeface="Wingdings" panose="05000000000000000000" pitchFamily="2" charset="2"/>
              <a:buChar char="§"/>
            </a:pPr>
            <a:r>
              <a:rPr lang="nl-BE" sz="1200" dirty="0"/>
              <a:t>Les </a:t>
            </a:r>
            <a:r>
              <a:rPr lang="nl-BE" sz="1200" dirty="0" err="1"/>
              <a:t>jeunes</a:t>
            </a:r>
            <a:r>
              <a:rPr lang="nl-BE" sz="1200" dirty="0"/>
              <a:t> de 18 à 21 </a:t>
            </a:r>
            <a:r>
              <a:rPr lang="nl-BE" sz="1200" dirty="0" err="1"/>
              <a:t>ans</a:t>
            </a:r>
            <a:r>
              <a:rPr lang="nl-BE" sz="1200" dirty="0"/>
              <a:t> : 22% </a:t>
            </a:r>
            <a:r>
              <a:rPr lang="nl-BE" sz="1200" dirty="0" err="1"/>
              <a:t>contre</a:t>
            </a:r>
            <a:r>
              <a:rPr lang="nl-BE" sz="1200" dirty="0"/>
              <a:t> 14% pour les 22-25 </a:t>
            </a:r>
            <a:r>
              <a:rPr lang="nl-BE" sz="1200" dirty="0" err="1"/>
              <a:t>ans</a:t>
            </a:r>
            <a:endParaRPr lang="nl-BE" sz="1200" dirty="0"/>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ayant</a:t>
            </a:r>
            <a:r>
              <a:rPr lang="nl-BE" sz="1200" dirty="0"/>
              <a:t> maximum </a:t>
            </a:r>
            <a:r>
              <a:rPr lang="nl-BE" sz="1200" dirty="0" err="1"/>
              <a:t>un</a:t>
            </a:r>
            <a:r>
              <a:rPr lang="nl-BE" sz="1200" dirty="0"/>
              <a:t> </a:t>
            </a:r>
            <a:r>
              <a:rPr lang="nl-BE" sz="1200" dirty="0" err="1"/>
              <a:t>diplôme</a:t>
            </a:r>
            <a:r>
              <a:rPr lang="nl-BE" sz="1200" dirty="0"/>
              <a:t> du secondaire inférieur : 29%</a:t>
            </a:r>
          </a:p>
          <a:p>
            <a:pPr marL="171450" indent="-171450">
              <a:buFont typeface="Wingdings" panose="05000000000000000000" pitchFamily="2" charset="2"/>
              <a:buChar char="§"/>
            </a:pPr>
            <a:endParaRPr lang="nl-BE" sz="1200" dirty="0"/>
          </a:p>
          <a:p>
            <a:r>
              <a:rPr lang="nl-BE" sz="1200" dirty="0"/>
              <a:t>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a:t>
            </a:r>
            <a:r>
              <a:rPr lang="nl-BE" sz="1200" dirty="0" err="1"/>
              <a:t>sont</a:t>
            </a:r>
            <a:r>
              <a:rPr lang="nl-BE" sz="1200" dirty="0"/>
              <a:t> </a:t>
            </a:r>
            <a:r>
              <a:rPr lang="nl-BE" sz="1200" dirty="0" err="1"/>
              <a:t>moins</a:t>
            </a:r>
            <a:r>
              <a:rPr lang="nl-BE" sz="1200" dirty="0"/>
              <a:t> </a:t>
            </a:r>
            <a:r>
              <a:rPr lang="nl-BE" sz="1200" dirty="0" err="1"/>
              <a:t>nombreux·ses</a:t>
            </a:r>
            <a:r>
              <a:rPr lang="nl-BE" sz="1200" dirty="0"/>
              <a:t> à </a:t>
            </a:r>
            <a:r>
              <a:rPr lang="nl-BE" sz="1200" dirty="0" err="1"/>
              <a:t>être</a:t>
            </a:r>
            <a:r>
              <a:rPr lang="nl-BE" sz="1200" dirty="0"/>
              <a:t> </a:t>
            </a:r>
            <a:r>
              <a:rPr lang="nl-BE" sz="1200" dirty="0" err="1"/>
              <a:t>influencé·e·s</a:t>
            </a:r>
            <a:r>
              <a:rPr lang="nl-BE" sz="1200" dirty="0"/>
              <a:t> par les </a:t>
            </a:r>
            <a:r>
              <a:rPr lang="nl-BE" sz="1200" dirty="0" err="1"/>
              <a:t>artistes</a:t>
            </a:r>
            <a:r>
              <a:rPr lang="nl-BE" sz="1200" dirty="0"/>
              <a:t> (12%)</a:t>
            </a:r>
          </a:p>
        </p:txBody>
      </p:sp>
      <p:cxnSp>
        <p:nvCxnSpPr>
          <p:cNvPr id="10" name="Connecteur droit avec flèche 9">
            <a:extLst>
              <a:ext uri="{FF2B5EF4-FFF2-40B4-BE49-F238E27FC236}">
                <a16:creationId xmlns:a16="http://schemas.microsoft.com/office/drawing/2014/main" id="{B90A04D7-F630-A8CC-3EE3-581C137CE9C7}"/>
              </a:ext>
            </a:extLst>
          </p:cNvPr>
          <p:cNvCxnSpPr>
            <a:cxnSpLocks/>
          </p:cNvCxnSpPr>
          <p:nvPr/>
        </p:nvCxnSpPr>
        <p:spPr>
          <a:xfrm flipH="1">
            <a:off x="2743200" y="3071674"/>
            <a:ext cx="958788" cy="357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6145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DE42E0F-0E1F-84E5-9257-33563841B9D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Des </a:t>
            </a:r>
            <a:r>
              <a:rPr kumimoji="0" lang="fr-BE" sz="1600" b="1" i="0" u="none" strike="noStrike" kern="1200" cap="none" spc="0" normalizeH="0" baseline="0" noProof="0" dirty="0" err="1">
                <a:ln>
                  <a:noFill/>
                </a:ln>
                <a:solidFill>
                  <a:srgbClr val="E31A1C"/>
                </a:solidFill>
                <a:effectLst/>
                <a:uLnTx/>
                <a:uFillTx/>
                <a:latin typeface="Calibri" panose="020F0502020204030204"/>
                <a:ea typeface="+mn-ea"/>
                <a:cs typeface="+mn-cs"/>
              </a:rPr>
              <a:t>professeur·e·s</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 </a:t>
            </a:r>
          </a:p>
        </p:txBody>
      </p:sp>
      <p:sp>
        <p:nvSpPr>
          <p:cNvPr id="9" name="ZoneTexte 8">
            <a:extLst>
              <a:ext uri="{FF2B5EF4-FFF2-40B4-BE49-F238E27FC236}">
                <a16:creationId xmlns:a16="http://schemas.microsoft.com/office/drawing/2014/main" id="{39BBAC24-DE49-ED4A-8EF4-FCDBC1C4BF38}"/>
              </a:ext>
            </a:extLst>
          </p:cNvPr>
          <p:cNvSpPr txBox="1"/>
          <p:nvPr/>
        </p:nvSpPr>
        <p:spPr>
          <a:xfrm>
            <a:off x="87458" y="2662218"/>
            <a:ext cx="2263521" cy="3046988"/>
          </a:xfrm>
          <a:prstGeom prst="rect">
            <a:avLst/>
          </a:prstGeom>
          <a:solidFill>
            <a:srgbClr val="37B777"/>
          </a:solidFill>
        </p:spPr>
        <p:txBody>
          <a:bodyPr wrap="square" rtlCol="0">
            <a:spAutoFit/>
          </a:bodyPr>
          <a:lstStyle/>
          <a:p>
            <a:r>
              <a:rPr lang="nl-BE" sz="1200" dirty="0"/>
              <a:t>Les </a:t>
            </a:r>
            <a:r>
              <a:rPr lang="nl-BE" sz="1200" dirty="0" err="1"/>
              <a:t>professeur·e·s</a:t>
            </a:r>
            <a:r>
              <a:rPr lang="nl-BE" sz="1200" dirty="0"/>
              <a:t> </a:t>
            </a:r>
            <a:r>
              <a:rPr lang="nl-BE" sz="1200" dirty="0" err="1"/>
              <a:t>semblent</a:t>
            </a:r>
            <a:r>
              <a:rPr lang="nl-BE" sz="1200" dirty="0"/>
              <a:t> </a:t>
            </a:r>
            <a:r>
              <a:rPr lang="nl-BE" sz="1200" dirty="0" err="1"/>
              <a:t>avoir</a:t>
            </a:r>
            <a:r>
              <a:rPr lang="nl-BE" sz="1200" dirty="0"/>
              <a:t>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a:t>
            </a:r>
          </a:p>
          <a:p>
            <a:pPr marL="171450" indent="-171450">
              <a:buFont typeface="Wingdings" panose="05000000000000000000" pitchFamily="2" charset="2"/>
              <a:buChar char="§"/>
            </a:pPr>
            <a:r>
              <a:rPr lang="nl-BE" sz="1200" dirty="0"/>
              <a:t>Les 22-25 </a:t>
            </a:r>
            <a:r>
              <a:rPr lang="nl-BE" sz="1200" dirty="0" err="1"/>
              <a:t>ans</a:t>
            </a:r>
            <a:r>
              <a:rPr lang="nl-BE" sz="1200" dirty="0"/>
              <a:t> : 40% </a:t>
            </a:r>
            <a:r>
              <a:rPr lang="nl-BE" sz="1200" dirty="0" err="1"/>
              <a:t>alors</a:t>
            </a:r>
            <a:r>
              <a:rPr lang="nl-BE" sz="1200" dirty="0"/>
              <a:t> </a:t>
            </a:r>
            <a:r>
              <a:rPr lang="nl-BE" sz="1200" dirty="0" err="1"/>
              <a:t>qu’elle</a:t>
            </a:r>
            <a:r>
              <a:rPr lang="nl-BE" sz="1200" dirty="0"/>
              <a:t> </a:t>
            </a:r>
            <a:r>
              <a:rPr lang="nl-BE" sz="1200" dirty="0" err="1"/>
              <a:t>est</a:t>
            </a:r>
            <a:r>
              <a:rPr lang="nl-BE" sz="1200" dirty="0"/>
              <a:t> de 30% pour les 18-21 </a:t>
            </a:r>
            <a:r>
              <a:rPr lang="nl-BE" sz="1200" dirty="0" err="1"/>
              <a:t>ans</a:t>
            </a:r>
            <a:endParaRPr lang="nl-BE" sz="1200" dirty="0"/>
          </a:p>
          <a:p>
            <a:pPr marL="171450" indent="-171450">
              <a:buFont typeface="Wingdings" panose="05000000000000000000" pitchFamily="2" charset="2"/>
              <a:buChar char="§"/>
            </a:pPr>
            <a:r>
              <a:rPr lang="nl-BE" sz="1200" dirty="0"/>
              <a:t>les </a:t>
            </a:r>
            <a:r>
              <a:rPr lang="nl-BE" sz="1200" dirty="0" err="1"/>
              <a:t>couples</a:t>
            </a:r>
            <a:r>
              <a:rPr lang="nl-BE" sz="1200" dirty="0"/>
              <a:t> </a:t>
            </a:r>
            <a:r>
              <a:rPr lang="nl-BE" sz="1200" dirty="0" err="1"/>
              <a:t>avec</a:t>
            </a:r>
            <a:r>
              <a:rPr lang="nl-BE" sz="1200" dirty="0"/>
              <a:t> </a:t>
            </a:r>
            <a:r>
              <a:rPr lang="nl-BE" sz="1200" dirty="0" err="1"/>
              <a:t>enfants</a:t>
            </a:r>
            <a:r>
              <a:rPr lang="nl-BE" sz="1200" dirty="0"/>
              <a:t> : 55%</a:t>
            </a:r>
          </a:p>
          <a:p>
            <a:pPr marL="171450" indent="-171450">
              <a:buFont typeface="Wingdings" panose="05000000000000000000" pitchFamily="2" charset="2"/>
              <a:buChar char="§"/>
            </a:pPr>
            <a:r>
              <a:rPr lang="nl-BE" sz="1200" dirty="0"/>
              <a:t>les </a:t>
            </a:r>
            <a:r>
              <a:rPr lang="nl-BE" sz="1200" dirty="0" err="1"/>
              <a:t>diplômé·e·s</a:t>
            </a:r>
            <a:r>
              <a:rPr lang="nl-BE" sz="1200" dirty="0"/>
              <a:t> </a:t>
            </a:r>
            <a:r>
              <a:rPr lang="nl-BE" sz="1200" dirty="0" err="1"/>
              <a:t>d’un</a:t>
            </a:r>
            <a:r>
              <a:rPr lang="nl-BE" sz="1200" dirty="0"/>
              <a:t> master : 51% </a:t>
            </a:r>
            <a:r>
              <a:rPr lang="nl-BE" sz="1200" dirty="0" err="1"/>
              <a:t>alors</a:t>
            </a:r>
            <a:r>
              <a:rPr lang="nl-BE" sz="1200" dirty="0"/>
              <a:t> que </a:t>
            </a:r>
            <a:r>
              <a:rPr lang="nl-BE" sz="1200" dirty="0" err="1"/>
              <a:t>cette</a:t>
            </a:r>
            <a:r>
              <a:rPr lang="nl-BE" sz="1200" dirty="0"/>
              <a:t> </a:t>
            </a:r>
            <a:r>
              <a:rPr lang="nl-BE" sz="1200" dirty="0" err="1"/>
              <a:t>proportion</a:t>
            </a:r>
            <a:r>
              <a:rPr lang="nl-BE" sz="1200" dirty="0"/>
              <a:t> </a:t>
            </a:r>
            <a:r>
              <a:rPr lang="nl-BE" sz="1200" dirty="0" err="1"/>
              <a:t>est</a:t>
            </a:r>
            <a:r>
              <a:rPr lang="nl-BE" sz="1200" dirty="0"/>
              <a:t> de 31% pour les </a:t>
            </a:r>
            <a:r>
              <a:rPr lang="nl-BE" sz="1200" dirty="0" err="1"/>
              <a:t>diplômé·e·s</a:t>
            </a:r>
            <a:r>
              <a:rPr lang="nl-BE" sz="1200" dirty="0"/>
              <a:t> du secondaire supérieur</a:t>
            </a:r>
          </a:p>
          <a:p>
            <a:pPr marL="171450" indent="-171450">
              <a:buFont typeface="Wingdings" panose="05000000000000000000" pitchFamily="2" charset="2"/>
              <a:buChar char="§"/>
            </a:pPr>
            <a:endParaRPr lang="nl-BE" sz="1200" dirty="0"/>
          </a:p>
          <a:p>
            <a:r>
              <a:rPr lang="nl-BE" sz="1200" dirty="0" err="1"/>
              <a:t>L’influence</a:t>
            </a:r>
            <a:r>
              <a:rPr lang="nl-BE" sz="1200" dirty="0"/>
              <a:t> </a:t>
            </a:r>
            <a:r>
              <a:rPr lang="nl-BE" sz="1200" dirty="0" err="1"/>
              <a:t>est</a:t>
            </a:r>
            <a:r>
              <a:rPr lang="nl-BE" sz="1200" dirty="0"/>
              <a:t> plus </a:t>
            </a:r>
            <a:r>
              <a:rPr lang="nl-BE" sz="1200" dirty="0" err="1"/>
              <a:t>faible</a:t>
            </a:r>
            <a:r>
              <a:rPr lang="nl-BE" sz="1200" dirty="0"/>
              <a:t> </a:t>
            </a:r>
            <a:r>
              <a:rPr lang="nl-BE" sz="1200" dirty="0" err="1"/>
              <a:t>chez</a:t>
            </a:r>
            <a:r>
              <a:rPr lang="nl-BE" sz="1200" dirty="0"/>
              <a:t> les </a:t>
            </a:r>
            <a:r>
              <a:rPr lang="nl-BE" sz="1200" dirty="0" err="1"/>
              <a:t>personnes</a:t>
            </a:r>
            <a:r>
              <a:rPr lang="nl-BE" sz="1200" dirty="0"/>
              <a:t> en </a:t>
            </a:r>
            <a:r>
              <a:rPr lang="nl-BE" sz="1200" dirty="0" err="1"/>
              <a:t>difficultés</a:t>
            </a:r>
            <a:r>
              <a:rPr lang="nl-BE" sz="1200" dirty="0"/>
              <a:t> </a:t>
            </a:r>
            <a:r>
              <a:rPr lang="nl-BE" sz="1200" dirty="0" err="1"/>
              <a:t>financières</a:t>
            </a:r>
            <a:r>
              <a:rPr lang="nl-BE" sz="1200" dirty="0"/>
              <a:t> (27,2%).</a:t>
            </a:r>
          </a:p>
        </p:txBody>
      </p:sp>
      <p:cxnSp>
        <p:nvCxnSpPr>
          <p:cNvPr id="10" name="Connecteur droit avec flèche 9">
            <a:extLst>
              <a:ext uri="{FF2B5EF4-FFF2-40B4-BE49-F238E27FC236}">
                <a16:creationId xmlns:a16="http://schemas.microsoft.com/office/drawing/2014/main" id="{6751F366-167F-BCC4-3F11-EC7878ABB7B0}"/>
              </a:ext>
            </a:extLst>
          </p:cNvPr>
          <p:cNvCxnSpPr>
            <a:cxnSpLocks/>
          </p:cNvCxnSpPr>
          <p:nvPr/>
        </p:nvCxnSpPr>
        <p:spPr>
          <a:xfrm flipH="1" flipV="1">
            <a:off x="2408604" y="2857407"/>
            <a:ext cx="435710" cy="7164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6146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3D3598B-5C24-BB50-8913-15D506BA717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818185" y="1966214"/>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Des sportifs ou sportives </a:t>
            </a:r>
          </a:p>
        </p:txBody>
      </p:sp>
      <p:sp>
        <p:nvSpPr>
          <p:cNvPr id="9" name="ZoneTexte 8">
            <a:extLst>
              <a:ext uri="{FF2B5EF4-FFF2-40B4-BE49-F238E27FC236}">
                <a16:creationId xmlns:a16="http://schemas.microsoft.com/office/drawing/2014/main" id="{9B3DCAC7-C8A1-9445-C7BC-841A96CCBE44}"/>
              </a:ext>
            </a:extLst>
          </p:cNvPr>
          <p:cNvSpPr txBox="1"/>
          <p:nvPr/>
        </p:nvSpPr>
        <p:spPr>
          <a:xfrm>
            <a:off x="198553" y="2761397"/>
            <a:ext cx="3109189" cy="3785652"/>
          </a:xfrm>
          <a:prstGeom prst="rect">
            <a:avLst/>
          </a:prstGeom>
          <a:solidFill>
            <a:srgbClr val="37B777"/>
          </a:solidFill>
        </p:spPr>
        <p:txBody>
          <a:bodyPr wrap="square" rtlCol="0">
            <a:spAutoFit/>
          </a:bodyPr>
          <a:lstStyle/>
          <a:p>
            <a:r>
              <a:rPr lang="nl-BE" sz="1200" dirty="0"/>
              <a:t>Les </a:t>
            </a:r>
            <a:r>
              <a:rPr lang="nl-BE" sz="1200" dirty="0" err="1"/>
              <a:t>sportifs</a:t>
            </a:r>
            <a:r>
              <a:rPr lang="nl-BE" sz="1200" dirty="0"/>
              <a:t>/</a:t>
            </a:r>
            <a:r>
              <a:rPr lang="nl-BE" sz="1200" dirty="0" err="1"/>
              <a:t>sportives</a:t>
            </a:r>
            <a:r>
              <a:rPr lang="nl-BE" sz="1200" dirty="0"/>
              <a:t> ont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a:t>
            </a:r>
          </a:p>
          <a:p>
            <a:pPr marL="171450" indent="-171450">
              <a:buFont typeface="Wingdings" panose="05000000000000000000" pitchFamily="2" charset="2"/>
              <a:buChar char="§"/>
            </a:pPr>
            <a:r>
              <a:rPr lang="nl-BE" sz="1200" dirty="0"/>
              <a:t>les </a:t>
            </a:r>
            <a:r>
              <a:rPr lang="nl-BE" sz="1200" dirty="0" err="1"/>
              <a:t>hommes</a:t>
            </a:r>
            <a:r>
              <a:rPr lang="nl-BE" sz="1200" dirty="0"/>
              <a:t> (19%) </a:t>
            </a:r>
            <a:r>
              <a:rPr lang="nl-BE" sz="1200" dirty="0" err="1"/>
              <a:t>contre</a:t>
            </a:r>
            <a:r>
              <a:rPr lang="nl-BE" sz="1200" dirty="0"/>
              <a:t> 7% pour les </a:t>
            </a:r>
            <a:r>
              <a:rPr lang="nl-BE" sz="1200" dirty="0" err="1"/>
              <a:t>femmes</a:t>
            </a:r>
            <a:endParaRPr lang="nl-BE" sz="1200" dirty="0"/>
          </a:p>
          <a:p>
            <a:pPr marL="171450" indent="-171450">
              <a:buFont typeface="Wingdings" panose="05000000000000000000" pitchFamily="2" charset="2"/>
              <a:buChar char="§"/>
            </a:pPr>
            <a:r>
              <a:rPr lang="nl-BE" sz="1200" dirty="0"/>
              <a:t>Les 18-21 </a:t>
            </a:r>
            <a:r>
              <a:rPr lang="nl-BE" sz="1200" dirty="0" err="1"/>
              <a:t>ans</a:t>
            </a:r>
            <a:r>
              <a:rPr lang="nl-BE" sz="1200" dirty="0"/>
              <a:t> (16%) </a:t>
            </a:r>
            <a:r>
              <a:rPr lang="nl-BE" sz="1200" dirty="0" err="1"/>
              <a:t>contre</a:t>
            </a:r>
            <a:r>
              <a:rPr lang="nl-BE" sz="1200" dirty="0"/>
              <a:t> 9% pour les 22-25 </a:t>
            </a:r>
            <a:r>
              <a:rPr lang="nl-BE" sz="1200" dirty="0" err="1"/>
              <a:t>ans</a:t>
            </a:r>
            <a:endParaRPr lang="nl-BE" sz="1200" dirty="0"/>
          </a:p>
          <a:p>
            <a:pPr marL="171450" indent="-171450">
              <a:buFont typeface="Wingdings" panose="05000000000000000000" pitchFamily="2" charset="2"/>
              <a:buChar char="§"/>
            </a:pPr>
            <a:r>
              <a:rPr lang="nl-BE" sz="1200" dirty="0"/>
              <a:t>les </a:t>
            </a:r>
            <a:r>
              <a:rPr lang="nl-BE" sz="1200" dirty="0" err="1"/>
              <a:t>Bruxellois·es</a:t>
            </a:r>
            <a:r>
              <a:rPr lang="nl-BE" sz="1200" dirty="0"/>
              <a:t> (18%) </a:t>
            </a:r>
          </a:p>
          <a:p>
            <a:pPr marL="171450" indent="-171450">
              <a:buFont typeface="Wingdings" panose="05000000000000000000" pitchFamily="2" charset="2"/>
              <a:buChar char="§"/>
            </a:pPr>
            <a:r>
              <a:rPr lang="nl-BE" sz="1200" dirty="0"/>
              <a:t>Les </a:t>
            </a:r>
            <a:r>
              <a:rPr lang="nl-BE" sz="1200" dirty="0" err="1"/>
              <a:t>isolé·e·s</a:t>
            </a:r>
            <a:r>
              <a:rPr lang="nl-BE" sz="1200" dirty="0"/>
              <a:t> (21%)</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étant</a:t>
            </a:r>
            <a:r>
              <a:rPr lang="nl-BE" sz="1200" dirty="0"/>
              <a:t> dans la moyenne </a:t>
            </a:r>
            <a:r>
              <a:rPr lang="nl-BE" sz="1200" dirty="0" err="1"/>
              <a:t>financièrement</a:t>
            </a:r>
            <a:r>
              <a:rPr lang="nl-BE" sz="1200" dirty="0"/>
              <a:t> (16%)</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ayant</a:t>
            </a:r>
            <a:r>
              <a:rPr lang="nl-BE" sz="1200" dirty="0"/>
              <a:t> maximum </a:t>
            </a:r>
            <a:r>
              <a:rPr lang="nl-BE" sz="1200" dirty="0" err="1"/>
              <a:t>un</a:t>
            </a:r>
            <a:r>
              <a:rPr lang="nl-BE" sz="1200" dirty="0"/>
              <a:t> </a:t>
            </a:r>
            <a:r>
              <a:rPr lang="nl-BE" sz="1200" dirty="0" err="1"/>
              <a:t>diplôme</a:t>
            </a:r>
            <a:r>
              <a:rPr lang="nl-BE" sz="1200" dirty="0"/>
              <a:t> du secondaire inférieur (18%) que les </a:t>
            </a:r>
            <a:r>
              <a:rPr lang="nl-BE" sz="1200" dirty="0" err="1"/>
              <a:t>diplômé·e·s</a:t>
            </a:r>
            <a:r>
              <a:rPr lang="nl-BE" sz="1200" dirty="0"/>
              <a:t> </a:t>
            </a:r>
            <a:r>
              <a:rPr lang="nl-BE" sz="1200" dirty="0" err="1"/>
              <a:t>d’un</a:t>
            </a:r>
            <a:r>
              <a:rPr lang="nl-BE" sz="1200" dirty="0"/>
              <a:t> </a:t>
            </a:r>
            <a:r>
              <a:rPr lang="nl-BE" sz="1200" dirty="0" err="1"/>
              <a:t>bachelier</a:t>
            </a:r>
            <a:r>
              <a:rPr lang="nl-BE" sz="1200" dirty="0"/>
              <a:t> (66%)</a:t>
            </a:r>
          </a:p>
          <a:p>
            <a:pPr marL="171450" indent="-171450">
              <a:buFont typeface="Wingdings" panose="05000000000000000000" pitchFamily="2" charset="2"/>
              <a:buChar char="§"/>
            </a:pPr>
            <a:r>
              <a:rPr lang="nl-BE" sz="1200" dirty="0"/>
              <a:t>Les </a:t>
            </a:r>
            <a:r>
              <a:rPr lang="nl-BE" sz="1200" dirty="0" err="1"/>
              <a:t>jeunes</a:t>
            </a:r>
            <a:r>
              <a:rPr lang="nl-BE" sz="1200" dirty="0"/>
              <a:t> pas </a:t>
            </a:r>
            <a:r>
              <a:rPr lang="nl-BE" sz="1200" dirty="0" err="1"/>
              <a:t>ou</a:t>
            </a:r>
            <a:r>
              <a:rPr lang="nl-BE" sz="1200" dirty="0"/>
              <a:t> </a:t>
            </a:r>
            <a:r>
              <a:rPr lang="nl-BE" sz="1200" dirty="0" err="1"/>
              <a:t>peu</a:t>
            </a:r>
            <a:r>
              <a:rPr lang="nl-BE" sz="1200" dirty="0"/>
              <a:t> </a:t>
            </a:r>
            <a:r>
              <a:rPr lang="nl-BE" sz="1200" dirty="0" err="1"/>
              <a:t>engagé·e·s</a:t>
            </a:r>
            <a:r>
              <a:rPr lang="nl-BE" sz="1200" dirty="0"/>
              <a:t> (16%)</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qui</a:t>
            </a:r>
            <a:r>
              <a:rPr lang="nl-BE" sz="1200" dirty="0"/>
              <a:t> ne se </a:t>
            </a:r>
            <a:r>
              <a:rPr lang="nl-BE" sz="1200" dirty="0" err="1"/>
              <a:t>sentent</a:t>
            </a:r>
            <a:r>
              <a:rPr lang="nl-BE" sz="1200" dirty="0"/>
              <a:t> </a:t>
            </a:r>
            <a:r>
              <a:rPr lang="nl-BE" sz="1200" dirty="0" err="1"/>
              <a:t>jamais</a:t>
            </a:r>
            <a:r>
              <a:rPr lang="nl-BE" sz="1200" dirty="0"/>
              <a:t> </a:t>
            </a:r>
            <a:r>
              <a:rPr lang="nl-BE" sz="1200" dirty="0" err="1"/>
              <a:t>ou</a:t>
            </a:r>
            <a:r>
              <a:rPr lang="nl-BE" sz="1200" dirty="0"/>
              <a:t> </a:t>
            </a:r>
            <a:r>
              <a:rPr lang="nl-BE" sz="1200" dirty="0" err="1"/>
              <a:t>rarement</a:t>
            </a:r>
            <a:r>
              <a:rPr lang="nl-BE" sz="1200" dirty="0"/>
              <a:t> </a:t>
            </a:r>
            <a:r>
              <a:rPr lang="nl-BE" sz="1200" dirty="0" err="1"/>
              <a:t>anxieux·ses</a:t>
            </a:r>
            <a:r>
              <a:rPr lang="nl-BE" sz="1200" dirty="0"/>
              <a:t> (</a:t>
            </a:r>
            <a:r>
              <a:rPr lang="nl-BE" sz="1200" dirty="0" err="1"/>
              <a:t>respectivement</a:t>
            </a:r>
            <a:r>
              <a:rPr lang="nl-BE" sz="1200" dirty="0"/>
              <a:t> 29% et 22%) </a:t>
            </a:r>
          </a:p>
          <a:p>
            <a:endParaRPr lang="nl-BE" sz="1200" dirty="0"/>
          </a:p>
          <a:p>
            <a:r>
              <a:rPr lang="nl-BE" sz="1200" dirty="0"/>
              <a:t>A </a:t>
            </a:r>
            <a:r>
              <a:rPr lang="nl-BE" sz="1200" dirty="0" err="1"/>
              <a:t>l’inverse</a:t>
            </a:r>
            <a:r>
              <a:rPr lang="nl-BE" sz="1200" dirty="0"/>
              <a:t>, </a:t>
            </a:r>
            <a:r>
              <a:rPr lang="nl-BE" sz="1200" dirty="0" err="1"/>
              <a:t>l’influence</a:t>
            </a:r>
            <a:r>
              <a:rPr lang="nl-BE" sz="1200" dirty="0"/>
              <a:t> </a:t>
            </a:r>
            <a:r>
              <a:rPr lang="nl-BE" sz="1200" dirty="0" err="1"/>
              <a:t>est</a:t>
            </a:r>
            <a:r>
              <a:rPr lang="nl-BE" sz="1200" dirty="0"/>
              <a:t> plus </a:t>
            </a:r>
            <a:r>
              <a:rPr lang="nl-BE" sz="1200" dirty="0" err="1"/>
              <a:t>faible</a:t>
            </a:r>
            <a:r>
              <a:rPr lang="nl-BE" sz="1200" dirty="0"/>
              <a:t> </a:t>
            </a:r>
            <a:r>
              <a:rPr lang="nl-BE" sz="1200" dirty="0" err="1"/>
              <a:t>sur</a:t>
            </a:r>
            <a:r>
              <a:rPr lang="nl-BE" sz="1200" dirty="0"/>
              <a:t> les </a:t>
            </a:r>
            <a:r>
              <a:rPr lang="nl-BE" sz="1200" dirty="0" err="1"/>
              <a:t>personnes</a:t>
            </a:r>
            <a:r>
              <a:rPr lang="nl-BE" sz="1200" dirty="0"/>
              <a:t> issues </a:t>
            </a:r>
            <a:r>
              <a:rPr lang="nl-BE" sz="1200" dirty="0" err="1"/>
              <a:t>d’une</a:t>
            </a:r>
            <a:r>
              <a:rPr lang="nl-BE" sz="1200" dirty="0"/>
              <a:t> </a:t>
            </a:r>
            <a:r>
              <a:rPr lang="nl-BE" sz="1200" dirty="0" err="1"/>
              <a:t>famille</a:t>
            </a:r>
            <a:r>
              <a:rPr lang="nl-BE" sz="1200" dirty="0"/>
              <a:t> </a:t>
            </a:r>
            <a:r>
              <a:rPr lang="nl-BE" sz="1200" dirty="0" err="1"/>
              <a:t>aisée</a:t>
            </a:r>
            <a:r>
              <a:rPr lang="nl-BE" sz="1200" dirty="0"/>
              <a:t> (5%)</a:t>
            </a:r>
          </a:p>
        </p:txBody>
      </p:sp>
      <p:cxnSp>
        <p:nvCxnSpPr>
          <p:cNvPr id="10" name="Connecteur droit avec flèche 9">
            <a:extLst>
              <a:ext uri="{FF2B5EF4-FFF2-40B4-BE49-F238E27FC236}">
                <a16:creationId xmlns:a16="http://schemas.microsoft.com/office/drawing/2014/main" id="{9DCE2C90-5B0C-798B-91DA-F74A671159AE}"/>
              </a:ext>
            </a:extLst>
          </p:cNvPr>
          <p:cNvCxnSpPr>
            <a:cxnSpLocks/>
          </p:cNvCxnSpPr>
          <p:nvPr/>
        </p:nvCxnSpPr>
        <p:spPr>
          <a:xfrm flipH="1">
            <a:off x="3307743" y="3054786"/>
            <a:ext cx="970708" cy="507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3816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805A11A-BC85-EBDE-CFBC-3102AB2D175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Des </a:t>
            </a:r>
            <a:r>
              <a:rPr kumimoji="0" lang="fr-BE" sz="1600" b="1" i="0" u="none" strike="noStrike" kern="1200" cap="none" spc="0" normalizeH="0" baseline="0" noProof="0" dirty="0" err="1">
                <a:ln>
                  <a:noFill/>
                </a:ln>
                <a:solidFill>
                  <a:srgbClr val="E31A1C"/>
                </a:solidFill>
                <a:effectLst/>
                <a:uLnTx/>
                <a:uFillTx/>
                <a:latin typeface="Calibri" panose="020F0502020204030204"/>
                <a:ea typeface="+mn-ea"/>
                <a:cs typeface="+mn-cs"/>
              </a:rPr>
              <a:t>militant·e·s</a:t>
            </a: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 </a:t>
            </a:r>
          </a:p>
        </p:txBody>
      </p:sp>
      <p:sp>
        <p:nvSpPr>
          <p:cNvPr id="9" name="ZoneTexte 8">
            <a:extLst>
              <a:ext uri="{FF2B5EF4-FFF2-40B4-BE49-F238E27FC236}">
                <a16:creationId xmlns:a16="http://schemas.microsoft.com/office/drawing/2014/main" id="{0F4388BE-FF90-55AE-2617-364A28DB7479}"/>
              </a:ext>
            </a:extLst>
          </p:cNvPr>
          <p:cNvSpPr txBox="1"/>
          <p:nvPr/>
        </p:nvSpPr>
        <p:spPr>
          <a:xfrm>
            <a:off x="196360" y="4056223"/>
            <a:ext cx="3301442" cy="2123658"/>
          </a:xfrm>
          <a:prstGeom prst="rect">
            <a:avLst/>
          </a:prstGeom>
          <a:solidFill>
            <a:srgbClr val="37B777"/>
          </a:solidFill>
        </p:spPr>
        <p:txBody>
          <a:bodyPr wrap="square" rtlCol="0">
            <a:spAutoFit/>
          </a:bodyPr>
          <a:lstStyle/>
          <a:p>
            <a:r>
              <a:rPr lang="nl-BE" sz="1200" dirty="0"/>
              <a:t>Les </a:t>
            </a:r>
            <a:r>
              <a:rPr lang="nl-BE" sz="1200" dirty="0" err="1"/>
              <a:t>militant·e·s</a:t>
            </a:r>
            <a:r>
              <a:rPr lang="nl-BE" sz="1200" dirty="0"/>
              <a:t> ont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a:t>
            </a:r>
          </a:p>
          <a:p>
            <a:pPr marL="171450" indent="-171450">
              <a:buFont typeface="Wingdings" panose="05000000000000000000" pitchFamily="2" charset="2"/>
              <a:buChar char="§"/>
            </a:pPr>
            <a:r>
              <a:rPr lang="nl-BE" sz="1200" dirty="0"/>
              <a:t>les </a:t>
            </a:r>
            <a:r>
              <a:rPr lang="nl-BE" sz="1200" dirty="0" err="1"/>
              <a:t>personnes</a:t>
            </a:r>
            <a:r>
              <a:rPr lang="nl-BE" sz="1200" dirty="0"/>
              <a:t> ne se déclarant ni homme ni </a:t>
            </a:r>
            <a:r>
              <a:rPr lang="nl-BE" sz="1200" dirty="0" err="1"/>
              <a:t>femmes</a:t>
            </a:r>
            <a:r>
              <a:rPr lang="nl-BE" sz="1200" dirty="0"/>
              <a:t> (72%)</a:t>
            </a:r>
          </a:p>
          <a:p>
            <a:pPr marL="171450" indent="-171450">
              <a:buFont typeface="Wingdings" panose="05000000000000000000" pitchFamily="2" charset="2"/>
              <a:buChar char="§"/>
            </a:pPr>
            <a:r>
              <a:rPr lang="nl-BE" sz="1200" dirty="0"/>
              <a:t>Les </a:t>
            </a:r>
            <a:r>
              <a:rPr lang="nl-BE" sz="1200" dirty="0" err="1"/>
              <a:t>Bruxellois·es</a:t>
            </a:r>
            <a:r>
              <a:rPr lang="nl-BE" sz="1200" dirty="0"/>
              <a:t> (37%)</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a:t>
            </a:r>
            <a:r>
              <a:rPr lang="nl-BE" sz="1200" dirty="0" err="1"/>
              <a:t>aisée</a:t>
            </a:r>
            <a:r>
              <a:rPr lang="nl-BE" sz="1200" dirty="0"/>
              <a:t> (38%)</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ayant</a:t>
            </a:r>
            <a:r>
              <a:rPr lang="nl-BE" sz="1200" dirty="0"/>
              <a:t> </a:t>
            </a:r>
            <a:r>
              <a:rPr lang="nl-BE" sz="1200" dirty="0" err="1"/>
              <a:t>une</a:t>
            </a:r>
            <a:r>
              <a:rPr lang="nl-BE" sz="1200" dirty="0"/>
              <a:t> </a:t>
            </a:r>
            <a:r>
              <a:rPr lang="nl-BE" sz="1200" dirty="0" err="1"/>
              <a:t>aisance</a:t>
            </a:r>
            <a:r>
              <a:rPr lang="nl-BE" sz="1200" dirty="0"/>
              <a:t> </a:t>
            </a:r>
            <a:r>
              <a:rPr lang="nl-BE" sz="1200" dirty="0" err="1"/>
              <a:t>financière</a:t>
            </a:r>
            <a:r>
              <a:rPr lang="nl-BE" sz="1200" dirty="0"/>
              <a:t> (37%)</a:t>
            </a:r>
          </a:p>
          <a:p>
            <a:pPr marL="171450" indent="-171450">
              <a:buFont typeface="Wingdings" panose="05000000000000000000" pitchFamily="2" charset="2"/>
              <a:buChar char="§"/>
            </a:pPr>
            <a:r>
              <a:rPr lang="nl-BE" sz="1200" dirty="0" err="1"/>
              <a:t>chez</a:t>
            </a:r>
            <a:r>
              <a:rPr lang="nl-BE" sz="1200" dirty="0"/>
              <a:t> les </a:t>
            </a:r>
            <a:r>
              <a:rPr lang="nl-BE" sz="1200" dirty="0" err="1"/>
              <a:t>jeunes</a:t>
            </a:r>
            <a:r>
              <a:rPr lang="nl-BE" sz="1200" dirty="0"/>
              <a:t> </a:t>
            </a:r>
            <a:r>
              <a:rPr lang="nl-BE" sz="1200" dirty="0" err="1"/>
              <a:t>engagé·e·s</a:t>
            </a:r>
            <a:r>
              <a:rPr lang="nl-BE" sz="1200" dirty="0"/>
              <a:t> (44%)</a:t>
            </a:r>
          </a:p>
          <a:p>
            <a:pPr marL="171450" indent="-171450">
              <a:buFont typeface="Wingdings" panose="05000000000000000000" pitchFamily="2" charset="2"/>
              <a:buChar char="§"/>
            </a:pPr>
            <a:r>
              <a:rPr lang="nl-BE" sz="1200" dirty="0" err="1"/>
              <a:t>chez</a:t>
            </a:r>
            <a:r>
              <a:rPr lang="nl-BE" sz="1200" dirty="0"/>
              <a:t> les </a:t>
            </a:r>
            <a:r>
              <a:rPr lang="nl-BE" sz="1200" dirty="0" err="1"/>
              <a:t>personnes</a:t>
            </a:r>
            <a:r>
              <a:rPr lang="nl-BE" sz="1200" dirty="0"/>
              <a:t> </a:t>
            </a:r>
            <a:r>
              <a:rPr lang="nl-BE" sz="1200" dirty="0" err="1"/>
              <a:t>qui</a:t>
            </a:r>
            <a:r>
              <a:rPr lang="nl-BE" sz="1200" dirty="0"/>
              <a:t> se </a:t>
            </a:r>
            <a:r>
              <a:rPr lang="nl-BE" sz="1200" dirty="0" err="1"/>
              <a:t>sentent</a:t>
            </a:r>
            <a:r>
              <a:rPr lang="nl-BE" sz="1200" dirty="0"/>
              <a:t> </a:t>
            </a:r>
            <a:r>
              <a:rPr lang="nl-BE" sz="1200" dirty="0" err="1"/>
              <a:t>souvent</a:t>
            </a:r>
            <a:r>
              <a:rPr lang="nl-BE" sz="1200" dirty="0"/>
              <a:t> </a:t>
            </a:r>
            <a:r>
              <a:rPr lang="nl-BE" sz="1200" dirty="0" err="1"/>
              <a:t>anxieuses</a:t>
            </a:r>
            <a:r>
              <a:rPr lang="nl-BE" sz="1200" dirty="0"/>
              <a:t>, </a:t>
            </a:r>
            <a:r>
              <a:rPr lang="nl-BE" sz="1200" dirty="0" err="1"/>
              <a:t>angoissées</a:t>
            </a:r>
            <a:r>
              <a:rPr lang="nl-BE" sz="1200" dirty="0"/>
              <a:t> </a:t>
            </a:r>
            <a:r>
              <a:rPr lang="nl-BE" sz="1200" dirty="0" err="1"/>
              <a:t>voire</a:t>
            </a:r>
            <a:r>
              <a:rPr lang="nl-BE" sz="1200" dirty="0"/>
              <a:t> en </a:t>
            </a:r>
            <a:r>
              <a:rPr lang="nl-BE" sz="1200" dirty="0" err="1"/>
              <a:t>dépression</a:t>
            </a:r>
            <a:r>
              <a:rPr lang="nl-BE" sz="1200" dirty="0"/>
              <a:t> (43%)</a:t>
            </a:r>
          </a:p>
        </p:txBody>
      </p:sp>
      <p:cxnSp>
        <p:nvCxnSpPr>
          <p:cNvPr id="10" name="Connecteur droit avec flèche 9">
            <a:extLst>
              <a:ext uri="{FF2B5EF4-FFF2-40B4-BE49-F238E27FC236}">
                <a16:creationId xmlns:a16="http://schemas.microsoft.com/office/drawing/2014/main" id="{7BC14E12-CC09-6A4F-372A-10FCE02A1D03}"/>
              </a:ext>
            </a:extLst>
          </p:cNvPr>
          <p:cNvCxnSpPr>
            <a:cxnSpLocks/>
          </p:cNvCxnSpPr>
          <p:nvPr/>
        </p:nvCxnSpPr>
        <p:spPr>
          <a:xfrm flipH="1">
            <a:off x="2308194" y="3781887"/>
            <a:ext cx="674703" cy="274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00535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5AF6CBD-C420-D03A-ACDF-844FF16B3B9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Des journalistes </a:t>
            </a:r>
          </a:p>
        </p:txBody>
      </p:sp>
      <p:sp>
        <p:nvSpPr>
          <p:cNvPr id="9" name="ZoneTexte 8">
            <a:extLst>
              <a:ext uri="{FF2B5EF4-FFF2-40B4-BE49-F238E27FC236}">
                <a16:creationId xmlns:a16="http://schemas.microsoft.com/office/drawing/2014/main" id="{F94A45E5-3C27-8856-911B-6FF5433B5917}"/>
              </a:ext>
            </a:extLst>
          </p:cNvPr>
          <p:cNvSpPr txBox="1"/>
          <p:nvPr/>
        </p:nvSpPr>
        <p:spPr>
          <a:xfrm>
            <a:off x="290206" y="3218076"/>
            <a:ext cx="2263521" cy="1200329"/>
          </a:xfrm>
          <a:prstGeom prst="rect">
            <a:avLst/>
          </a:prstGeom>
          <a:solidFill>
            <a:srgbClr val="37B777"/>
          </a:solidFill>
        </p:spPr>
        <p:txBody>
          <a:bodyPr wrap="square" rtlCol="0">
            <a:spAutoFit/>
          </a:bodyPr>
          <a:lstStyle/>
          <a:p>
            <a:r>
              <a:rPr lang="nl-BE" sz="1200" dirty="0"/>
              <a:t>Les </a:t>
            </a:r>
            <a:r>
              <a:rPr lang="nl-BE" sz="1200" dirty="0" err="1"/>
              <a:t>jeunes</a:t>
            </a:r>
            <a:r>
              <a:rPr lang="nl-BE" sz="1200" dirty="0"/>
              <a:t> </a:t>
            </a:r>
            <a:r>
              <a:rPr lang="nl-BE" sz="1200" dirty="0" err="1"/>
              <a:t>ayant</a:t>
            </a:r>
            <a:r>
              <a:rPr lang="nl-BE" sz="1200" dirty="0"/>
              <a:t> des </a:t>
            </a:r>
            <a:r>
              <a:rPr lang="nl-BE" sz="1200" dirty="0" err="1"/>
              <a:t>difficultés</a:t>
            </a:r>
            <a:r>
              <a:rPr lang="nl-BE" sz="1200" dirty="0"/>
              <a:t> </a:t>
            </a:r>
            <a:r>
              <a:rPr lang="nl-BE" sz="1200" dirty="0" err="1"/>
              <a:t>financières</a:t>
            </a:r>
            <a:r>
              <a:rPr lang="nl-BE" sz="1200" dirty="0"/>
              <a:t> </a:t>
            </a:r>
            <a:r>
              <a:rPr lang="nl-BE" sz="1200" dirty="0" err="1"/>
              <a:t>ayant</a:t>
            </a:r>
            <a:r>
              <a:rPr lang="nl-BE" sz="1200" dirty="0"/>
              <a:t> dit que les journalistes </a:t>
            </a:r>
            <a:r>
              <a:rPr lang="nl-BE" sz="1200" dirty="0" err="1"/>
              <a:t>avaient</a:t>
            </a:r>
            <a:r>
              <a:rPr lang="nl-BE" sz="1200" dirty="0"/>
              <a:t> </a:t>
            </a:r>
            <a:r>
              <a:rPr lang="nl-BE" sz="1200" dirty="0" err="1"/>
              <a:t>une</a:t>
            </a:r>
            <a:r>
              <a:rPr lang="nl-BE" sz="1200" dirty="0"/>
              <a:t> </a:t>
            </a:r>
            <a:r>
              <a:rPr lang="nl-BE" sz="1200" dirty="0" err="1"/>
              <a:t>influence</a:t>
            </a:r>
            <a:r>
              <a:rPr lang="nl-BE" sz="1200" dirty="0"/>
              <a:t> importante </a:t>
            </a:r>
            <a:r>
              <a:rPr lang="nl-BE" sz="1200" dirty="0" err="1"/>
              <a:t>sont</a:t>
            </a:r>
            <a:r>
              <a:rPr lang="nl-BE" sz="1200" dirty="0"/>
              <a:t> </a:t>
            </a:r>
            <a:r>
              <a:rPr lang="nl-BE" sz="1200" dirty="0" err="1"/>
              <a:t>proprortionnellement</a:t>
            </a:r>
            <a:r>
              <a:rPr lang="nl-BE" sz="1200" dirty="0"/>
              <a:t> </a:t>
            </a:r>
            <a:r>
              <a:rPr lang="nl-BE" sz="1200" dirty="0" err="1"/>
              <a:t>moins</a:t>
            </a:r>
            <a:r>
              <a:rPr lang="nl-BE" sz="1200" dirty="0"/>
              <a:t> </a:t>
            </a:r>
            <a:r>
              <a:rPr lang="nl-BE" sz="1200" dirty="0" err="1"/>
              <a:t>nombreu·ses</a:t>
            </a:r>
            <a:r>
              <a:rPr lang="nl-BE" sz="1200" dirty="0"/>
              <a:t> (14%)</a:t>
            </a:r>
          </a:p>
        </p:txBody>
      </p:sp>
      <p:cxnSp>
        <p:nvCxnSpPr>
          <p:cNvPr id="10" name="Connecteur droit avec flèche 9">
            <a:extLst>
              <a:ext uri="{FF2B5EF4-FFF2-40B4-BE49-F238E27FC236}">
                <a16:creationId xmlns:a16="http://schemas.microsoft.com/office/drawing/2014/main" id="{2D71D5E4-A648-4089-BD26-C0B456414D6E}"/>
              </a:ext>
            </a:extLst>
          </p:cNvPr>
          <p:cNvCxnSpPr>
            <a:cxnSpLocks/>
          </p:cNvCxnSpPr>
          <p:nvPr/>
        </p:nvCxnSpPr>
        <p:spPr>
          <a:xfrm flipH="1">
            <a:off x="2654423" y="3080551"/>
            <a:ext cx="905523" cy="648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71377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633FB92-9C13-4DC2-FCBE-CA99EAFFC27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Des hommes - femmes politiques </a:t>
            </a:r>
          </a:p>
        </p:txBody>
      </p:sp>
      <p:sp>
        <p:nvSpPr>
          <p:cNvPr id="9" name="ZoneTexte 8">
            <a:extLst>
              <a:ext uri="{FF2B5EF4-FFF2-40B4-BE49-F238E27FC236}">
                <a16:creationId xmlns:a16="http://schemas.microsoft.com/office/drawing/2014/main" id="{9A0CC4B6-5D19-15B5-7B7D-276369F55EBD}"/>
              </a:ext>
            </a:extLst>
          </p:cNvPr>
          <p:cNvSpPr txBox="1"/>
          <p:nvPr/>
        </p:nvSpPr>
        <p:spPr>
          <a:xfrm>
            <a:off x="290206" y="2248581"/>
            <a:ext cx="2263521" cy="3046988"/>
          </a:xfrm>
          <a:prstGeom prst="rect">
            <a:avLst/>
          </a:prstGeom>
          <a:solidFill>
            <a:srgbClr val="37B777"/>
          </a:solidFill>
        </p:spPr>
        <p:txBody>
          <a:bodyPr wrap="square" rtlCol="0">
            <a:spAutoFit/>
          </a:bodyPr>
          <a:lstStyle/>
          <a:p>
            <a:r>
              <a:rPr lang="nl-BE" sz="1200" dirty="0"/>
              <a:t>Les </a:t>
            </a:r>
            <a:r>
              <a:rPr lang="nl-BE" sz="1200" dirty="0" err="1"/>
              <a:t>hommes-femmes</a:t>
            </a:r>
            <a:r>
              <a:rPr lang="nl-BE" sz="1200" dirty="0"/>
              <a:t> </a:t>
            </a:r>
            <a:r>
              <a:rPr lang="nl-BE" sz="1200" dirty="0" err="1"/>
              <a:t>politiques</a:t>
            </a:r>
            <a:r>
              <a:rPr lang="nl-BE" sz="1200" dirty="0"/>
              <a:t> ont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a:t>
            </a:r>
          </a:p>
          <a:p>
            <a:pPr marL="171450" indent="-171450">
              <a:buFont typeface="Wingdings" panose="05000000000000000000" pitchFamily="2" charset="2"/>
              <a:buChar char="§"/>
            </a:pPr>
            <a:r>
              <a:rPr lang="nl-BE" sz="1200" dirty="0"/>
              <a:t>les </a:t>
            </a:r>
            <a:r>
              <a:rPr lang="nl-BE" sz="1200" dirty="0" err="1"/>
              <a:t>hommes</a:t>
            </a:r>
            <a:r>
              <a:rPr lang="nl-BE" sz="1200" dirty="0"/>
              <a:t> (32%) que </a:t>
            </a:r>
            <a:r>
              <a:rPr lang="nl-BE" sz="1200" dirty="0" err="1"/>
              <a:t>sur</a:t>
            </a:r>
            <a:r>
              <a:rPr lang="nl-BE" sz="1200" dirty="0"/>
              <a:t> les </a:t>
            </a:r>
            <a:r>
              <a:rPr lang="nl-BE" sz="1200" dirty="0" err="1"/>
              <a:t>femmes</a:t>
            </a:r>
            <a:r>
              <a:rPr lang="nl-BE" sz="1200" dirty="0"/>
              <a:t> (21%) et les “</a:t>
            </a:r>
            <a:r>
              <a:rPr lang="nl-BE" sz="1200" dirty="0" err="1"/>
              <a:t>aucune</a:t>
            </a:r>
            <a:r>
              <a:rPr lang="nl-BE" sz="1200" dirty="0"/>
              <a:t> des 2 </a:t>
            </a:r>
            <a:r>
              <a:rPr lang="nl-BE" sz="1200" dirty="0" err="1"/>
              <a:t>catégories</a:t>
            </a:r>
            <a:r>
              <a:rPr lang="nl-BE" sz="1200" dirty="0"/>
              <a:t>” (8%)</a:t>
            </a:r>
          </a:p>
          <a:p>
            <a:pPr marL="171450" indent="-171450">
              <a:buFont typeface="Wingdings" panose="05000000000000000000" pitchFamily="2" charset="2"/>
              <a:buChar char="§"/>
            </a:pPr>
            <a:r>
              <a:rPr lang="nl-BE" sz="1200" dirty="0"/>
              <a:t>les </a:t>
            </a:r>
            <a:r>
              <a:rPr lang="nl-BE" sz="1200" dirty="0" err="1"/>
              <a:t>personnes</a:t>
            </a:r>
            <a:r>
              <a:rPr lang="nl-BE" sz="1200" dirty="0"/>
              <a:t> </a:t>
            </a:r>
            <a:r>
              <a:rPr lang="nl-BE" sz="1200" dirty="0" err="1"/>
              <a:t>aisées</a:t>
            </a:r>
            <a:r>
              <a:rPr lang="nl-BE" sz="1200" dirty="0"/>
              <a:t> </a:t>
            </a:r>
            <a:r>
              <a:rPr lang="nl-BE" sz="1200" dirty="0" err="1"/>
              <a:t>financièrement</a:t>
            </a:r>
            <a:r>
              <a:rPr lang="nl-BE" sz="1200" dirty="0"/>
              <a:t> (32%) et issues </a:t>
            </a:r>
            <a:r>
              <a:rPr lang="nl-BE" sz="1200" dirty="0" err="1"/>
              <a:t>d’une</a:t>
            </a:r>
            <a:r>
              <a:rPr lang="nl-BE" sz="1200" dirty="0"/>
              <a:t> </a:t>
            </a:r>
            <a:r>
              <a:rPr lang="nl-BE" sz="1200" dirty="0" err="1"/>
              <a:t>famille</a:t>
            </a:r>
            <a:r>
              <a:rPr lang="nl-BE" sz="1200" dirty="0"/>
              <a:t> </a:t>
            </a:r>
            <a:r>
              <a:rPr lang="nl-BE" sz="1200" dirty="0" err="1"/>
              <a:t>aisée</a:t>
            </a:r>
            <a:r>
              <a:rPr lang="nl-BE" sz="1200" dirty="0"/>
              <a:t> (32%).</a:t>
            </a:r>
          </a:p>
          <a:p>
            <a:pPr marL="171450" indent="-171450">
              <a:buFont typeface="Wingdings" panose="05000000000000000000" pitchFamily="2" charset="2"/>
              <a:buChar char="§"/>
            </a:pPr>
            <a:r>
              <a:rPr lang="nl-BE" sz="1200" dirty="0"/>
              <a:t>Les </a:t>
            </a:r>
            <a:r>
              <a:rPr lang="nl-BE" sz="1200" dirty="0" err="1"/>
              <a:t>jeunes</a:t>
            </a:r>
            <a:r>
              <a:rPr lang="nl-BE" sz="1200" dirty="0"/>
              <a:t> vivant en </a:t>
            </a:r>
            <a:r>
              <a:rPr lang="nl-BE" sz="1200" dirty="0" err="1"/>
              <a:t>colocation</a:t>
            </a:r>
            <a:r>
              <a:rPr lang="nl-BE" sz="1200" dirty="0"/>
              <a:t> (42%).</a:t>
            </a:r>
          </a:p>
          <a:p>
            <a:pPr marL="171450" indent="-171450">
              <a:buFont typeface="Wingdings" panose="05000000000000000000" pitchFamily="2" charset="2"/>
              <a:buChar char="§"/>
            </a:pPr>
            <a:r>
              <a:rPr lang="nl-BE" sz="1200" dirty="0"/>
              <a:t>Les </a:t>
            </a:r>
            <a:r>
              <a:rPr lang="nl-BE" sz="1200" dirty="0" err="1"/>
              <a:t>personnes</a:t>
            </a:r>
            <a:r>
              <a:rPr lang="nl-BE" sz="1200" dirty="0"/>
              <a:t> </a:t>
            </a:r>
            <a:r>
              <a:rPr lang="nl-BE" sz="1200" dirty="0" err="1"/>
              <a:t>détentrices</a:t>
            </a:r>
            <a:r>
              <a:rPr lang="nl-BE" sz="1200" dirty="0"/>
              <a:t> </a:t>
            </a:r>
            <a:r>
              <a:rPr lang="nl-BE" sz="1200" dirty="0" err="1"/>
              <a:t>d’un</a:t>
            </a:r>
            <a:r>
              <a:rPr lang="nl-BE" sz="1200" dirty="0"/>
              <a:t> master : 48% </a:t>
            </a:r>
          </a:p>
          <a:p>
            <a:pPr marL="171450" indent="-171450">
              <a:buFont typeface="Wingdings" panose="05000000000000000000" pitchFamily="2" charset="2"/>
              <a:buChar char="§"/>
            </a:pPr>
            <a:r>
              <a:rPr lang="nl-BE" sz="1200" dirty="0"/>
              <a:t>Les </a:t>
            </a:r>
            <a:r>
              <a:rPr lang="nl-BE" sz="1200" dirty="0" err="1"/>
              <a:t>jeunes</a:t>
            </a:r>
            <a:r>
              <a:rPr lang="nl-BE" sz="1200" dirty="0"/>
              <a:t> </a:t>
            </a:r>
            <a:r>
              <a:rPr lang="nl-BE" sz="1200" dirty="0" err="1"/>
              <a:t>engagé·e·s</a:t>
            </a:r>
            <a:r>
              <a:rPr lang="nl-BE" sz="1200" dirty="0"/>
              <a:t> (30%) que pas </a:t>
            </a:r>
            <a:r>
              <a:rPr lang="nl-BE" sz="1200" dirty="0" err="1"/>
              <a:t>ou</a:t>
            </a:r>
            <a:r>
              <a:rPr lang="nl-BE" sz="1200" dirty="0"/>
              <a:t> </a:t>
            </a:r>
            <a:r>
              <a:rPr lang="nl-BE" sz="1200" dirty="0" err="1"/>
              <a:t>peu</a:t>
            </a:r>
            <a:r>
              <a:rPr lang="nl-BE" sz="1200" dirty="0"/>
              <a:t> </a:t>
            </a:r>
            <a:r>
              <a:rPr lang="nl-BE" sz="1200" dirty="0" err="1"/>
              <a:t>engagé·e·s</a:t>
            </a:r>
            <a:r>
              <a:rPr lang="nl-BE" sz="1200" dirty="0"/>
              <a:t> (22%)</a:t>
            </a:r>
          </a:p>
        </p:txBody>
      </p:sp>
      <p:cxnSp>
        <p:nvCxnSpPr>
          <p:cNvPr id="10" name="Connecteur droit avec flèche 9">
            <a:extLst>
              <a:ext uri="{FF2B5EF4-FFF2-40B4-BE49-F238E27FC236}">
                <a16:creationId xmlns:a16="http://schemas.microsoft.com/office/drawing/2014/main" id="{B5861612-D5B9-B78F-C9CA-F2C6580F2A6C}"/>
              </a:ext>
            </a:extLst>
          </p:cNvPr>
          <p:cNvCxnSpPr>
            <a:cxnSpLocks/>
          </p:cNvCxnSpPr>
          <p:nvPr/>
        </p:nvCxnSpPr>
        <p:spPr>
          <a:xfrm flipH="1">
            <a:off x="2636668" y="3329126"/>
            <a:ext cx="633870" cy="229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5049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12C363C-94B5-4075-0258-E18EC909625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Votre famille </a:t>
            </a:r>
          </a:p>
        </p:txBody>
      </p:sp>
      <p:cxnSp>
        <p:nvCxnSpPr>
          <p:cNvPr id="9" name="Connecteur droit avec flèche 8">
            <a:extLst>
              <a:ext uri="{FF2B5EF4-FFF2-40B4-BE49-F238E27FC236}">
                <a16:creationId xmlns:a16="http://schemas.microsoft.com/office/drawing/2014/main" id="{CAF1FF3C-B9C3-0DCF-3825-93E81BDCB15A}"/>
              </a:ext>
            </a:extLst>
          </p:cNvPr>
          <p:cNvCxnSpPr>
            <a:cxnSpLocks/>
          </p:cNvCxnSpPr>
          <p:nvPr/>
        </p:nvCxnSpPr>
        <p:spPr>
          <a:xfrm flipV="1">
            <a:off x="8123068" y="2894120"/>
            <a:ext cx="727969" cy="1562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3C906233-1991-4C12-1071-630690A962F2}"/>
              </a:ext>
            </a:extLst>
          </p:cNvPr>
          <p:cNvSpPr txBox="1"/>
          <p:nvPr/>
        </p:nvSpPr>
        <p:spPr>
          <a:xfrm>
            <a:off x="8936546" y="1971855"/>
            <a:ext cx="2263521" cy="2308324"/>
          </a:xfrm>
          <a:prstGeom prst="rect">
            <a:avLst/>
          </a:prstGeom>
          <a:solidFill>
            <a:srgbClr val="37B777"/>
          </a:solidFill>
        </p:spPr>
        <p:txBody>
          <a:bodyPr wrap="square" rtlCol="0">
            <a:spAutoFit/>
          </a:bodyPr>
          <a:lstStyle/>
          <a:p>
            <a:r>
              <a:rPr lang="nl-BE" sz="1200" dirty="0"/>
              <a:t>La </a:t>
            </a:r>
            <a:r>
              <a:rPr lang="nl-BE" sz="1200" dirty="0" err="1"/>
              <a:t>famille</a:t>
            </a:r>
            <a:r>
              <a:rPr lang="nl-BE" sz="1200" dirty="0"/>
              <a:t> a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dans la moyenne </a:t>
            </a:r>
            <a:r>
              <a:rPr lang="nl-BE" sz="1200" dirty="0" err="1"/>
              <a:t>financièrement</a:t>
            </a:r>
            <a:r>
              <a:rPr lang="nl-BE" sz="1200" dirty="0"/>
              <a:t> (62%)</a:t>
            </a:r>
          </a:p>
          <a:p>
            <a:r>
              <a:rPr lang="nl-BE" sz="1200" dirty="0"/>
              <a:t>A </a:t>
            </a:r>
            <a:r>
              <a:rPr lang="nl-BE" sz="1200" dirty="0" err="1"/>
              <a:t>l’inverse</a:t>
            </a:r>
            <a:r>
              <a:rPr lang="nl-BE" sz="1200" dirty="0"/>
              <a:t>, la </a:t>
            </a:r>
            <a:r>
              <a:rPr lang="nl-BE" sz="1200" dirty="0" err="1"/>
              <a:t>proportion</a:t>
            </a:r>
            <a:r>
              <a:rPr lang="nl-BE" sz="1200" dirty="0"/>
              <a:t> de </a:t>
            </a:r>
            <a:r>
              <a:rPr lang="nl-BE" sz="1200" dirty="0" err="1"/>
              <a:t>jeunes</a:t>
            </a:r>
            <a:r>
              <a:rPr lang="nl-BE" sz="1200" dirty="0"/>
              <a:t> déclarant que la </a:t>
            </a:r>
            <a:r>
              <a:rPr lang="nl-BE" sz="1200" dirty="0" err="1"/>
              <a:t>famille</a:t>
            </a:r>
            <a:r>
              <a:rPr lang="nl-BE" sz="1200" dirty="0"/>
              <a:t> a </a:t>
            </a:r>
            <a:r>
              <a:rPr lang="nl-BE" sz="1200" dirty="0" err="1"/>
              <a:t>une</a:t>
            </a:r>
            <a:r>
              <a:rPr lang="nl-BE" sz="1200" dirty="0"/>
              <a:t> </a:t>
            </a:r>
            <a:r>
              <a:rPr lang="nl-BE" sz="1200" dirty="0" err="1"/>
              <a:t>influence</a:t>
            </a:r>
            <a:r>
              <a:rPr lang="nl-BE" sz="1200" dirty="0"/>
              <a:t> importante </a:t>
            </a:r>
            <a:r>
              <a:rPr lang="nl-BE" sz="1200" dirty="0" err="1"/>
              <a:t>est</a:t>
            </a:r>
            <a:r>
              <a:rPr lang="nl-BE" sz="1200" dirty="0"/>
              <a:t> plus </a:t>
            </a:r>
            <a:r>
              <a:rPr lang="nl-BE" sz="1200" dirty="0" err="1"/>
              <a:t>faible</a:t>
            </a:r>
            <a:r>
              <a:rPr lang="nl-BE" sz="1200" dirty="0"/>
              <a:t> </a:t>
            </a:r>
            <a:r>
              <a:rPr lang="nl-BE" sz="1200" dirty="0" err="1"/>
              <a:t>chez</a:t>
            </a:r>
            <a:r>
              <a:rPr lang="nl-BE" sz="1200" dirty="0"/>
              <a:t> les </a:t>
            </a:r>
            <a:r>
              <a:rPr lang="nl-BE" sz="1200" dirty="0" err="1"/>
              <a:t>couples</a:t>
            </a:r>
            <a:r>
              <a:rPr lang="nl-BE" sz="1200" dirty="0"/>
              <a:t> sans enfant (36%), les </a:t>
            </a:r>
            <a:r>
              <a:rPr lang="nl-BE" sz="1200" dirty="0" err="1"/>
              <a:t>jeunes</a:t>
            </a:r>
            <a:r>
              <a:rPr lang="nl-BE" sz="1200" dirty="0"/>
              <a:t> </a:t>
            </a:r>
            <a:r>
              <a:rPr lang="nl-BE" sz="1200" dirty="0" err="1"/>
              <a:t>ayant</a:t>
            </a:r>
            <a:r>
              <a:rPr lang="nl-BE" sz="1200" dirty="0"/>
              <a:t> des </a:t>
            </a:r>
            <a:r>
              <a:rPr lang="nl-BE" sz="1200" dirty="0" err="1"/>
              <a:t>difficultés</a:t>
            </a:r>
            <a:r>
              <a:rPr lang="nl-BE" sz="1200" dirty="0"/>
              <a:t> </a:t>
            </a:r>
            <a:r>
              <a:rPr lang="nl-BE" sz="1200" dirty="0" err="1"/>
              <a:t>financières</a:t>
            </a:r>
            <a:r>
              <a:rPr lang="nl-BE" sz="1200" dirty="0"/>
              <a:t> (47%) et les </a:t>
            </a:r>
            <a:r>
              <a:rPr lang="nl-BE" sz="1200" dirty="0" err="1"/>
              <a:t>jeunes</a:t>
            </a:r>
            <a:r>
              <a:rPr lang="nl-BE" sz="1200" dirty="0"/>
              <a:t> </a:t>
            </a:r>
            <a:r>
              <a:rPr lang="nl-BE" sz="1200" dirty="0" err="1"/>
              <a:t>issu·e·s</a:t>
            </a:r>
            <a:r>
              <a:rPr lang="nl-BE" sz="1200" dirty="0"/>
              <a:t> </a:t>
            </a:r>
            <a:r>
              <a:rPr lang="nl-BE" sz="1200" dirty="0" err="1"/>
              <a:t>d’une</a:t>
            </a:r>
            <a:r>
              <a:rPr lang="nl-BE" sz="1200" dirty="0"/>
              <a:t> </a:t>
            </a:r>
            <a:r>
              <a:rPr lang="nl-BE" sz="1200" dirty="0" err="1"/>
              <a:t>famille</a:t>
            </a:r>
            <a:r>
              <a:rPr lang="nl-BE" sz="1200" dirty="0"/>
              <a:t> modeste (44%).</a:t>
            </a:r>
          </a:p>
        </p:txBody>
      </p:sp>
    </p:spTree>
    <p:extLst>
      <p:ext uri="{BB962C8B-B14F-4D97-AF65-F5344CB8AC3E}">
        <p14:creationId xmlns:p14="http://schemas.microsoft.com/office/powerpoint/2010/main" val="10684377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8806F52-09C7-8B0F-C564-118F0FF35D6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9100" y="1930400"/>
            <a:ext cx="7759700" cy="4800600"/>
          </a:xfrm>
          <a:prstGeom prst="rect">
            <a:avLst/>
          </a:prstGeom>
        </p:spPr>
      </p:pic>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5471" y="6190296"/>
            <a:ext cx="1557976" cy="667704"/>
          </a:xfrm>
          <a:prstGeom prst="rect">
            <a:avLst/>
          </a:prstGeom>
        </p:spPr>
      </p:pic>
      <p:sp>
        <p:nvSpPr>
          <p:cNvPr id="4" name="ZoneTexte 8">
            <a:extLst>
              <a:ext uri="{FF2B5EF4-FFF2-40B4-BE49-F238E27FC236}">
                <a16:creationId xmlns:a16="http://schemas.microsoft.com/office/drawing/2014/main" id="{01121BD8-0053-D508-0EA2-D0B6F96D0509}"/>
              </a:ext>
            </a:extLst>
          </p:cNvPr>
          <p:cNvSpPr txBox="1"/>
          <p:nvPr/>
        </p:nvSpPr>
        <p:spPr>
          <a:xfrm>
            <a:off x="9159340" y="0"/>
            <a:ext cx="1512168" cy="523220"/>
          </a:xfrm>
          <a:prstGeom prst="rect">
            <a:avLst/>
          </a:prstGeom>
          <a:solidFill>
            <a:srgbClr val="E31A1C"/>
          </a:solidFill>
        </p:spPr>
        <p:txBody>
          <a:bodyPr wrap="square" rtlCol="0">
            <a:spAutoFit/>
          </a:bodyPr>
          <a:lstStyle/>
          <a:p>
            <a:pPr algn="ctr"/>
            <a:r>
              <a:rPr lang="fr-BE" sz="1400" b="1" dirty="0">
                <a:solidFill>
                  <a:schemeClr val="bg1"/>
                </a:solidFill>
              </a:rPr>
              <a:t>All</a:t>
            </a:r>
          </a:p>
          <a:p>
            <a:pPr algn="ctr"/>
            <a:r>
              <a:rPr lang="fr-BE" sz="1400" b="1" dirty="0">
                <a:solidFill>
                  <a:schemeClr val="bg1"/>
                </a:solidFill>
              </a:rPr>
              <a:t>N = 709</a:t>
            </a:r>
            <a:endParaRPr lang="nl-NL" sz="1400" b="1" dirty="0">
              <a:solidFill>
                <a:schemeClr val="bg1"/>
              </a:solidFill>
            </a:endParaRPr>
          </a:p>
        </p:txBody>
      </p:sp>
      <p:sp>
        <p:nvSpPr>
          <p:cNvPr id="5" name="Rectangle 4">
            <a:extLst>
              <a:ext uri="{FF2B5EF4-FFF2-40B4-BE49-F238E27FC236}">
                <a16:creationId xmlns:a16="http://schemas.microsoft.com/office/drawing/2014/main" id="{75C2D575-84A1-E450-3297-B282D92BD0DC}"/>
              </a:ext>
            </a:extLst>
          </p:cNvPr>
          <p:cNvSpPr/>
          <p:nvPr/>
        </p:nvSpPr>
        <p:spPr>
          <a:xfrm>
            <a:off x="0" y="450755"/>
            <a:ext cx="580412" cy="824060"/>
          </a:xfrm>
          <a:prstGeom prst="rect">
            <a:avLst/>
          </a:prstGeom>
          <a:solidFill>
            <a:srgbClr val="E3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79"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6" name="ZoneTexte 5">
            <a:extLst>
              <a:ext uri="{FF2B5EF4-FFF2-40B4-BE49-F238E27FC236}">
                <a16:creationId xmlns:a16="http://schemas.microsoft.com/office/drawing/2014/main" id="{6603B95B-0A2E-5A69-0247-CF40A21274D6}"/>
              </a:ext>
            </a:extLst>
          </p:cNvPr>
          <p:cNvSpPr txBox="1"/>
          <p:nvPr/>
        </p:nvSpPr>
        <p:spPr>
          <a:xfrm>
            <a:off x="865453" y="462675"/>
            <a:ext cx="78017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alibri" panose="020F0502020204030204"/>
                <a:ea typeface="+mn-ea"/>
                <a:cs typeface="+mn-cs"/>
              </a:rPr>
              <a:t>Enquête </a:t>
            </a:r>
            <a:r>
              <a:rPr kumimoji="0" lang="nl-BE" sz="2000" b="0" i="0" u="none" strike="noStrike" kern="1200" cap="none" spc="0" normalizeH="0" baseline="0" noProof="0" dirty="0" err="1">
                <a:ln>
                  <a:noFill/>
                </a:ln>
                <a:solidFill>
                  <a:prstClr val="black"/>
                </a:solidFill>
                <a:effectLst/>
                <a:uLnTx/>
                <a:uFillTx/>
                <a:latin typeface="Calibri" panose="020F0502020204030204"/>
                <a:ea typeface="+mn-ea"/>
                <a:cs typeface="+mn-cs"/>
              </a:rPr>
              <a:t>jeunes</a:t>
            </a:r>
            <a:endParaRPr kumimoji="0" lang="fr-B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556FF56-1D2D-1944-181F-272A21E5EF11}"/>
              </a:ext>
            </a:extLst>
          </p:cNvPr>
          <p:cNvSpPr txBox="1"/>
          <p:nvPr/>
        </p:nvSpPr>
        <p:spPr>
          <a:xfrm>
            <a:off x="865453" y="862785"/>
            <a:ext cx="78017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solidFill>
                  <a:srgbClr val="E31A1C"/>
                </a:solidFill>
                <a:latin typeface="Calibri" panose="020F0502020204030204"/>
              </a:rPr>
              <a:t>Influence</a:t>
            </a:r>
            <a:r>
              <a:rPr lang="nl-BE" dirty="0">
                <a:solidFill>
                  <a:srgbClr val="E31A1C"/>
                </a:solidFill>
                <a:latin typeface="Calibri" panose="020F0502020204030204"/>
              </a:rPr>
              <a:t> </a:t>
            </a:r>
            <a:r>
              <a:rPr lang="nl-BE" dirty="0" err="1">
                <a:solidFill>
                  <a:srgbClr val="E31A1C"/>
                </a:solidFill>
                <a:latin typeface="Calibri" panose="020F0502020204030204"/>
              </a:rPr>
              <a:t>sur</a:t>
            </a:r>
            <a:r>
              <a:rPr lang="nl-BE" dirty="0">
                <a:solidFill>
                  <a:srgbClr val="E31A1C"/>
                </a:solidFill>
                <a:latin typeface="Calibri" panose="020F0502020204030204"/>
              </a:rPr>
              <a:t> les </a:t>
            </a:r>
            <a:r>
              <a:rPr lang="nl-BE" dirty="0" err="1">
                <a:solidFill>
                  <a:srgbClr val="E31A1C"/>
                </a:solidFill>
                <a:latin typeface="Calibri" panose="020F0502020204030204"/>
              </a:rPr>
              <a:t>opinions</a:t>
            </a:r>
            <a:r>
              <a:rPr lang="nl-BE" dirty="0">
                <a:solidFill>
                  <a:srgbClr val="E31A1C"/>
                </a:solidFill>
                <a:latin typeface="Calibri" panose="020F0502020204030204"/>
              </a:rPr>
              <a:t> </a:t>
            </a:r>
            <a:r>
              <a:rPr lang="nl-BE" dirty="0" err="1">
                <a:solidFill>
                  <a:srgbClr val="E31A1C"/>
                </a:solidFill>
                <a:latin typeface="Calibri" panose="020F0502020204030204"/>
              </a:rPr>
              <a:t>politiques</a:t>
            </a:r>
            <a:endParaRPr kumimoji="0" lang="fr-BE" sz="1800" b="0"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FBB3373F-D78C-CCA6-E240-514FF32FDB49}"/>
              </a:ext>
            </a:extLst>
          </p:cNvPr>
          <p:cNvSpPr txBox="1"/>
          <p:nvPr/>
        </p:nvSpPr>
        <p:spPr>
          <a:xfrm>
            <a:off x="865451" y="1274815"/>
            <a:ext cx="98765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E31A1C"/>
                </a:solidFill>
                <a:effectLst/>
                <a:uLnTx/>
                <a:uFillTx/>
                <a:latin typeface="Calibri" panose="020F0502020204030204"/>
                <a:ea typeface="+mn-ea"/>
                <a:cs typeface="+mn-cs"/>
              </a:rPr>
              <a:t>Pour chacun des acteurs suivants, pouvez-vous me dire dans quelle mesure ceux-ci ont déjà eu une influence sur vos opinions politiques ? Echelle de 1 à 7 où 1 est « aucune influence » et 7 est « une forte influence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rPr>
              <a:t>Vos </a:t>
            </a:r>
            <a:r>
              <a:rPr kumimoji="0" lang="fr-BE" sz="1600" b="1" i="0" u="none" strike="noStrike" kern="1200" cap="none" spc="0" normalizeH="0" baseline="0" noProof="0" dirty="0" err="1">
                <a:ln>
                  <a:noFill/>
                </a:ln>
                <a:solidFill>
                  <a:srgbClr val="E31A1C"/>
                </a:solidFill>
                <a:effectLst/>
                <a:uLnTx/>
                <a:uFillTx/>
                <a:latin typeface="Calibri" panose="020F0502020204030204"/>
                <a:ea typeface="+mn-ea"/>
                <a:cs typeface="+mn-cs"/>
              </a:rPr>
              <a:t>ami·e·s</a:t>
            </a:r>
            <a:endParaRPr kumimoji="0" lang="fr-BE" sz="1600" b="1" i="0" u="none" strike="noStrike" kern="1200" cap="none" spc="0" normalizeH="0" baseline="0" noProof="0" dirty="0">
              <a:ln>
                <a:noFill/>
              </a:ln>
              <a:solidFill>
                <a:srgbClr val="E31A1C"/>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12CB45D4-B465-06EA-4035-6BD2A0F91003}"/>
              </a:ext>
            </a:extLst>
          </p:cNvPr>
          <p:cNvSpPr txBox="1"/>
          <p:nvPr/>
        </p:nvSpPr>
        <p:spPr>
          <a:xfrm>
            <a:off x="38470" y="2628531"/>
            <a:ext cx="2263521" cy="1938992"/>
          </a:xfrm>
          <a:prstGeom prst="rect">
            <a:avLst/>
          </a:prstGeom>
          <a:solidFill>
            <a:srgbClr val="37B777"/>
          </a:solidFill>
        </p:spPr>
        <p:txBody>
          <a:bodyPr wrap="square" rtlCol="0">
            <a:spAutoFit/>
          </a:bodyPr>
          <a:lstStyle/>
          <a:p>
            <a:r>
              <a:rPr lang="nl-BE" sz="1200" dirty="0"/>
              <a:t>Les </a:t>
            </a:r>
            <a:r>
              <a:rPr lang="nl-BE" sz="1200" dirty="0" err="1"/>
              <a:t>ami·e·s</a:t>
            </a:r>
            <a:r>
              <a:rPr lang="nl-BE" sz="1200" dirty="0"/>
              <a:t> ont </a:t>
            </a:r>
            <a:r>
              <a:rPr lang="nl-BE" sz="1200" dirty="0" err="1"/>
              <a:t>une</a:t>
            </a:r>
            <a:r>
              <a:rPr lang="nl-BE" sz="1200" dirty="0"/>
              <a:t> </a:t>
            </a:r>
            <a:r>
              <a:rPr lang="nl-BE" sz="1200" dirty="0" err="1"/>
              <a:t>influence</a:t>
            </a:r>
            <a:r>
              <a:rPr lang="nl-BE" sz="1200" dirty="0"/>
              <a:t> plus importante </a:t>
            </a:r>
            <a:r>
              <a:rPr lang="nl-BE" sz="1200" dirty="0" err="1"/>
              <a:t>sur</a:t>
            </a:r>
            <a:r>
              <a:rPr lang="nl-BE" sz="1200" dirty="0"/>
              <a:t> :</a:t>
            </a:r>
          </a:p>
          <a:p>
            <a:pPr marL="171450" indent="-171450">
              <a:buFont typeface="Wingdings" panose="05000000000000000000" pitchFamily="2" charset="2"/>
              <a:buChar char="§"/>
            </a:pPr>
            <a:r>
              <a:rPr lang="nl-BE" sz="1200" dirty="0"/>
              <a:t>les </a:t>
            </a:r>
            <a:r>
              <a:rPr lang="nl-BE" sz="1200" dirty="0" err="1"/>
              <a:t>hommes</a:t>
            </a:r>
            <a:r>
              <a:rPr lang="nl-BE" sz="1200" dirty="0"/>
              <a:t> (42%) </a:t>
            </a:r>
            <a:r>
              <a:rPr lang="nl-BE" sz="1200" dirty="0" err="1"/>
              <a:t>tandis</a:t>
            </a:r>
            <a:r>
              <a:rPr lang="nl-BE" sz="1200" dirty="0"/>
              <a:t> </a:t>
            </a:r>
            <a:r>
              <a:rPr lang="nl-BE" sz="1200" dirty="0" err="1"/>
              <a:t>qu’il</a:t>
            </a:r>
            <a:r>
              <a:rPr lang="nl-BE" sz="1200" dirty="0"/>
              <a:t> </a:t>
            </a:r>
            <a:r>
              <a:rPr lang="nl-BE" sz="1200" dirty="0" err="1"/>
              <a:t>est</a:t>
            </a:r>
            <a:r>
              <a:rPr lang="nl-BE" sz="1200" dirty="0"/>
              <a:t> de 33% pour les </a:t>
            </a:r>
            <a:r>
              <a:rPr lang="nl-BE" sz="1200" dirty="0" err="1"/>
              <a:t>femmes</a:t>
            </a:r>
            <a:r>
              <a:rPr lang="nl-BE" sz="1200" dirty="0"/>
              <a:t> </a:t>
            </a:r>
          </a:p>
          <a:p>
            <a:pPr marL="171450" indent="-171450">
              <a:buFont typeface="Wingdings" panose="05000000000000000000" pitchFamily="2" charset="2"/>
              <a:buChar char="§"/>
            </a:pPr>
            <a:r>
              <a:rPr lang="nl-BE" sz="1200" dirty="0"/>
              <a:t>les </a:t>
            </a:r>
            <a:r>
              <a:rPr lang="nl-BE" sz="1200" dirty="0" err="1"/>
              <a:t>Bruxellois·es</a:t>
            </a:r>
            <a:r>
              <a:rPr lang="nl-BE" sz="1200" dirty="0"/>
              <a:t> (45%)</a:t>
            </a:r>
          </a:p>
          <a:p>
            <a:r>
              <a:rPr lang="nl-BE" sz="1200" dirty="0"/>
              <a:t>A </a:t>
            </a:r>
            <a:r>
              <a:rPr lang="nl-BE" sz="1200" dirty="0" err="1"/>
              <a:t>l’inverse</a:t>
            </a:r>
            <a:r>
              <a:rPr lang="nl-BE" sz="1200" dirty="0"/>
              <a:t>, les </a:t>
            </a:r>
            <a:r>
              <a:rPr lang="nl-BE" sz="1200" dirty="0" err="1"/>
              <a:t>ami·e·s</a:t>
            </a:r>
            <a:r>
              <a:rPr lang="nl-BE" sz="1200" dirty="0"/>
              <a:t> ont </a:t>
            </a:r>
            <a:r>
              <a:rPr lang="nl-BE" sz="1200" dirty="0" err="1"/>
              <a:t>une</a:t>
            </a:r>
            <a:r>
              <a:rPr lang="nl-BE" sz="1200" dirty="0"/>
              <a:t> </a:t>
            </a:r>
            <a:r>
              <a:rPr lang="nl-BE" sz="1200" dirty="0" err="1"/>
              <a:t>influence</a:t>
            </a:r>
            <a:r>
              <a:rPr lang="nl-BE" sz="1200" dirty="0"/>
              <a:t> plus </a:t>
            </a:r>
            <a:r>
              <a:rPr lang="nl-BE" sz="1200" dirty="0" err="1"/>
              <a:t>faible</a:t>
            </a:r>
            <a:r>
              <a:rPr lang="nl-BE" sz="1200" dirty="0"/>
              <a:t> </a:t>
            </a:r>
            <a:r>
              <a:rPr lang="nl-BE" sz="1200" dirty="0" err="1"/>
              <a:t>sur</a:t>
            </a:r>
            <a:r>
              <a:rPr lang="nl-BE" sz="1200" dirty="0"/>
              <a:t> les </a:t>
            </a:r>
            <a:r>
              <a:rPr lang="nl-BE" sz="1200" dirty="0" err="1"/>
              <a:t>couples</a:t>
            </a:r>
            <a:r>
              <a:rPr lang="nl-BE" sz="1200" dirty="0"/>
              <a:t> sans enfant (24%) et les </a:t>
            </a:r>
            <a:r>
              <a:rPr lang="nl-BE" sz="1200" dirty="0" err="1"/>
              <a:t>personnes</a:t>
            </a:r>
            <a:r>
              <a:rPr lang="nl-BE" sz="1200" dirty="0"/>
              <a:t> </a:t>
            </a:r>
            <a:r>
              <a:rPr lang="nl-BE" sz="1200" dirty="0" err="1"/>
              <a:t>ayant</a:t>
            </a:r>
            <a:r>
              <a:rPr lang="nl-BE" sz="1200" dirty="0"/>
              <a:t> des </a:t>
            </a:r>
            <a:r>
              <a:rPr lang="nl-BE" sz="1200" dirty="0" err="1"/>
              <a:t>difficultés</a:t>
            </a:r>
            <a:r>
              <a:rPr lang="nl-BE" sz="1200" dirty="0"/>
              <a:t> </a:t>
            </a:r>
            <a:r>
              <a:rPr lang="nl-BE" sz="1200" dirty="0" err="1"/>
              <a:t>financières</a:t>
            </a:r>
            <a:r>
              <a:rPr lang="nl-BE" sz="1200" dirty="0"/>
              <a:t> (27%).</a:t>
            </a:r>
          </a:p>
        </p:txBody>
      </p:sp>
      <p:cxnSp>
        <p:nvCxnSpPr>
          <p:cNvPr id="10" name="Connecteur droit avec flèche 9">
            <a:extLst>
              <a:ext uri="{FF2B5EF4-FFF2-40B4-BE49-F238E27FC236}">
                <a16:creationId xmlns:a16="http://schemas.microsoft.com/office/drawing/2014/main" id="{4CC2C8D5-3ED2-F501-B5B6-A4FC2555CA28}"/>
              </a:ext>
            </a:extLst>
          </p:cNvPr>
          <p:cNvCxnSpPr>
            <a:cxnSpLocks/>
          </p:cNvCxnSpPr>
          <p:nvPr/>
        </p:nvCxnSpPr>
        <p:spPr>
          <a:xfrm flipH="1" flipV="1">
            <a:off x="2376114" y="3263621"/>
            <a:ext cx="734172" cy="330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80367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4573D3E7-657D-091E-8BDE-F7614730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5471" y="6190296"/>
            <a:ext cx="1557976" cy="667704"/>
          </a:xfrm>
          <a:prstGeom prst="rect">
            <a:avLst/>
          </a:prstGeom>
        </p:spPr>
      </p:pic>
      <p:sp>
        <p:nvSpPr>
          <p:cNvPr id="3" name="Titre 1">
            <a:extLst>
              <a:ext uri="{FF2B5EF4-FFF2-40B4-BE49-F238E27FC236}">
                <a16:creationId xmlns:a16="http://schemas.microsoft.com/office/drawing/2014/main" id="{D3A3AA99-CED2-1325-378C-D3AA5A9719E1}"/>
              </a:ext>
            </a:extLst>
          </p:cNvPr>
          <p:cNvSpPr txBox="1">
            <a:spLocks/>
          </p:cNvSpPr>
          <p:nvPr/>
        </p:nvSpPr>
        <p:spPr>
          <a:xfrm>
            <a:off x="1630850" y="2986817"/>
            <a:ext cx="8930299" cy="884365"/>
          </a:xfrm>
          <a:prstGeom prst="rect">
            <a:avLst/>
          </a:prstGeom>
          <a:noFill/>
        </p:spPr>
        <p:txBody>
          <a:bodyPr lIns="56649" tIns="28324" rIns="56649" bIns="28324"/>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nl-BE" sz="5400" b="1" i="0" u="none" strike="noStrike" kern="1200" cap="none" spc="0" normalizeH="0" baseline="0" noProof="0" dirty="0">
                <a:ln>
                  <a:noFill/>
                </a:ln>
                <a:solidFill>
                  <a:srgbClr val="E31A1C"/>
                </a:solidFill>
                <a:effectLst/>
                <a:uLnTx/>
                <a:uFillTx/>
                <a:latin typeface="Calibri Light" panose="020F0302020204030204"/>
                <a:ea typeface="+mj-ea"/>
                <a:cs typeface="+mj-cs"/>
              </a:rPr>
              <a:t>III. </a:t>
            </a:r>
            <a:r>
              <a:rPr lang="nl-BE" sz="5400" b="1" dirty="0" err="1">
                <a:solidFill>
                  <a:srgbClr val="E31A1C"/>
                </a:solidFill>
                <a:latin typeface="Calibri Light" panose="020F0302020204030204"/>
              </a:rPr>
              <a:t>Futur</a:t>
            </a:r>
            <a:endParaRPr kumimoji="0" lang="fr-BE" sz="5400" b="1" i="0" u="none" strike="noStrike" kern="1200" cap="none" spc="0" normalizeH="0" baseline="0" noProof="0" dirty="0">
              <a:ln>
                <a:noFill/>
              </a:ln>
              <a:solidFill>
                <a:srgbClr val="E31A1C"/>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839162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fd32341ffc8492cb78fc3fa1529f7a7 xmlns="bc17ea09-a809-4fac-9c77-7b29637f3dd7">
      <Terms xmlns="http://schemas.microsoft.com/office/infopath/2007/PartnerControls"/>
    </pfd32341ffc8492cb78fc3fa1529f7a7>
    <Date1 xmlns="bc17ea09-a809-4fac-9c77-7b29637f3dd7" xsi:nil="true"/>
    <TaxCatchAll xmlns="bc17ea09-a809-4fac-9c77-7b29637f3dd7">
      <Value>175</Value>
      <Value>344</Value>
    </TaxCatchAll>
    <j722a8d105b045b3a161a3954db033b6 xmlns="bc17ea09-a809-4fac-9c77-7b29637f3dd7">
      <Terms xmlns="http://schemas.microsoft.com/office/infopath/2007/PartnerControls">
        <TermInfo xmlns="http://schemas.microsoft.com/office/infopath/2007/PartnerControls">
          <TermName xmlns="http://schemas.microsoft.com/office/infopath/2007/PartnerControls">Communication Interne</TermName>
          <TermId xmlns="http://schemas.microsoft.com/office/infopath/2007/PartnerControls">2b7983f7-0dac-4377-8112-481ca8b14a74</TermId>
        </TermInfo>
      </Terms>
    </j722a8d105b045b3a161a3954db033b6>
    <Groupe xmlns="bc17ea09-a809-4fac-9c77-7b29637f3dd7">Outils</Groupe>
    <Détails xmlns="bc17ea09-a809-4fac-9c77-7b29637f3dd7" xsi:nil="true"/>
    <e4dd64e09a9348b4ade771a7f3cbca6c xmlns="bc17ea09-a809-4fac-9c77-7b29637f3dd7">
      <Terms xmlns="http://schemas.microsoft.com/office/infopath/2007/PartnerControls">
        <TermInfo xmlns="http://schemas.microsoft.com/office/infopath/2007/PartnerControls">
          <TermName xmlns="http://schemas.microsoft.com/office/infopath/2007/PartnerControls">Procédure</TermName>
          <TermId xmlns="http://schemas.microsoft.com/office/infopath/2007/PartnerControls">9765b757-2a68-42c4-9946-cc77a79e4f97</TermId>
        </TermInfo>
      </Terms>
    </e4dd64e09a9348b4ade771a7f3cbca6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FR" ma:contentTypeID="0x01010037D092FA0AC84542A253EF63331DF29E002CED63B736F0A5459EC2DFC824E3E633" ma:contentTypeVersion="4" ma:contentTypeDescription="" ma:contentTypeScope="" ma:versionID="7d7b0135643d81aa66c752188cd8cdf3">
  <xsd:schema xmlns:xsd="http://www.w3.org/2001/XMLSchema" xmlns:xs="http://www.w3.org/2001/XMLSchema" xmlns:p="http://schemas.microsoft.com/office/2006/metadata/properties" xmlns:ns2="bc17ea09-a809-4fac-9c77-7b29637f3dd7" targetNamespace="http://schemas.microsoft.com/office/2006/metadata/properties" ma:root="true" ma:fieldsID="666dbd880d0a9582996e783950cf7ff9" ns2:_="">
    <xsd:import namespace="bc17ea09-a809-4fac-9c77-7b29637f3dd7"/>
    <xsd:element name="properties">
      <xsd:complexType>
        <xsd:sequence>
          <xsd:element name="documentManagement">
            <xsd:complexType>
              <xsd:all>
                <xsd:element ref="ns2:Détails" minOccurs="0"/>
                <xsd:element ref="ns2:j722a8d105b045b3a161a3954db033b6" minOccurs="0"/>
                <xsd:element ref="ns2:TaxCatchAll" minOccurs="0"/>
                <xsd:element ref="ns2:TaxCatchAllLabel" minOccurs="0"/>
                <xsd:element ref="ns2:e4dd64e09a9348b4ade771a7f3cbca6c" minOccurs="0"/>
                <xsd:element ref="ns2:pfd32341ffc8492cb78fc3fa1529f7a7" minOccurs="0"/>
                <xsd:element ref="ns2:Date1" minOccurs="0"/>
                <xsd:element ref="ns2:Grou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7ea09-a809-4fac-9c77-7b29637f3dd7" elementFormDefault="qualified">
    <xsd:import namespace="http://schemas.microsoft.com/office/2006/documentManagement/types"/>
    <xsd:import namespace="http://schemas.microsoft.com/office/infopath/2007/PartnerControls"/>
    <xsd:element name="Détails" ma:index="8" nillable="true" ma:displayName="Détails" ma:internalName="D_x00e9_tails">
      <xsd:simpleType>
        <xsd:restriction base="dms:Note">
          <xsd:maxLength value="255"/>
        </xsd:restriction>
      </xsd:simpleType>
    </xsd:element>
    <xsd:element name="j722a8d105b045b3a161a3954db033b6" ma:index="9" ma:taxonomy="true" ma:internalName="j722a8d105b045b3a161a3954db033b6" ma:taxonomyFieldName="Direction_x002d_D_x00e9_partement" ma:displayName="Direction-Département" ma:default="344;#Communication Interne|2b7983f7-0dac-4377-8112-481ca8b14a74" ma:fieldId="{3722a8d1-05b0-45b3-a161-a3954db033b6}" ma:sspId="0b7a2a62-db6a-401a-a47c-b6df8a16bfb8" ma:termSetId="8be294c9-5cbe-4b89-84c7-893aefc61c21" ma:anchorId="dd8b062e-64e1-48cd-8b35-ce218172e1fb" ma:open="false" ma:isKeyword="false">
      <xsd:complexType>
        <xsd:sequence>
          <xsd:element ref="pc:Terms" minOccurs="0" maxOccurs="1"/>
        </xsd:sequence>
      </xsd:complexType>
    </xsd:element>
    <xsd:element name="TaxCatchAll" ma:index="10" nillable="true" ma:displayName="Taxonomy Catch All Column" ma:hidden="true" ma:list="{7808e383-0da4-40bb-a465-6b0025f6f5b0}" ma:internalName="TaxCatchAll" ma:showField="CatchAllData" ma:web="bc17ea09-a809-4fac-9c77-7b29637f3dd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808e383-0da4-40bb-a465-6b0025f6f5b0}" ma:internalName="TaxCatchAllLabel" ma:readOnly="true" ma:showField="CatchAllDataLabel" ma:web="bc17ea09-a809-4fac-9c77-7b29637f3dd7">
      <xsd:complexType>
        <xsd:complexContent>
          <xsd:extension base="dms:MultiChoiceLookup">
            <xsd:sequence>
              <xsd:element name="Value" type="dms:Lookup" maxOccurs="unbounded" minOccurs="0" nillable="true"/>
            </xsd:sequence>
          </xsd:extension>
        </xsd:complexContent>
      </xsd:complexType>
    </xsd:element>
    <xsd:element name="e4dd64e09a9348b4ade771a7f3cbca6c" ma:index="13" ma:taxonomy="true" ma:internalName="e4dd64e09a9348b4ade771a7f3cbca6c" ma:taxonomyFieldName="TypeDocument" ma:displayName="Type de document" ma:default="" ma:fieldId="{e4dd64e0-9a93-48b4-ade7-71a7f3cbca6c}" ma:sspId="0b7a2a62-db6a-401a-a47c-b6df8a16bfb8" ma:termSetId="8be294c9-5cbe-4b89-84c7-893aefc61c21" ma:anchorId="8961e1e4-d7d8-4013-8578-29c0f276b251" ma:open="false" ma:isKeyword="false">
      <xsd:complexType>
        <xsd:sequence>
          <xsd:element ref="pc:Terms" minOccurs="0" maxOccurs="1"/>
        </xsd:sequence>
      </xsd:complexType>
    </xsd:element>
    <xsd:element name="pfd32341ffc8492cb78fc3fa1529f7a7" ma:index="15" nillable="true" ma:taxonomy="true" ma:internalName="pfd32341ffc8492cb78fc3fa1529f7a7" ma:taxonomyFieldName="Th_x00e8_mes" ma:displayName="Thèmes" ma:default="" ma:fieldId="{9fd32341-ffc8-492c-b78f-c3fa1529f7a7}" ma:taxonomyMulti="true" ma:sspId="0b7a2a62-db6a-401a-a47c-b6df8a16bfb8" ma:termSetId="8be294c9-5cbe-4b89-84c7-893aefc61c21" ma:anchorId="a0abfa83-4393-4327-a1ac-c1b64465f520" ma:open="false" ma:isKeyword="false">
      <xsd:complexType>
        <xsd:sequence>
          <xsd:element ref="pc:Terms" minOccurs="0" maxOccurs="1"/>
        </xsd:sequence>
      </xsd:complexType>
    </xsd:element>
    <xsd:element name="Date1" ma:index="17" nillable="true" ma:displayName="Date" ma:format="DateOnly" ma:internalName="Date1">
      <xsd:simpleType>
        <xsd:restriction base="dms:DateTime"/>
      </xsd:simpleType>
    </xsd:element>
    <xsd:element name="Groupe" ma:index="18" ma:displayName="Groupe" ma:description="Utilisez ce champ pour regrouper certains documents (par ex : News intranet, Assises, Indicateurs Marketing...)" ma:internalName="Grou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A9B36-E195-4127-9202-293BFA4F56CD}">
  <ds:schemaRefs>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bc17ea09-a809-4fac-9c77-7b29637f3dd7"/>
    <ds:schemaRef ds:uri="http://purl.org/dc/terms/"/>
  </ds:schemaRefs>
</ds:datastoreItem>
</file>

<file path=customXml/itemProps2.xml><?xml version="1.0" encoding="utf-8"?>
<ds:datastoreItem xmlns:ds="http://schemas.openxmlformats.org/officeDocument/2006/customXml" ds:itemID="{4504D83E-CE29-4414-B2D5-60DDD5FDD807}">
  <ds:schemaRefs>
    <ds:schemaRef ds:uri="http://schemas.microsoft.com/sharepoint/v3/contenttype/forms"/>
  </ds:schemaRefs>
</ds:datastoreItem>
</file>

<file path=customXml/itemProps3.xml><?xml version="1.0" encoding="utf-8"?>
<ds:datastoreItem xmlns:ds="http://schemas.openxmlformats.org/officeDocument/2006/customXml" ds:itemID="{9D3243DB-0233-473A-A299-BFB4212A5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17ea09-a809-4fac-9c77-7b29637f3d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7716</TotalTime>
  <Words>14849</Words>
  <Application>Microsoft Office PowerPoint</Application>
  <PresentationFormat>Grand écran</PresentationFormat>
  <Paragraphs>1361</Paragraphs>
  <Slides>109</Slides>
  <Notes>26</Notes>
  <HiddenSlides>6</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109</vt:i4>
      </vt:variant>
    </vt:vector>
  </HeadingPairs>
  <TitlesOfParts>
    <vt:vector size="116" baseType="lpstr">
      <vt:lpstr>Arial</vt:lpstr>
      <vt:lpstr>Calibri</vt:lpstr>
      <vt:lpstr>Calibri Light</vt:lpstr>
      <vt:lpstr>Courier New</vt:lpstr>
      <vt:lpstr>Open Sans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Ghislain, François</dc:creator>
  <cp:lastModifiedBy>Naomé, Eléonore</cp:lastModifiedBy>
  <cp:revision>87</cp:revision>
  <dcterms:created xsi:type="dcterms:W3CDTF">2022-06-21T13:29:17Z</dcterms:created>
  <dcterms:modified xsi:type="dcterms:W3CDTF">2023-09-07T12:28:39Z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0x01010037D092FA0AC84542A253EF63331DF29E002CED63B736F0A5459EC2DFC824E3E633</vt:lpwstr>
  </property>
  <property fmtid="{D5CDD505-2E9C-101B-9397-08002B2CF9AE}" pid="3" name="Thèmes">
    <vt:lpwstr/>
  </property>
  <property fmtid="{D5CDD505-2E9C-101B-9397-08002B2CF9AE}" pid="4" name="Direction-Département">
    <vt:lpwstr>344;#Communication Interne|2b7983f7-0dac-4377-8112-481ca8b14a74</vt:lpwstr>
  </property>
  <property fmtid="{D5CDD505-2E9C-101B-9397-08002B2CF9AE}" pid="5" name="TypeDocument">
    <vt:lpwstr>175;#Procédure|9765b757-2a68-42c4-9946-cc77a79e4f97</vt:lpwstr>
  </property>
</Properties>
</file>